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61"/>
  </p:notesMasterIdLst>
  <p:handoutMasterIdLst>
    <p:handoutMasterId r:id="rId62"/>
  </p:handoutMasterIdLst>
  <p:sldIdLst>
    <p:sldId id="257" r:id="rId4"/>
    <p:sldId id="415" r:id="rId5"/>
    <p:sldId id="417" r:id="rId6"/>
    <p:sldId id="258" r:id="rId7"/>
    <p:sldId id="434" r:id="rId8"/>
    <p:sldId id="458" r:id="rId9"/>
    <p:sldId id="398" r:id="rId10"/>
    <p:sldId id="459" r:id="rId11"/>
    <p:sldId id="267" r:id="rId12"/>
    <p:sldId id="470" r:id="rId13"/>
    <p:sldId id="460" r:id="rId14"/>
    <p:sldId id="461" r:id="rId15"/>
    <p:sldId id="450" r:id="rId16"/>
    <p:sldId id="420" r:id="rId17"/>
    <p:sldId id="469" r:id="rId18"/>
    <p:sldId id="435" r:id="rId19"/>
    <p:sldId id="274" r:id="rId20"/>
    <p:sldId id="473" r:id="rId21"/>
    <p:sldId id="270" r:id="rId22"/>
    <p:sldId id="272" r:id="rId23"/>
    <p:sldId id="271" r:id="rId24"/>
    <p:sldId id="475" r:id="rId25"/>
    <p:sldId id="482" r:id="rId26"/>
    <p:sldId id="471" r:id="rId27"/>
    <p:sldId id="411" r:id="rId28"/>
    <p:sldId id="480" r:id="rId29"/>
    <p:sldId id="476" r:id="rId30"/>
    <p:sldId id="477" r:id="rId31"/>
    <p:sldId id="386" r:id="rId32"/>
    <p:sldId id="329" r:id="rId33"/>
    <p:sldId id="355" r:id="rId34"/>
    <p:sldId id="423" r:id="rId35"/>
    <p:sldId id="422" r:id="rId36"/>
    <p:sldId id="424" r:id="rId37"/>
    <p:sldId id="441" r:id="rId38"/>
    <p:sldId id="426" r:id="rId39"/>
    <p:sldId id="367" r:id="rId40"/>
    <p:sldId id="462" r:id="rId41"/>
    <p:sldId id="463" r:id="rId42"/>
    <p:sldId id="465" r:id="rId43"/>
    <p:sldId id="464" r:id="rId44"/>
    <p:sldId id="466" r:id="rId45"/>
    <p:sldId id="371" r:id="rId46"/>
    <p:sldId id="416" r:id="rId47"/>
    <p:sldId id="474" r:id="rId48"/>
    <p:sldId id="483" r:id="rId49"/>
    <p:sldId id="467" r:id="rId50"/>
    <p:sldId id="303" r:id="rId51"/>
    <p:sldId id="304" r:id="rId52"/>
    <p:sldId id="468" r:id="rId53"/>
    <p:sldId id="472" r:id="rId54"/>
    <p:sldId id="481" r:id="rId55"/>
    <p:sldId id="446" r:id="rId56"/>
    <p:sldId id="456" r:id="rId57"/>
    <p:sldId id="448" r:id="rId58"/>
    <p:sldId id="418" r:id="rId59"/>
    <p:sldId id="414" r:id="rId60"/>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1" clrIdx="0"/>
  <p:cmAuthor id="1" name="Claire Neill" initials="CN" lastIdx="26" clrIdx="1"/>
  <p:cmAuthor id="2" name="Paul Cavanagh" initials="PC" lastIdx="3" clrIdx="2"/>
  <p:cmAuthor id="3" name="Ashling Kerr" initials="AK" lastIdx="4" clrIdx="3">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8826" autoAdjust="0"/>
  </p:normalViewPr>
  <p:slideViewPr>
    <p:cSldViewPr>
      <p:cViewPr varScale="1">
        <p:scale>
          <a:sx n="103" d="100"/>
          <a:sy n="103" d="100"/>
        </p:scale>
        <p:origin x="1854" y="102"/>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30" d="100"/>
        <a:sy n="130" d="100"/>
      </p:scale>
      <p:origin x="0" y="4020"/>
    </p:cViewPr>
  </p:sorterViewPr>
  <p:notesViewPr>
    <p:cSldViewPr>
      <p:cViewPr>
        <p:scale>
          <a:sx n="90" d="100"/>
          <a:sy n="90" d="100"/>
        </p:scale>
        <p:origin x="390" y="3084"/>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17/09/2024</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17/09/2024</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statistics/annual-flu-reports/surveillance-of-influenza-and-other-seasonal-respiratory-viruses-in-the-uk-winter-2022-to-202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1107978/Influenza-green-book-chapter19-16September22.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ubmed.ncbi.nlm.nih.gov/29945698/"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ubmed.ncbi.nlm.nih.gov/36824392/"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gov.uk/government/publications/influenza-the-green-book-chapter-1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7.emf"/></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health-ni.gov.uk/sites/default/files/publications/health/doh-hss-md-33-2024.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17-2024.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ho.int/publications/m/item/recommended-composition-of-influenza-virus-vaccines-for-use-in-the-2024-2025-northern-hemisphere-influenza-seas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medicines.org.uk/emc/product/15790"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dicines.org.uk/emc/product/12882/smpc"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gov.uk/government/publications/immunisation-procedures-the-green-book-chapter-4"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publichealth.hscni.net/publications/guidance-vaccine-handling-and-storage-gp-practice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influenza"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rtal.e-lfh.org.uk/myElearning/Index?HierarchyId=0_33514&amp;programmeId=335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sets.publishing.service.gov.uk/media/654cf306014cc90010677371/Green-book-chapter-19-influenza-_3November202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7978/Influenza-green-book-chapter19-16September2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deliver core information for healthcare practitioners involved in delivering the childhood flu immunisation programme for the 2024/25 flu season. </a:t>
            </a:r>
            <a:r>
              <a:rPr lang="en-GB" altLang="en-US" dirty="0">
                <a:solidFill>
                  <a:srgbClr val="000000"/>
                </a:solidFill>
                <a:latin typeface="Arial" panose="020B0604020202020204" pitchFamily="34" charset="0"/>
                <a:ea typeface="Calibri" pitchFamily="34" charset="0"/>
                <a:cs typeface="Arial" panose="020B0604020202020204" pitchFamily="34" charset="0"/>
              </a:rPr>
              <a:t>This resource does </a:t>
            </a:r>
            <a:r>
              <a:rPr lang="en-GB" altLang="en-US" b="1" dirty="0">
                <a:solidFill>
                  <a:srgbClr val="000000"/>
                </a:solidFill>
                <a:latin typeface="Arial" panose="020B0604020202020204" pitchFamily="34" charset="0"/>
                <a:ea typeface="Calibri" pitchFamily="34" charset="0"/>
                <a:cs typeface="Arial" panose="020B0604020202020204" pitchFamily="34" charset="0"/>
              </a:rPr>
              <a:t>not </a:t>
            </a:r>
            <a:r>
              <a:rPr lang="en-GB" altLang="en-US" dirty="0">
                <a:solidFill>
                  <a:srgbClr val="000000"/>
                </a:solidFill>
                <a:latin typeface="Arial" panose="020B0604020202020204" pitchFamily="34" charset="0"/>
                <a:ea typeface="Calibri" pitchFamily="34" charset="0"/>
                <a:cs typeface="Arial" panose="020B0604020202020204" pitchFamily="34" charset="0"/>
              </a:rPr>
              <a:t>cover all the actual administration techniques involved in vaccination. If staff are required to administer vaccinations they should refer to their line manager for additional training that may be required. </a:t>
            </a:r>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This graph shows the r</a:t>
            </a:r>
            <a:r>
              <a:rPr lang="en-GB" sz="1200" dirty="0">
                <a:latin typeface="Arial" panose="020B0604020202020204" pitchFamily="34" charset="0"/>
                <a:cs typeface="Arial" panose="020B0604020202020204" pitchFamily="34" charset="0"/>
              </a:rPr>
              <a:t>ate of influenza/influenza-like illness episodes in Northern Ireland</a:t>
            </a:r>
            <a:r>
              <a:rPr lang="en-GB" sz="1200" baseline="0" dirty="0">
                <a:latin typeface="Arial" panose="020B0604020202020204" pitchFamily="34" charset="0"/>
                <a:cs typeface="Arial" panose="020B0604020202020204" pitchFamily="34" charset="0"/>
              </a:rPr>
              <a:t> </a:t>
            </a:r>
            <a:r>
              <a:rPr lang="en-GB" sz="1200" b="0" i="0" u="none" strike="noStrike" kern="1200" baseline="0" dirty="0">
                <a:latin typeface="Arial" panose="020B0604020202020204" pitchFamily="34" charset="0"/>
                <a:ea typeface="ヒラギノ角ゴ Pro W3" pitchFamily="84" charset="-128"/>
                <a:cs typeface="Arial" panose="020B0604020202020204" pitchFamily="34" charset="0"/>
              </a:rPr>
              <a:t>per 100,000 consultations in primary care for the 2020/21 to 2023/24 flu seasons. The data show that although flu viruses circulate each winter season, the degree of activity varies substantially.</a:t>
            </a:r>
            <a:r>
              <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Weekly </a:t>
            </a:r>
            <a:r>
              <a:rPr lang="en-GB" dirty="0"/>
              <a:t>GP</a:t>
            </a:r>
            <a:r>
              <a:rPr lang="en-GB" sz="1200" b="0" i="0" kern="1200" dirty="0">
                <a:solidFill>
                  <a:schemeClr val="tx1"/>
                </a:solidFill>
                <a:effectLst/>
                <a:latin typeface="+mn-lt"/>
                <a:ea typeface="+mn-ea"/>
                <a:cs typeface="+mn-cs"/>
              </a:rPr>
              <a:t> consultations in Northern Ireland in the 2022/23 and 2023/24 seasons were higher than observed in the 2021 to 2022 and 2020 to 2021 seasons, but lower than seen in the 2017 to 2018 season.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i="0" kern="1200" dirty="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Influenza activity in England is monitored by the UK Health Security Agency (UKHSA) </a:t>
            </a:r>
            <a:r>
              <a:rPr lang="en-GB" dirty="0">
                <a:hlinkClick r:id="rId3"/>
              </a:rPr>
              <a:t>Surveillance of influenza and other seasonal respiratory viruses in the UK, winter 2022 to 2023 - GOV.UK (www.gov.uk)</a:t>
            </a:r>
            <a:endParaRPr lang="en-GB" sz="1200" b="0" i="0" u="none" strike="noStrike" kern="1200" baseline="30000" dirty="0">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30000" dirty="0">
              <a:solidFill>
                <a:srgbClr val="FF0000"/>
              </a:solidFill>
              <a:latin typeface="Arial" panose="020B0604020202020204" pitchFamily="34" charset="0"/>
              <a:ea typeface="ヒラギノ角ゴ Pro W3" pitchFamily="84" charset="-128"/>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11</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PHA</a:t>
            </a:r>
            <a:r>
              <a:rPr lang="en-GB" baseline="0" dirty="0"/>
              <a:t> Health Protection Flu team monitors flu activity throughout the year. This includes information on primary care consultations, laboratory testing and positivity, strain types, indicators of severity including hospitalisations, intensive care admissions, respiratory deaths and excess all-cause mortality.</a:t>
            </a:r>
          </a:p>
          <a:p>
            <a:endParaRPr lang="en-GB" baseline="0" dirty="0"/>
          </a:p>
          <a:p>
            <a:r>
              <a:rPr lang="en-GB" baseline="0" dirty="0"/>
              <a:t>During the flu season (1</a:t>
            </a:r>
            <a:r>
              <a:rPr lang="en-GB" baseline="30000" dirty="0"/>
              <a:t>st</a:t>
            </a:r>
            <a:r>
              <a:rPr lang="en-GB" baseline="0" dirty="0"/>
              <a:t> October to end of March) the flu bulletin is available every 2 weeks, and then weekly and can be accessed by PHA website.</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solidFill>
                  <a:srgbClr val="FF0000"/>
                </a:solidFill>
                <a:latin typeface="Arial"/>
                <a:cs typeface="Arial" panose="020B0604020202020204" pitchFamily="34" charset="0"/>
              </a:rPr>
              <a:t>*</a:t>
            </a:r>
            <a:r>
              <a:rPr lang="en-GB" b="1" baseline="0" dirty="0">
                <a:solidFill>
                  <a:srgbClr val="FF0000"/>
                </a:solidFill>
                <a:latin typeface="Arial"/>
                <a:cs typeface="Arial" panose="020B0604020202020204" pitchFamily="34" charset="0"/>
              </a:rPr>
              <a:t> </a:t>
            </a:r>
            <a:r>
              <a:rPr lang="en-GB" b="1" dirty="0"/>
              <a:t>unlike the previous few years, the flu vaccine will not be available during the 2024/25 programme to everyone aged 50-64 years of age; </a:t>
            </a:r>
            <a:r>
              <a:rPr lang="en-GB" dirty="0"/>
              <a:t>only those aged 50 – 64 who are in a clinical at risk group </a:t>
            </a:r>
            <a:r>
              <a:rPr lang="en-GB" dirty="0">
                <a:hlinkClick r:id="rId3"/>
              </a:rPr>
              <a:t>doh-hss-md-33-2024.pdf (health-ni.gov.uk)</a:t>
            </a:r>
            <a:endParaRPr lang="en-GB" dirty="0">
              <a:highlight>
                <a:srgbClr val="FFFF00"/>
              </a:highligh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flu vaccination programme was introduced into NI in the late 1960s and</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was recommended for those in clinical risk groups that have</a:t>
            </a:r>
            <a:r>
              <a:rPr lang="en-GB" baseline="0" dirty="0">
                <a:latin typeface="Arial" panose="020B0604020202020204" pitchFamily="34" charset="0"/>
                <a:cs typeface="Arial" panose="020B0604020202020204" pitchFamily="34" charset="0"/>
              </a:rPr>
              <a:t> a higher risk of associated morbidity and mortality. In 2000 the programme was extended to include everyone &gt; 65 years of age. In 2010 pregnancy was added as a </a:t>
            </a:r>
            <a:r>
              <a:rPr lang="en-GB" dirty="0">
                <a:latin typeface="Arial" panose="020B0604020202020204" pitchFamily="34" charset="0"/>
                <a:cs typeface="Arial" panose="020B0604020202020204" pitchFamily="34" charset="0"/>
              </a:rPr>
              <a:t>c</a:t>
            </a:r>
            <a:r>
              <a:rPr lang="en-GB" baseline="0" dirty="0">
                <a:latin typeface="Arial" panose="020B0604020202020204" pitchFamily="34" charset="0"/>
                <a:cs typeface="Arial" panose="020B0604020202020204" pitchFamily="34" charset="0"/>
              </a:rPr>
              <a:t>linical risk category for routine flu immunisation. In 2013 the programme </a:t>
            </a:r>
            <a:r>
              <a:rPr lang="en-GB" dirty="0">
                <a:latin typeface="Arial" panose="020B0604020202020204" pitchFamily="34" charset="0"/>
                <a:cs typeface="Arial" panose="020B0604020202020204" pitchFamily="34" charset="0"/>
              </a:rPr>
              <a:t>w</a:t>
            </a:r>
            <a:r>
              <a:rPr lang="en-GB" baseline="0" dirty="0">
                <a:latin typeface="Arial" panose="020B0604020202020204" pitchFamily="34" charset="0"/>
                <a:cs typeface="Arial" panose="020B0604020202020204" pitchFamily="34" charset="0"/>
              </a:rPr>
              <a:t>as extended to include pre-school children from 2 years and older and all primary school children</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In 2020/21, the programme was extended to include Year 8 school children and household contacts of anyone who had received a shielding letter during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latin typeface="Arial"/>
              </a:rPr>
              <a:t>In 2021/22,</a:t>
            </a:r>
            <a:r>
              <a:rPr lang="en-GB" baseline="0" dirty="0">
                <a:solidFill>
                  <a:srgbClr val="FF0000"/>
                </a:solidFill>
                <a:latin typeface="Arial"/>
              </a:rPr>
              <a:t> </a:t>
            </a:r>
            <a:r>
              <a:rPr lang="en-GB" dirty="0">
                <a:solidFill>
                  <a:srgbClr val="FF0000"/>
                </a:solidFill>
                <a:latin typeface="Arial"/>
              </a:rPr>
              <a:t>the vaccination programme </a:t>
            </a:r>
            <a:r>
              <a:rPr lang="en-GB" b="0" dirty="0">
                <a:solidFill>
                  <a:srgbClr val="FF0000"/>
                </a:solidFill>
                <a:latin typeface="Arial"/>
              </a:rPr>
              <a:t>was further extended to</a:t>
            </a:r>
            <a:r>
              <a:rPr lang="en-GB" dirty="0">
                <a:solidFill>
                  <a:srgbClr val="FF0000"/>
                </a:solidFill>
                <a:latin typeface="Arial"/>
              </a:rPr>
              <a:t> additional cohorts, such as all healthy 50 to 64 year olds, year 9 -12</a:t>
            </a:r>
            <a:r>
              <a:rPr lang="en-GB" baseline="0" dirty="0">
                <a:solidFill>
                  <a:srgbClr val="FF0000"/>
                </a:solidFill>
                <a:latin typeface="Arial"/>
              </a:rPr>
              <a:t> school children and household contacts of immunocompromised individuals.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solidFill>
                  <a:srgbClr val="FF0000"/>
                </a:solidFill>
                <a:latin typeface="Arial"/>
              </a:rPr>
              <a:t>In 2023/24, the extension to 50 – 64 year olds was removed.</a:t>
            </a: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13</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9091" name="Rectangle 3"/>
          <p:cNvSpPr>
            <a:spLocks noGrp="1"/>
          </p:cNvSpPr>
          <p:nvPr>
            <p:ph type="body" idx="1"/>
          </p:nvPr>
        </p:nvSpPr>
        <p:spPr bwMode="auto">
          <a:noFill/>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July 2012, the JCVI recommended extending the annual flu programme to include healthy children aged 2 to 17 in order both to lower the potentially serious impact of flu in vaccinated children and also to have a more profound effect on flu transmission. Children are the main source of transmission in the population, and extending the flu programme to include healthy children should therefore reduce the spread of infection from children to other children, to adults and to those in clinical risk groups of any 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Reducing flu transmission in the community should avert many cases of severe flu and flu-related deaths in older adults and people with clinical risk factors.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In Northern Ireland the programme was started in pre-school children &gt; 2 years and all primary school children.  From 2020/21, the programme has been extended to include Year 8 children in Northern Ireland.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Arial" panose="020B0604020202020204" pitchFamily="34" charset="0"/>
              </a:rPr>
              <a:t>From 2021/2022, the programme has been further extended to included Year 9-12 secondary children.</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Since the programme was introduced</a:t>
            </a:r>
            <a:r>
              <a:rPr lang="en-GB" sz="1200" baseline="0" dirty="0">
                <a:latin typeface="Arial" panose="020B0604020202020204" pitchFamily="34" charset="0"/>
                <a:cs typeface="Arial" panose="020B0604020202020204" pitchFamily="34" charset="0"/>
              </a:rPr>
              <a:t> to pre-school and primary school children in Northern Ireland the levels of GP consultation rates has been lower compared to other parts of the UK and ROI where there was a more limited vaccination programme for healthy children.</a:t>
            </a: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Tree>
    <p:extLst>
      <p:ext uri="{BB962C8B-B14F-4D97-AF65-F5344CB8AC3E}">
        <p14:creationId xmlns:p14="http://schemas.microsoft.com/office/powerpoint/2010/main" val="273673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srgbClr val="FF0000"/>
                </a:solidFill>
                <a:latin typeface="Arial" panose="020B0604020202020204" pitchFamily="34" charset="0"/>
                <a:cs typeface="Arial" panose="020B0604020202020204" pitchFamily="34" charset="0"/>
              </a:rPr>
              <a:t>Every</a:t>
            </a:r>
            <a:r>
              <a:rPr lang="en-GB" baseline="0" dirty="0">
                <a:solidFill>
                  <a:srgbClr val="FF0000"/>
                </a:solidFill>
                <a:latin typeface="Arial" panose="020B0604020202020204" pitchFamily="34" charset="0"/>
                <a:cs typeface="Arial" panose="020B0604020202020204" pitchFamily="34" charset="0"/>
              </a:rPr>
              <a:t> year the Department of Health publishes the annual CMO season flu letter. This letter provides information on the policy for the seasonal flu programme in NI. </a:t>
            </a:r>
            <a:r>
              <a:rPr lang="en-GB" sz="1400" dirty="0">
                <a:solidFill>
                  <a:srgbClr val="FF0000"/>
                </a:solidFill>
                <a:latin typeface="Arial"/>
              </a:rPr>
              <a:t>Eligible</a:t>
            </a:r>
            <a:r>
              <a:rPr lang="en-GB" sz="1400" baseline="0" dirty="0">
                <a:solidFill>
                  <a:srgbClr val="FF0000"/>
                </a:solidFill>
                <a:latin typeface="Arial"/>
              </a:rPr>
              <a:t> groups, types of vaccine and other relevant information is included within the letter. </a:t>
            </a:r>
          </a:p>
          <a:p>
            <a:pPr lvl="0"/>
            <a:endParaRPr lang="en-GB" sz="1400" baseline="0" dirty="0">
              <a:solidFill>
                <a:srgbClr val="FF0000"/>
              </a:solidFill>
              <a:latin typeface="Arial"/>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16</a:t>
            </a:fld>
            <a:endParaRPr lang="en-GB"/>
          </a:p>
        </p:txBody>
      </p:sp>
    </p:spTree>
    <p:extLst>
      <p:ext uri="{BB962C8B-B14F-4D97-AF65-F5344CB8AC3E}">
        <p14:creationId xmlns:p14="http://schemas.microsoft.com/office/powerpoint/2010/main" val="2508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*consideration should also be given to vaccinating household contacts or carers</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of immunocompromised individuals, i.e. individuals who expect to share living accommodation on most days over the winter and for whom close contact is unavoidable. </a:t>
            </a:r>
            <a:r>
              <a:rPr lang="en-GB" dirty="0">
                <a:latin typeface="Arial" panose="020B0604020202020204" pitchFamily="34" charset="0"/>
                <a:cs typeface="Arial" panose="020B0604020202020204" pitchFamily="34" charset="0"/>
              </a:rPr>
              <a:t>Child contacts of very severely immunocompromised individuals should be given </a:t>
            </a:r>
            <a:r>
              <a:rPr lang="en-GB" u="sng" dirty="0">
                <a:latin typeface="Arial" panose="020B0604020202020204" pitchFamily="34" charset="0"/>
                <a:cs typeface="Arial" panose="020B0604020202020204" pitchFamily="34" charset="0"/>
              </a:rPr>
              <a:t>inactivated vaccine</a:t>
            </a:r>
            <a:r>
              <a:rPr lang="en-GB" u="sng" baseline="0"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rather than the live intranasal vaccine (LAIV) that would normally be recommended for children aged 2 to 17 years.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doh-hss-md-33-2024.pdf (health-ni.gov.uk)</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latin typeface="Arial" panose="020B0604020202020204" pitchFamily="34" charset="0"/>
              <a:cs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It is important that preterm infants who have risk factors have their immunisations at the appropriate chronological age. Influenza immunisation should be considered after the child has reached 6 months of age.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Those children who have never received influenza vaccine before and are aged between 2 to 9 years </a:t>
            </a:r>
            <a:r>
              <a:rPr lang="en-GB" b="1" dirty="0"/>
              <a:t>and </a:t>
            </a:r>
            <a:r>
              <a:rPr lang="en-GB" dirty="0"/>
              <a:t>are in a clinical risk group should be offered a second dose at least 4 weeks later.</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4"/>
              </a:rPr>
              <a:t>Green Book Chapter 19 Influenza (publishing.service.gov.uk)</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20648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Uptake and impact of vaccinating primary school-age children against influenza: experiences of a live attenuated influenza vaccine programme, England, 2015/16 - PubMed (nih.</a:t>
            </a:r>
            <a:r>
              <a:rPr lang="en-GB" sz="1200">
                <a:hlinkClick r:id="rId3"/>
              </a:rPr>
              <a:t>gov)</a:t>
            </a:r>
            <a:endParaRPr lang="en-GB" dirty="0"/>
          </a:p>
          <a:p>
            <a:r>
              <a:rPr lang="en-GB" dirty="0">
                <a:hlinkClick r:id="rId4"/>
              </a:rPr>
              <a:t>An intercountry comparison of the impact of the paediatric live attenuated influenza vaccine (LAIV) programme across the UK and the Republic of Ireland (ROI), 2010 to 2017 - PubMed (nih.gov)</a:t>
            </a:r>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18</a:t>
            </a:fld>
            <a:endParaRPr lang="en-GB"/>
          </a:p>
        </p:txBody>
      </p:sp>
    </p:spTree>
    <p:extLst>
      <p:ext uri="{BB962C8B-B14F-4D97-AF65-F5344CB8AC3E}">
        <p14:creationId xmlns:p14="http://schemas.microsoft.com/office/powerpoint/2010/main" val="336928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list of</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clinical risk groups</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is not exhaustive and the healthcare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practitioner should apply clinical judgement to take into account the risk of influenza exacerbating any underlying disease that a patient may have, as well as the risk of serious illness from flu itself. Flu vaccine should be offered in such cases even if the individual is not in one of the specified clinical risk groups. </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Details are included in the Department of Health (NI) CMO letter </a:t>
            </a:r>
            <a:r>
              <a:rPr lang="en-GB" dirty="0">
                <a:hlinkClick r:id="rId3"/>
              </a:rPr>
              <a:t>doh-hss-md-33-2024.pdf (health-ni.gov.uk)</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and </a:t>
            </a:r>
            <a:r>
              <a:rPr lang="en-GB" sz="1200" dirty="0">
                <a:latin typeface="Arial" panose="020B0604020202020204" pitchFamily="34" charset="0"/>
                <a:cs typeface="Arial" panose="020B0604020202020204" pitchFamily="34" charset="0"/>
              </a:rPr>
              <a:t>Chapter 19 of The Green Book</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4"/>
              </a:rPr>
              <a:t>https://www.gov.uk/government/publications/influenza-the-green-book-chapter-19</a:t>
            </a:r>
            <a:endParaRPr lang="en-GB"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a:buFont typeface="Arial" panose="020B0604020202020204" pitchFamily="34" charset="0"/>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2999230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Increasing uptake of flu vaccine is important in clinical risk groups because of the increased risk of death and serious illness if people who are in these groups develop flu. In particular uptake rates in people with chronic liver and neurological disease need to be improved. Some of the highest mortality groups are associated with patients with liver and chronic neurological disease.</a:t>
            </a:r>
          </a:p>
          <a:p>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20</a:t>
            </a:fld>
            <a:endParaRPr lang="en-GB">
              <a:solidFill>
                <a:prstClr val="black"/>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706" y="649982"/>
            <a:ext cx="5170379"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82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50000"/>
              </a:lnSpc>
              <a:spcBef>
                <a:spcPct val="20000"/>
              </a:spcBef>
              <a:spcAft>
                <a:spcPct val="0"/>
              </a:spcAft>
              <a:buClr>
                <a:srgbClr val="00A8CA"/>
              </a:buClr>
              <a:buSzPct val="65000"/>
              <a:buFont typeface="Wingdings" panose="05000000000000000000" pitchFamily="2" charset="2"/>
              <a:buNone/>
              <a:tabLst/>
              <a:defRPr/>
            </a:pP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flu chapter of The Green Book has been updated and those involved in delivering flu vaccine programmes should be familiar with the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updated chapter </a:t>
            </a:r>
            <a:r>
              <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and the </a:t>
            </a:r>
            <a:r>
              <a:rPr lang="en-GB" sz="1200" dirty="0"/>
              <a:t>CMO Seasonal flu letter </a:t>
            </a:r>
            <a:r>
              <a:rPr lang="en-GB" dirty="0">
                <a:hlinkClick r:id="rId4"/>
              </a:rPr>
              <a:t>doh-hss-md-33-2024.pdf (health-ni.gov.uk)</a:t>
            </a:r>
            <a:endParaRPr kumimoji="0" lang="en-GB"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2927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879" y="4745518"/>
            <a:ext cx="5447030" cy="4473416"/>
          </a:xfrm>
        </p:spPr>
        <p:txBody>
          <a:bodyPr>
            <a:normAutofit/>
          </a:bodyPr>
          <a:lstStyle/>
          <a:p>
            <a:endParaRPr lang="en-GB" sz="14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Tree>
    <p:extLst>
      <p:ext uri="{BB962C8B-B14F-4D97-AF65-F5344CB8AC3E}">
        <p14:creationId xmlns:p14="http://schemas.microsoft.com/office/powerpoint/2010/main" val="2907875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Public Health Agency Surveillance team have reported flu vaccination uptake for 2023/24 from data extracted from the Vaccine Management System (VMS): Influenza Weekly Surveillance Bulletin, Northern Ireland, 2023/24 | HSC Public Health Agency (hscni.net). </a:t>
            </a:r>
          </a:p>
          <a:p>
            <a:r>
              <a:rPr lang="en-GB" sz="1200" b="0" i="0" u="none" strike="noStrike" kern="1200" baseline="0" dirty="0">
                <a:solidFill>
                  <a:schemeClr val="tx1"/>
                </a:solidFill>
                <a:latin typeface="+mn-lt"/>
                <a:ea typeface="+mn-ea"/>
                <a:cs typeface="+mn-cs"/>
              </a:rPr>
              <a:t>The HSS (MD) 24/2025 </a:t>
            </a:r>
            <a:r>
              <a:rPr lang="en-GB" sz="1200" b="0" i="0" u="none" strike="noStrike" kern="1200" baseline="0">
                <a:solidFill>
                  <a:schemeClr val="tx1"/>
                </a:solidFill>
                <a:latin typeface="+mn-lt"/>
                <a:ea typeface="+mn-ea"/>
                <a:cs typeface="+mn-cs"/>
              </a:rPr>
              <a:t>letter </a:t>
            </a:r>
            <a:r>
              <a:rPr lang="en-GB">
                <a:hlinkClick r:id="rId3"/>
              </a:rPr>
              <a:t>doh-hss-md-17-2024.pdf (health-ni.gov.uk)</a:t>
            </a:r>
            <a:r>
              <a:rPr lang="en-GB" sz="1200" b="0" i="0" u="none" strike="noStrike" kern="1200" baseline="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sets out the flu uptake for 2023/24.</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1736FF6-1147-4FCB-8859-A9D484787462}" type="slidenum">
              <a:rPr lang="en-GB" smtClean="0"/>
              <a:t>22</a:t>
            </a:fld>
            <a:endParaRPr lang="en-GB"/>
          </a:p>
        </p:txBody>
      </p:sp>
    </p:spTree>
    <p:extLst>
      <p:ext uri="{BB962C8B-B14F-4D97-AF65-F5344CB8AC3E}">
        <p14:creationId xmlns:p14="http://schemas.microsoft.com/office/powerpoint/2010/main" val="3144400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The Department of Health urge providers to repeat this commitment and resolve in 2024/25, with the goal of increasing uptake rates across all eligible cohorts, </a:t>
            </a:r>
            <a:r>
              <a:rPr lang="en-GB" sz="1200" b="1" i="0" u="none" strike="noStrike" kern="1200" baseline="0" dirty="0">
                <a:solidFill>
                  <a:schemeClr val="tx1"/>
                </a:solidFill>
                <a:latin typeface="+mn-lt"/>
                <a:ea typeface="+mn-ea"/>
                <a:cs typeface="+mn-cs"/>
              </a:rPr>
              <a:t>particularly pre-school and secondary school children, those in at-risk groups, pregnant women, and frontline HSCWs, </a:t>
            </a:r>
            <a:r>
              <a:rPr lang="en-GB" sz="1200" b="0" i="0" u="none" strike="noStrike" kern="1200" baseline="0" dirty="0">
                <a:solidFill>
                  <a:schemeClr val="tx1"/>
                </a:solidFill>
                <a:latin typeface="+mn-lt"/>
                <a:ea typeface="+mn-ea"/>
                <a:cs typeface="+mn-cs"/>
              </a:rPr>
              <a:t>where uptake has been disappointing during 2023/24. </a:t>
            </a:r>
            <a:endParaRPr lang="en-GB" dirty="0"/>
          </a:p>
          <a:p>
            <a:r>
              <a:rPr lang="en-GB" dirty="0"/>
              <a:t>The annual flu immunisation programme is a critical element of the system-wide approach for delivering robust and resilient health and care services during the winter.</a:t>
            </a:r>
            <a:endParaRPr lang="en-GB" dirty="0">
              <a:latin typeface="Arial" panose="020B0604020202020204" pitchFamily="34" charset="0"/>
              <a:cs typeface="Arial" panose="020B0604020202020204" pitchFamily="34" charset="0"/>
            </a:endParaRPr>
          </a:p>
          <a:p>
            <a:r>
              <a:rPr lang="en-GB" dirty="0">
                <a:hlinkClick r:id="rId3"/>
              </a:rPr>
              <a:t>doh-hss-md-33-2024.pdf (health-ni.gov.uk)</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23</a:t>
            </a:fld>
            <a:endParaRPr lang="en-GB"/>
          </a:p>
        </p:txBody>
      </p:sp>
    </p:spTree>
    <p:extLst>
      <p:ext uri="{BB962C8B-B14F-4D97-AF65-F5344CB8AC3E}">
        <p14:creationId xmlns:p14="http://schemas.microsoft.com/office/powerpoint/2010/main" val="167100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5235" name="Rectangle 3"/>
          <p:cNvSpPr>
            <a:spLocks noGrp="1"/>
          </p:cNvSpPr>
          <p:nvPr>
            <p:ph type="body" idx="1"/>
          </p:nvPr>
        </p:nvSpPr>
        <p:spPr bwMode="auto">
          <a:noFill/>
        </p:spPr>
        <p:txBody>
          <a:bodyPr/>
          <a:lstStyle/>
          <a:p>
            <a:pPr marL="0" indent="0">
              <a:buFont typeface="Arial" panose="020B0604020202020204" pitchFamily="34" charset="0"/>
              <a:buNone/>
            </a:pPr>
            <a:r>
              <a:rPr lang="en-GB" dirty="0">
                <a:solidFill>
                  <a:srgbClr val="FF0000"/>
                </a:solidFill>
              </a:rPr>
              <a:t>*</a:t>
            </a:r>
            <a:r>
              <a:rPr lang="en-GB" dirty="0"/>
              <a:t>the live attenuated influenza vaccine (LAIV), contains live viruses that have been attenuated (weakened) and adapted to cold so that they can only replicate at the lower temperatures found in the nasal passage. These live viruses cannot replicate efficiently elsewhere in the body but may cause mild coryzal symptoms. </a:t>
            </a:r>
            <a:r>
              <a:rPr lang="en-GB" b="1" dirty="0"/>
              <a:t>LAIV should not be given to children or adolescents who are clinically severely immunocompromised due to conditions or immunosuppressive therapy. It is also contraindicated in children and adolescents receiving salicylate therapy (other than for topical treatment of localised conditions).</a:t>
            </a:r>
            <a:endParaRPr lang="en-GB" b="1" dirty="0">
              <a:solidFill>
                <a:srgbClr val="FF0000"/>
              </a:solidFill>
            </a:endParaRPr>
          </a:p>
          <a:p>
            <a:pPr marL="171450" indent="-171450">
              <a:buFont typeface="Arial" panose="020B0604020202020204" pitchFamily="34" charset="0"/>
              <a:buChar char="•"/>
            </a:pPr>
            <a:r>
              <a:rPr lang="en-GB" dirty="0">
                <a:solidFill>
                  <a:srgbClr val="FF0000"/>
                </a:solidFill>
              </a:rPr>
              <a:t>Inactivated flu vaccines given by intramuscular injection have been used in the UK for many years. The live intranasal influenza</a:t>
            </a:r>
            <a:r>
              <a:rPr lang="en-GB" baseline="0" dirty="0">
                <a:solidFill>
                  <a:srgbClr val="FF0000"/>
                </a:solidFill>
              </a:rPr>
              <a:t> vaccine (LAIV) was introduced into the UK schedule in 2013. </a:t>
            </a:r>
            <a:endParaRPr lang="en-GB" dirty="0">
              <a:solidFill>
                <a:srgbClr val="FF0000"/>
              </a:solidFill>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Inactivated flu vaccines used to be trivalent only, containing two subtypes of influenza A and one B virus. However, quadrivalent vaccines, containing </a:t>
            </a:r>
            <a:r>
              <a:rPr lang="en-GB" dirty="0"/>
              <a:t>two subtypes of influenza A and both B virus types</a:t>
            </a:r>
            <a:r>
              <a:rPr lang="en-GB" sz="1200" b="0" i="0" u="none" strike="noStrike" kern="1200" baseline="0" dirty="0">
                <a:solidFill>
                  <a:schemeClr val="tx1"/>
                </a:solidFill>
                <a:latin typeface="+mn-lt"/>
                <a:ea typeface="ヒラギノ角ゴ Pro W3" pitchFamily="84" charset="-128"/>
                <a:cs typeface="ヒラギノ角ゴ Pro W3" pitchFamily="84" charset="-128"/>
              </a:rPr>
              <a:t> have been used more widely in the UK. In 2024, the live intranasal vaccine is returning to a trivalent preparation. An inactivated quadrivalent vaccine is available to order for children aged 2 years and over who are contraindicated to receive the LAIV. </a:t>
            </a:r>
          </a:p>
          <a:p>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 World Health Organization (WHO) convenes a group that reviews the global influenza situation (once each year for the northern hemisphere and once for the southern hemisphere) and recommends which influenza strains should go in the seasonal flu vaccines to be produced by manufacturers for the following season six to eight months later. This recommendation is based on information about the circulating viruses and epidemiological data from around the world at that time. </a:t>
            </a:r>
          </a:p>
          <a:p>
            <a:pPr marL="0" marR="0" indent="0" algn="l" defTabSz="914400" rtl="0" eaLnBrk="1" fontAlgn="base" latinLnBrk="0" hangingPunct="1">
              <a:lnSpc>
                <a:spcPct val="100000"/>
              </a:lnSpc>
              <a:spcBef>
                <a:spcPct val="0"/>
              </a:spcBef>
              <a:spcAft>
                <a:spcPct val="0"/>
              </a:spcAft>
              <a:buClrTx/>
              <a:buSzTx/>
              <a:buFontTx/>
              <a:buNone/>
              <a:tabLst/>
              <a:defRPr/>
            </a:pPr>
            <a:r>
              <a:rPr lang="en-GB" dirty="0">
                <a:hlinkClick r:id="rId3"/>
              </a:rPr>
              <a:t>Recommended composition of influenza virus vaccines for use in the 2024-2025 northern hemisphere influenza season (who.int)</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26</a:t>
            </a:fld>
            <a:endParaRPr lang="en-GB"/>
          </a:p>
        </p:txBody>
      </p:sp>
    </p:spTree>
    <p:extLst>
      <p:ext uri="{BB962C8B-B14F-4D97-AF65-F5344CB8AC3E}">
        <p14:creationId xmlns:p14="http://schemas.microsoft.com/office/powerpoint/2010/main" val="1323616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27</a:t>
            </a:fld>
            <a:endParaRPr lang="en-GB"/>
          </a:p>
        </p:txBody>
      </p:sp>
    </p:spTree>
    <p:extLst>
      <p:ext uri="{BB962C8B-B14F-4D97-AF65-F5344CB8AC3E}">
        <p14:creationId xmlns:p14="http://schemas.microsoft.com/office/powerpoint/2010/main" val="2636848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28</a:t>
            </a:fld>
            <a:endParaRPr lang="en-GB"/>
          </a:p>
        </p:txBody>
      </p:sp>
    </p:spTree>
    <p:extLst>
      <p:ext uri="{BB962C8B-B14F-4D97-AF65-F5344CB8AC3E}">
        <p14:creationId xmlns:p14="http://schemas.microsoft.com/office/powerpoint/2010/main" val="424355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not licensed for children under 2 years of age. However, the Joint Committee on Vaccination and Immunisation (JCVI) has recommended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given off-label to children in at risk groups aged 6 months to less than 2 years. This off-label recommendation is supported by unpublished data which shows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provides similar immunogenicity and safety when compared with </a:t>
            </a:r>
            <a:r>
              <a:rPr lang="en-GB" sz="1200" b="0" i="0" kern="1200" dirty="0" err="1">
                <a:solidFill>
                  <a:schemeClr val="tx1"/>
                </a:solidFill>
                <a:effectLst/>
                <a:latin typeface="+mn-lt"/>
                <a:ea typeface="+mn-ea"/>
                <a:cs typeface="+mn-cs"/>
              </a:rPr>
              <a:t>QIVe</a:t>
            </a:r>
            <a:r>
              <a:rPr lang="en-GB" sz="1200" b="0" i="0" kern="1200" dirty="0">
                <a:solidFill>
                  <a:schemeClr val="tx1"/>
                </a:solidFill>
                <a:effectLst/>
                <a:latin typeface="+mn-lt"/>
                <a:ea typeface="+mn-ea"/>
                <a:cs typeface="+mn-cs"/>
              </a:rPr>
              <a:t> in children less than 2 years old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was first used in this cohort in the 2023/24 flu programme).</a:t>
            </a:r>
            <a:endParaRPr lang="en-GB" dirty="0"/>
          </a:p>
          <a:p>
            <a:endParaRPr lang="en-GB" dirty="0"/>
          </a:p>
          <a:p>
            <a:r>
              <a:rPr lang="en-GB" dirty="0"/>
              <a:t>There are 2 types of flu vaccine available:</a:t>
            </a:r>
            <a:endParaRPr lang="en-GB" b="1" dirty="0"/>
          </a:p>
          <a:p>
            <a:pPr marL="0" indent="0">
              <a:buNone/>
            </a:pPr>
            <a:r>
              <a:rPr lang="en-GB" b="1" dirty="0"/>
              <a:t>The live attenuated influenza vaccine </a:t>
            </a:r>
            <a:r>
              <a:rPr lang="en-GB" dirty="0"/>
              <a:t>is administered intranasally and the only vaccine available for use is </a:t>
            </a:r>
            <a:r>
              <a:rPr lang="en-GB" i="1" dirty="0" err="1"/>
              <a:t>Fluenz</a:t>
            </a:r>
            <a:r>
              <a:rPr lang="en-GB" i="1" dirty="0"/>
              <a:t> </a:t>
            </a:r>
            <a:r>
              <a:rPr lang="en-GB" baseline="0" dirty="0"/>
              <a:t>– this is for children between the age of 2 and 17 years old (up to 18</a:t>
            </a:r>
            <a:r>
              <a:rPr lang="en-GB" baseline="30000" dirty="0"/>
              <a:t>th</a:t>
            </a:r>
            <a:r>
              <a:rPr lang="en-GB" baseline="0" dirty="0"/>
              <a:t> birthday).</a:t>
            </a:r>
            <a:endParaRPr lang="en-GB" b="0" baseline="0" dirty="0"/>
          </a:p>
          <a:p>
            <a:pPr marL="0" indent="0">
              <a:buNone/>
            </a:pPr>
            <a:r>
              <a:rPr lang="en-GB" b="1" dirty="0"/>
              <a:t>Inactivated flu vaccine </a:t>
            </a:r>
            <a:r>
              <a:rPr lang="en-GB" dirty="0"/>
              <a:t>is administered by injection - a cell-based quadrivalent inactivated vaccine (</a:t>
            </a:r>
            <a:r>
              <a:rPr lang="en-GB" dirty="0" err="1"/>
              <a:t>QIVc</a:t>
            </a:r>
            <a:r>
              <a:rPr lang="en-GB" dirty="0"/>
              <a:t>) </a:t>
            </a:r>
            <a:r>
              <a:rPr lang="en-GB" sz="1200" i="1" dirty="0" err="1">
                <a:solidFill>
                  <a:srgbClr val="00B0F0"/>
                </a:solidFill>
              </a:rPr>
              <a:t>Flucelvax</a:t>
            </a:r>
            <a:r>
              <a:rPr lang="en-GB" sz="1200" i="1" dirty="0">
                <a:solidFill>
                  <a:srgbClr val="00B0F0"/>
                </a:solidFill>
              </a:rPr>
              <a:t> Tetra - </a:t>
            </a:r>
            <a:r>
              <a:rPr lang="en-GB" baseline="0" dirty="0"/>
              <a:t>this is for use in children between the age of 6 months – 2 years and those aged 2 to 17 years old who are unable to receive LAIV.</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29</a:t>
            </a:fld>
            <a:endParaRPr lang="en-GB"/>
          </a:p>
        </p:txBody>
      </p:sp>
    </p:spTree>
    <p:extLst>
      <p:ext uri="{BB962C8B-B14F-4D97-AF65-F5344CB8AC3E}">
        <p14:creationId xmlns:p14="http://schemas.microsoft.com/office/powerpoint/2010/main" val="1168403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dirty="0" err="1">
                <a:latin typeface="Arial" panose="020B0604020202020204" pitchFamily="34" charset="0"/>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GB" dirty="0">
                <a:latin typeface="Arial" panose="020B0604020202020204" pitchFamily="34" charset="0"/>
                <a:cs typeface="Arial" panose="020B0604020202020204" pitchFamily="34" charset="0"/>
              </a:rPr>
              <a:t> is a live attenuated intranasal influenza vaccine. </a:t>
            </a:r>
          </a:p>
          <a:p>
            <a:pPr eaLnBrk="1" hangingPunct="1"/>
            <a:r>
              <a:rPr lang="en-GB" altLang="en-US" dirty="0">
                <a:latin typeface="Arial" panose="020B0604020202020204" pitchFamily="34" charset="0"/>
                <a:cs typeface="Arial" panose="020B0604020202020204" pitchFamily="34" charset="0"/>
              </a:rPr>
              <a:t>As well as being the vaccine of choice</a:t>
            </a:r>
            <a:r>
              <a:rPr lang="en-GB" altLang="en-US" baseline="0" dirty="0">
                <a:latin typeface="Arial" panose="020B0604020202020204" pitchFamily="34" charset="0"/>
                <a:cs typeface="Arial" panose="020B0604020202020204" pitchFamily="34" charset="0"/>
              </a:rPr>
              <a:t> for healthy preschool children (from age 2 upwards) and children p1-7 and Years 8-12 (the programme </a:t>
            </a:r>
            <a:r>
              <a:rPr lang="en-GB" altLang="en-US" dirty="0">
                <a:latin typeface="Arial" panose="020B0604020202020204" pitchFamily="34" charset="0"/>
                <a:cs typeface="Arial" panose="020B0604020202020204" pitchFamily="34" charset="0"/>
              </a:rPr>
              <a:t>d</a:t>
            </a:r>
            <a:r>
              <a:rPr lang="en-GB" altLang="en-US" baseline="0" dirty="0">
                <a:latin typeface="Arial" panose="020B0604020202020204" pitchFamily="34" charset="0"/>
                <a:cs typeface="Arial" panose="020B0604020202020204" pitchFamily="34" charset="0"/>
              </a:rPr>
              <a:t>elivered by the school nursing team), </a:t>
            </a:r>
            <a:r>
              <a:rPr lang="en-GB" altLang="en-US" baseline="0" dirty="0" err="1">
                <a:latin typeface="Arial" panose="020B0604020202020204" pitchFamily="34" charset="0"/>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GB" altLang="en-US" baseline="0" dirty="0">
                <a:latin typeface="Arial" panose="020B0604020202020204" pitchFamily="34" charset="0"/>
                <a:cs typeface="Arial" panose="020B0604020202020204" pitchFamily="34" charset="0"/>
              </a:rPr>
              <a:t> is also the vaccine of choice for at-risk children age 2 -17 years inclusive. </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LAIV:</a:t>
            </a:r>
          </a:p>
          <a:p>
            <a:pPr marL="457200" indent="-457200">
              <a:buFont typeface="Wingdings" panose="05000000000000000000" pitchFamily="2" charset="2"/>
              <a:buChar char="Ø"/>
            </a:pPr>
            <a:r>
              <a:rPr lang="en-US" sz="1200" dirty="0"/>
              <a:t>has been shown to be more effective in children compared with inactivated influenza vaccines </a:t>
            </a:r>
          </a:p>
          <a:p>
            <a:pPr marL="457200" indent="-457200">
              <a:buFont typeface="Wingdings" panose="05000000000000000000" pitchFamily="2" charset="2"/>
              <a:buChar char="Ø"/>
            </a:pPr>
            <a:r>
              <a:rPr lang="en-US" sz="1200" dirty="0"/>
              <a:t>may offer some protection against strains not contained in the vaccine in addition to those that are, </a:t>
            </a:r>
            <a:r>
              <a:rPr lang="en-US" sz="1200" dirty="0">
                <a:solidFill>
                  <a:srgbClr val="000000"/>
                </a:solidFill>
              </a:rPr>
              <a:t>and has </a:t>
            </a:r>
            <a:r>
              <a:rPr lang="en-GB" sz="1200" dirty="0">
                <a:solidFill>
                  <a:srgbClr val="000000"/>
                </a:solidFill>
              </a:rPr>
              <a:t>potential to offer better protection against virus strains that have undergone antigenic drift</a:t>
            </a:r>
            <a:endParaRPr lang="en-US" sz="1200" dirty="0"/>
          </a:p>
          <a:p>
            <a:pPr marL="457200" indent="-457200">
              <a:buFont typeface="Wingdings" panose="05000000000000000000" pitchFamily="2" charset="2"/>
              <a:buChar char="Ø"/>
            </a:pPr>
            <a:r>
              <a:rPr lang="en-US" sz="1200" dirty="0"/>
              <a:t>since this vaccine is comprised of weakened whole live virus, it also replicates natural infection which induces better immune memory (thereby offering better longer-term protection to children than from the inactivated vaccines)</a:t>
            </a:r>
          </a:p>
          <a:p>
            <a:pPr marL="457200" indent="-457200">
              <a:buFont typeface="Wingdings" panose="05000000000000000000" pitchFamily="2" charset="2"/>
              <a:buChar char="Ø"/>
            </a:pPr>
            <a:r>
              <a:rPr lang="en-US" sz="1200" dirty="0"/>
              <a:t>LAIV has a good safety profile in children aged two years and older.</a:t>
            </a:r>
            <a:endParaRPr lang="en-GB" sz="1200" dirty="0"/>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It is important to note that some </a:t>
            </a:r>
            <a:r>
              <a:rPr lang="en-GB" altLang="en-US" baseline="0" dirty="0" err="1">
                <a:latin typeface="Arial" panose="020B0604020202020204" pitchFamily="34" charset="0"/>
                <a:cs typeface="Arial" panose="020B0604020202020204" pitchFamily="34" charset="0"/>
              </a:rPr>
              <a:t>Fluenz</a:t>
            </a:r>
            <a:r>
              <a:rPr lang="en-GB" altLang="en-US" baseline="0" dirty="0">
                <a:latin typeface="Arial" panose="020B0604020202020204" pitchFamily="34" charset="0"/>
                <a:cs typeface="Arial" panose="020B0604020202020204" pitchFamily="34" charset="0"/>
              </a:rPr>
              <a:t> stocks may expire (15 week shelf life after released from manufacturer) before the end of December so expiry dates should be checked before use and an effort should be made to try and complete the programme by the end of December.</a:t>
            </a:r>
          </a:p>
        </p:txBody>
      </p:sp>
      <p:sp>
        <p:nvSpPr>
          <p:cNvPr id="4" name="Slide Number Placeholder 3"/>
          <p:cNvSpPr>
            <a:spLocks noGrp="1"/>
          </p:cNvSpPr>
          <p:nvPr>
            <p:ph type="sldNum" sz="quarter" idx="10"/>
          </p:nvPr>
        </p:nvSpPr>
        <p:spPr/>
        <p:txBody>
          <a:bodyPr/>
          <a:lstStyle/>
          <a:p>
            <a:fld id="{C1736FF6-1147-4FCB-8859-A9D484787462}" type="slidenum">
              <a:rPr lang="en-GB" smtClean="0"/>
              <a:t>30</a:t>
            </a:fld>
            <a:endParaRPr lang="en-GB"/>
          </a:p>
        </p:txBody>
      </p:sp>
    </p:spTree>
    <p:extLst>
      <p:ext uri="{BB962C8B-B14F-4D97-AF65-F5344CB8AC3E}">
        <p14:creationId xmlns:p14="http://schemas.microsoft.com/office/powerpoint/2010/main" val="1946516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8307"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err="1">
                <a:latin typeface="Arial" panose="020B0604020202020204" pitchFamily="34" charset="0"/>
                <a:cs typeface="Arial" panose="020B0604020202020204" pitchFamily="34" charset="0"/>
              </a:rPr>
              <a:t>Fluenz</a:t>
            </a:r>
            <a:r>
              <a:rPr lang="en-GB" dirty="0">
                <a:latin typeface="Arial" panose="020B0604020202020204" pitchFamily="34" charset="0"/>
                <a:cs typeface="Arial" panose="020B0604020202020204" pitchFamily="34" charset="0"/>
              </a:rPr>
              <a:t>® is supplied as a single use prefilled nasal applicator.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charset="0"/>
              </a:rPr>
              <a:t>It is a </a:t>
            </a:r>
            <a:r>
              <a:rPr lang="en-GB" b="1" dirty="0">
                <a:latin typeface="Arial" charset="0"/>
              </a:rPr>
              <a:t>live attenuated nasal vaccine and must not be injected.</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applicator is ready to use. No reconstitution or dilution is required.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nasal suspension is colourless to pale yellow, clear to opalescent. Small white particles may be present.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Each applicator of </a:t>
            </a:r>
            <a:r>
              <a:rPr lang="en-GB" b="1" dirty="0" err="1">
                <a:latin typeface="Arial" panose="020B0604020202020204" pitchFamily="34" charset="0"/>
                <a:cs typeface="Arial" panose="020B0604020202020204" pitchFamily="34" charset="0"/>
              </a:rPr>
              <a:t>Fluenz</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(LAIV) contains 0.2ml (0.1ml</a:t>
            </a:r>
            <a:r>
              <a:rPr lang="en-GB" baseline="0" dirty="0">
                <a:latin typeface="Arial" panose="020B0604020202020204" pitchFamily="34" charset="0"/>
                <a:cs typeface="Arial" panose="020B0604020202020204" pitchFamily="34" charset="0"/>
              </a:rPr>
              <a:t> administered/ nostril).</a:t>
            </a:r>
          </a:p>
          <a:p>
            <a:pPr marL="171450" indent="-171450">
              <a:buFont typeface="Arial" panose="020B0604020202020204" pitchFamily="34" charset="0"/>
              <a:buChar char="•"/>
            </a:pPr>
            <a:r>
              <a:rPr lang="en-GB" baseline="0" dirty="0">
                <a:latin typeface="Arial" panose="020B0604020202020204" pitchFamily="34" charset="0"/>
                <a:cs typeface="Arial" panose="020B0604020202020204" pitchFamily="34" charset="0"/>
              </a:rPr>
              <a:t>One dose is required unless the child is in a clinical risk group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is &lt; 9 years old </a:t>
            </a:r>
            <a:r>
              <a:rPr lang="en-GB" b="1" baseline="0" dirty="0">
                <a:latin typeface="Arial" panose="020B0604020202020204" pitchFamily="34" charset="0"/>
                <a:cs typeface="Arial" panose="020B0604020202020204" pitchFamily="34" charset="0"/>
              </a:rPr>
              <a:t>and</a:t>
            </a:r>
            <a:r>
              <a:rPr lang="en-GB" baseline="0" dirty="0">
                <a:latin typeface="Arial" panose="020B0604020202020204" pitchFamily="34" charset="0"/>
                <a:cs typeface="Arial" panose="020B0604020202020204" pitchFamily="34" charset="0"/>
              </a:rPr>
              <a:t> has not previously received a flu vaccine. If a second dose is required at least 4 weeks interval should be left between doses. If the child attends primary school they will be offered the first vaccine in school but there is no mop up and at-risk children should attend their GP for vaccination if they have missed the first dose and/or require a second dose of vaccine. If </a:t>
            </a:r>
            <a:r>
              <a:rPr lang="en-GB" baseline="0" dirty="0" err="1">
                <a:latin typeface="Arial" panose="020B0604020202020204" pitchFamily="34" charset="0"/>
                <a:cs typeface="Arial" panose="020B0604020202020204" pitchFamily="34" charset="0"/>
              </a:rPr>
              <a:t>Fluenz</a:t>
            </a:r>
            <a:r>
              <a:rPr lang="en-GB" baseline="0" dirty="0">
                <a:latin typeface="Arial" panose="020B0604020202020204" pitchFamily="34" charset="0"/>
                <a:cs typeface="Arial" panose="020B0604020202020204" pitchFamily="34" charset="0"/>
              </a:rPr>
              <a:t> is not available for use when a child attends for their second vaccine because stocks have expired, the second dose can be replaced with Seqirus quadrivalent inactivated vaccine (</a:t>
            </a:r>
            <a:r>
              <a:rPr lang="en-GB" baseline="0" dirty="0" err="1">
                <a:latin typeface="Arial" panose="020B0604020202020204" pitchFamily="34" charset="0"/>
                <a:cs typeface="Arial" panose="020B0604020202020204" pitchFamily="34" charset="0"/>
              </a:rPr>
              <a:t>QIVc</a:t>
            </a:r>
            <a:r>
              <a:rPr lang="en-GB" baseline="0"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hlinkClick r:id="rId3"/>
              </a:rPr>
              <a:t>Fluenz</a:t>
            </a:r>
            <a:r>
              <a:rPr lang="en-GB" dirty="0">
                <a:hlinkClick r:id="rId3"/>
              </a:rPr>
              <a:t> Trivalent nasal spray suspension Influenza vaccine (live attenuated, nasal) - Summary of Product Characteristics (SmPC) - (</a:t>
            </a:r>
            <a:r>
              <a:rPr lang="en-GB" dirty="0" err="1">
                <a:hlinkClick r:id="rId3"/>
              </a:rPr>
              <a:t>emc</a:t>
            </a:r>
            <a:r>
              <a:rPr lang="en-GB" dirty="0">
                <a:hlinkClick r:id="rId3"/>
              </a:rPr>
              <a:t>) (medicines.org.uk)</a:t>
            </a:r>
            <a:endParaRPr lang="en-GB" alt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736FF6-1147-4FCB-8859-A9D484787462}" type="slidenum">
              <a:rPr lang="en-GB" smtClean="0"/>
              <a:t>32</a:t>
            </a:fld>
            <a:endParaRPr lang="en-GB"/>
          </a:p>
        </p:txBody>
      </p:sp>
    </p:spTree>
    <p:extLst>
      <p:ext uri="{BB962C8B-B14F-4D97-AF65-F5344CB8AC3E}">
        <p14:creationId xmlns:p14="http://schemas.microsoft.com/office/powerpoint/2010/main" val="52435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r>
              <a:rPr lang="en-GB" dirty="0"/>
              <a:t>0.1ml per nostril</a:t>
            </a:r>
          </a:p>
          <a:p>
            <a:pPr marL="228600" indent="-228600">
              <a:buFontTx/>
              <a:buAutoNum type="arabicPeriod"/>
            </a:pPr>
            <a:r>
              <a:rPr lang="en-GB" dirty="0"/>
              <a:t>Check the expiry date - the vaccine must be used before the date on the applicator label.</a:t>
            </a:r>
          </a:p>
          <a:p>
            <a:pPr marL="228600" indent="-228600">
              <a:buFontTx/>
              <a:buAutoNum type="arabicPeriod"/>
            </a:pPr>
            <a:r>
              <a:rPr lang="en-GB" dirty="0"/>
              <a:t>Prepare the applicator - remove the rubber tip protector. </a:t>
            </a:r>
            <a:r>
              <a:rPr lang="en-GB" b="1" u="sng" dirty="0"/>
              <a:t>Do not remove</a:t>
            </a:r>
            <a:r>
              <a:rPr lang="en-GB" b="1" dirty="0"/>
              <a:t> </a:t>
            </a:r>
            <a:r>
              <a:rPr lang="en-GB" dirty="0"/>
              <a:t>the dose divider clip at the other end of the applicator.</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GB" dirty="0"/>
              <a:t>Position the applicator – with the patient in an upright position, place the tip just inside the nostril to ensure LAIV</a:t>
            </a:r>
            <a:r>
              <a:rPr lang="en-GB" baseline="0" dirty="0"/>
              <a:t> </a:t>
            </a:r>
            <a:r>
              <a:rPr lang="en-GB" dirty="0"/>
              <a:t>is delivered into the nose.</a:t>
            </a:r>
          </a:p>
          <a:p>
            <a:pPr marL="228600" indent="-228600">
              <a:buFontTx/>
              <a:buAutoNum type="arabicPeriod"/>
            </a:pPr>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GB" dirty="0"/>
          </a:p>
          <a:p>
            <a:pPr marL="228600" indent="-228600">
              <a:buAutoNum type="arabicPeriod" startAt="4"/>
            </a:pPr>
            <a:r>
              <a:rPr lang="en-GB" dirty="0"/>
              <a:t>Depress the plunger – with a single motion, depress the plunger </a:t>
            </a:r>
            <a:r>
              <a:rPr lang="en-GB" b="1" dirty="0"/>
              <a:t>as rapidly as possible</a:t>
            </a:r>
            <a:r>
              <a:rPr lang="en-GB" dirty="0"/>
              <a:t> until the dose-divider clip prevents you from going further.</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5.  Remove the dose-divider clip (for administration in the other nostril) - pinch and remove the dose-divider clip from the plunger.</a:t>
            </a:r>
          </a:p>
          <a:p>
            <a:pPr marL="228600" marR="0" lvl="0" indent="-22860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6.  Spray in other nostril – place the tip just inside the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other nostril</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and with a single motion, depress the plunger </a:t>
            </a:r>
            <a:r>
              <a:rPr kumimoji="0" lang="en-GB" sz="1200" b="1" i="0" u="none" strike="noStrike" kern="1200" cap="none" spc="0" normalizeH="0" baseline="0" noProof="0" dirty="0">
                <a:ln>
                  <a:noFill/>
                </a:ln>
                <a:solidFill>
                  <a:prstClr val="black"/>
                </a:solidFill>
                <a:effectLst/>
                <a:uLnTx/>
                <a:uFillTx/>
                <a:latin typeface="+mn-lt"/>
                <a:ea typeface="ヒラギノ角ゴ Pro W3" pitchFamily="84" charset="-128"/>
              </a:rPr>
              <a:t>as rapidly as possible</a:t>
            </a:r>
            <a:r>
              <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rPr>
              <a:t> to deliver remaining vaccine.</a:t>
            </a:r>
          </a:p>
          <a:p>
            <a:pPr marL="0" indent="0">
              <a:buNone/>
            </a:pPr>
            <a:endParaRPr lang="en-GB" dirty="0"/>
          </a:p>
          <a:p>
            <a:pPr marL="228600" indent="-228600">
              <a:buFontTx/>
              <a:buAutoNum type="arabicPeriod"/>
            </a:pPr>
            <a:endParaRPr lang="en-GB" dirty="0"/>
          </a:p>
          <a:p>
            <a:pPr marL="228600" indent="-228600">
              <a:buFontTx/>
              <a:buAutoNum type="arabicPeriod"/>
            </a:pPr>
            <a:endParaRPr lang="en-GB" dirty="0"/>
          </a:p>
          <a:p>
            <a:pPr marL="228600" indent="-228600"/>
            <a:endParaRPr lang="en-GB" dirty="0"/>
          </a:p>
          <a:p>
            <a:endParaRPr lang="en-US"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not licensed for children under 2 years of age. However, the JCVI has recommended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is given off-label to children in at risk groups aged 6 months to less than 2 years. This off-label recommendation is supported by unpublished data which shows that </a:t>
            </a:r>
            <a:r>
              <a:rPr lang="en-GB" sz="1200" b="0" i="0" kern="1200" dirty="0" err="1">
                <a:solidFill>
                  <a:schemeClr val="tx1"/>
                </a:solidFill>
                <a:effectLst/>
                <a:latin typeface="+mn-lt"/>
                <a:ea typeface="+mn-ea"/>
                <a:cs typeface="+mn-cs"/>
              </a:rPr>
              <a:t>QIVc</a:t>
            </a:r>
            <a:r>
              <a:rPr lang="en-GB" sz="1200" b="0" i="0" kern="1200" dirty="0">
                <a:solidFill>
                  <a:schemeClr val="tx1"/>
                </a:solidFill>
                <a:effectLst/>
                <a:latin typeface="+mn-lt"/>
                <a:ea typeface="+mn-ea"/>
                <a:cs typeface="+mn-cs"/>
              </a:rPr>
              <a:t> provides similar immunogenicity and safety when compared with </a:t>
            </a:r>
            <a:r>
              <a:rPr lang="en-GB" sz="1200" b="0" i="0" kern="1200" dirty="0" err="1">
                <a:solidFill>
                  <a:schemeClr val="tx1"/>
                </a:solidFill>
                <a:effectLst/>
                <a:latin typeface="+mn-lt"/>
                <a:ea typeface="+mn-ea"/>
                <a:cs typeface="+mn-cs"/>
              </a:rPr>
              <a:t>QIVe</a:t>
            </a:r>
            <a:r>
              <a:rPr lang="en-GB" sz="1200" b="0" i="0" kern="1200" dirty="0">
                <a:solidFill>
                  <a:schemeClr val="tx1"/>
                </a:solidFill>
                <a:effectLst/>
                <a:latin typeface="+mn-lt"/>
                <a:ea typeface="+mn-ea"/>
                <a:cs typeface="+mn-cs"/>
              </a:rPr>
              <a:t> in children less than 2 years old.</a:t>
            </a:r>
            <a:endParaRPr lang="en-GB" baseline="0"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GB" baseline="0" dirty="0">
              <a:latin typeface="Arial" panose="020B0604020202020204" pitchFamily="34" charset="0"/>
              <a:cs typeface="Arial" panose="020B0604020202020204" pitchFamily="34" charset="0"/>
            </a:endParaRPr>
          </a:p>
          <a:p>
            <a:pPr marL="0" indent="0">
              <a:buFont typeface="Wingdings" panose="05000000000000000000" pitchFamily="2" charset="2"/>
              <a:buNone/>
            </a:pPr>
            <a:r>
              <a:rPr lang="en-GB" baseline="0" dirty="0">
                <a:latin typeface="Arial" panose="020B0604020202020204" pitchFamily="34" charset="0"/>
                <a:cs typeface="Arial" panose="020B0604020202020204" pitchFamily="34" charset="0"/>
              </a:rPr>
              <a:t>One dose schedule </a:t>
            </a:r>
            <a:r>
              <a:rPr lang="en-GB" dirty="0"/>
              <a:t>unless:</a:t>
            </a:r>
          </a:p>
          <a:p>
            <a:pPr marL="857250" lvl="1" indent="-457200">
              <a:buFont typeface="Wingdings" panose="05000000000000000000" pitchFamily="2" charset="2"/>
              <a:buChar char="Ø"/>
            </a:pPr>
            <a:r>
              <a:rPr lang="en-GB" dirty="0"/>
              <a:t>child is in a clinical risk group </a:t>
            </a:r>
            <a:r>
              <a:rPr lang="en-GB" b="1" dirty="0"/>
              <a:t>and</a:t>
            </a:r>
            <a:r>
              <a:rPr lang="en-GB" dirty="0"/>
              <a:t> </a:t>
            </a:r>
          </a:p>
          <a:p>
            <a:pPr marL="857250" lvl="1" indent="-457200">
              <a:buFont typeface="Wingdings" panose="05000000000000000000" pitchFamily="2" charset="2"/>
              <a:buChar char="Ø"/>
            </a:pPr>
            <a:r>
              <a:rPr lang="en-GB" dirty="0"/>
              <a:t>&lt; 9 years old </a:t>
            </a:r>
            <a:r>
              <a:rPr lang="en-GB" b="1" dirty="0"/>
              <a:t>and</a:t>
            </a:r>
            <a:r>
              <a:rPr lang="en-GB" dirty="0"/>
              <a:t> </a:t>
            </a:r>
          </a:p>
          <a:p>
            <a:pPr marL="857250" lvl="1" indent="-457200">
              <a:buFont typeface="Wingdings" panose="05000000000000000000" pitchFamily="2" charset="2"/>
              <a:buChar char="Ø"/>
            </a:pPr>
            <a:r>
              <a:rPr lang="en-GB" dirty="0"/>
              <a:t>has not previously received a flu vaccine</a:t>
            </a:r>
          </a:p>
          <a:p>
            <a:pPr marL="0" indent="0">
              <a:buFont typeface="Wingdings" panose="05000000000000000000" pitchFamily="2" charset="2"/>
              <a:buNone/>
            </a:pPr>
            <a:r>
              <a:rPr lang="en-GB" sz="1200" b="0" i="0" kern="1200" dirty="0">
                <a:solidFill>
                  <a:schemeClr val="tx1"/>
                </a:solidFill>
                <a:effectLst/>
                <a:latin typeface="+mn-lt"/>
                <a:ea typeface="+mn-ea"/>
                <a:cs typeface="+mn-cs"/>
              </a:rPr>
              <a:t>Children who have received 1 or more doses of flu vaccine in previous flu seasons should be considered as previously vaccinated and only require a single dose of vaccine.</a:t>
            </a:r>
          </a:p>
          <a:p>
            <a:pPr marL="0" indent="0">
              <a:buFont typeface="Wingdings" panose="05000000000000000000" pitchFamily="2" charset="2"/>
              <a:buNone/>
            </a:pPr>
            <a:r>
              <a:rPr lang="en-GB" dirty="0">
                <a:hlinkClick r:id="rId3"/>
              </a:rPr>
              <a:t>Cell-based Quadrivalent Influenza Vaccine (Surface Antigen, Inactivated) Seqirus suspension for injection in pre-filled syringe - Summary of Product Characteristics (SmPC) - (</a:t>
            </a:r>
            <a:r>
              <a:rPr lang="en-GB" dirty="0" err="1">
                <a:hlinkClick r:id="rId3"/>
              </a:rPr>
              <a:t>emc</a:t>
            </a:r>
            <a:r>
              <a:rPr lang="en-GB" dirty="0">
                <a:hlinkClick r:id="rId3"/>
              </a:rPr>
              <a:t>) (medicines.org.uk)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35</a:t>
            </a:fld>
            <a:endParaRPr lang="en-GB"/>
          </a:p>
        </p:txBody>
      </p:sp>
    </p:spTree>
    <p:extLst>
      <p:ext uri="{BB962C8B-B14F-4D97-AF65-F5344CB8AC3E}">
        <p14:creationId xmlns:p14="http://schemas.microsoft.com/office/powerpoint/2010/main" val="3158379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GB"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QIVc</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a:t>
            </a:r>
            <a:r>
              <a:rPr kumimoji="0" lang="en-GB" b="0" i="0" u="none" strike="noStrike" kern="1200" cap="none" spc="0" normalizeH="0" baseline="0" noProof="0" dirty="0" err="1">
                <a:ln>
                  <a:noFill/>
                </a:ln>
                <a:solidFill>
                  <a:prstClr val="black"/>
                </a:solidFill>
                <a:effectLst/>
                <a:uLnTx/>
                <a:uFillTx/>
                <a:latin typeface="Arial" pitchFamily="34" charset="0"/>
                <a:ea typeface="ヒラギノ角ゴ Pro W3" pitchFamily="84" charset="-128"/>
              </a:rPr>
              <a:t>Flucelvax</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Tetra</a:t>
            </a:r>
            <a:r>
              <a:rPr lang="en-GB" sz="1200" dirty="0"/>
              <a:t>®</a:t>
            </a:r>
            <a:r>
              <a:rPr kumimoji="0" lang="en-GB" b="0" i="0" u="none" strike="noStrike" kern="1200" cap="none" spc="0" normalizeH="0" baseline="0" noProof="0" dirty="0">
                <a:ln>
                  <a:noFill/>
                </a:ln>
                <a:solidFill>
                  <a:prstClr val="black"/>
                </a:solidFill>
                <a:effectLst/>
                <a:uLnTx/>
                <a:uFillTx/>
                <a:latin typeface="Arial" pitchFamily="34" charset="0"/>
                <a:ea typeface="ヒラギノ角ゴ Pro W3" pitchFamily="84" charset="-128"/>
              </a:rPr>
              <a:t>) was first licenced in the US in 2016 and was licensed in the UK in December 2018 for adults and children from 9 years of age.</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sz="1200" kern="1200" dirty="0">
                <a:solidFill>
                  <a:srgbClr val="FF0000"/>
                </a:solidFill>
                <a:latin typeface="Arial" pitchFamily="34" charset="0"/>
                <a:ea typeface="ヒラギノ角ゴ Pro W3" pitchFamily="84" charset="-128"/>
              </a:rPr>
              <a:t>It now also licensed for children from 2 years of age</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GB" dirty="0"/>
              <a:t>Cell cultured vaccines such as </a:t>
            </a:r>
            <a:r>
              <a:rPr lang="en-GB" dirty="0" err="1"/>
              <a:t>QIVc</a:t>
            </a:r>
            <a:r>
              <a:rPr lang="en-GB" dirty="0"/>
              <a:t> should overcome some of the issues associated with egg-adaptation seen in vaccines which use virus grown in eggs (</a:t>
            </a:r>
            <a:r>
              <a:rPr lang="en-GB" dirty="0" err="1"/>
              <a:t>QIVe</a:t>
            </a:r>
            <a:r>
              <a:rPr lang="en-GB" dirty="0"/>
              <a:t> and </a:t>
            </a:r>
            <a:r>
              <a:rPr lang="en-GB" dirty="0" err="1"/>
              <a:t>TIVe</a:t>
            </a:r>
            <a:r>
              <a:rPr lang="en-GB" dirty="0"/>
              <a:t>) and which alters the antigenic profile of the A(H3N2) egg propagated vaccine virus compared with the wild type reference strain.</a:t>
            </a: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kumimoji="0" lang="en-GB" b="0" i="0" u="none" strike="noStrike" kern="1200" cap="none" spc="0" normalizeH="0" baseline="0" noProof="0" dirty="0">
              <a:ln>
                <a:noFill/>
              </a:ln>
              <a:solidFill>
                <a:srgbClr val="FF0000"/>
              </a:solidFill>
              <a:effectLst/>
              <a:uLnTx/>
              <a:uFillTx/>
              <a:latin typeface="Arial" pitchFamily="34" charset="0"/>
              <a:ea typeface="ヒラギノ角ゴ Pro W3" pitchFamily="84" charset="-128"/>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
                <a:srgbClr val="00A8CA"/>
              </a:buClr>
              <a:buSzPct val="65000"/>
              <a:buFont typeface="Wingdings" pitchFamily="2" charset="2"/>
              <a:buNone/>
              <a:tabLst/>
              <a:defRPr/>
            </a:pPr>
            <a:endParaRPr kumimoji="0" lang="en-GB" b="0" i="0" u="none" strike="noStrike" kern="0" cap="none" spc="0" normalizeH="0" baseline="0" noProof="0" dirty="0">
              <a:ln>
                <a:noFill/>
              </a:ln>
              <a:solidFill>
                <a:srgbClr val="000000"/>
              </a:solidFill>
              <a:effectLst/>
              <a:uLnTx/>
              <a:uFillTx/>
              <a:latin typeface="Arial"/>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36</a:t>
            </a:fld>
            <a:endParaRPr lang="en-GB"/>
          </a:p>
        </p:txBody>
      </p:sp>
    </p:spTree>
    <p:extLst>
      <p:ext uri="{BB962C8B-B14F-4D97-AF65-F5344CB8AC3E}">
        <p14:creationId xmlns:p14="http://schemas.microsoft.com/office/powerpoint/2010/main" val="4248459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There is a lack of evidence that the subcutaneous route of vaccination is any safer than the intramuscular route in people taking anticoagulants. The subcutaneous route can itself be associated with an increase in localised reactions.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Individuals on stable anticoagulation therapy, including individuals on warfarin who are up-to-date with their scheduled International Normalised Ratio (INR) testing and whose latest INR was below the upper threshold of their therapeutic range, can receive intramuscular vaccination. A fine needle (23 or 25 gauge) should be used for the vaccination, followed by firm pressure applied to the site (without rubbing) for at least 2 minutes.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Immunisation procedures: the green book, chapter 4 - GOV.UK (www.gov.uk)</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37</a:t>
            </a:fld>
            <a:endParaRPr lang="en-US"/>
          </a:p>
        </p:txBody>
      </p:sp>
    </p:spTree>
    <p:extLst>
      <p:ext uri="{BB962C8B-B14F-4D97-AF65-F5344CB8AC3E}">
        <p14:creationId xmlns:p14="http://schemas.microsoft.com/office/powerpoint/2010/main" val="118881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99331"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Vaccines should be stored in the original packaging at +2°C to +8°C and protected from light. All vaccines are sensitive to some extent to heat and cold. Heat speeds up the decline in potency of most vaccines, thus reducing their shelf life. Freezing may cause increased reactogenicity and loss of potency for some vaccines and can also cause hairline cracks in the container, leading to contamination of the contents.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may be left out of the refrigerator/removed from the cold chain for a maximum period of 12 hours at a temperature not above 25°C. If the vaccine has not been used after this 12-hour period, it should be disposed of.</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Vaccines are expensive and it is important to minimise wastage through inappropriate storage. We have had a few cold-chain failures recently where practices did</a:t>
            </a:r>
            <a:r>
              <a:rPr lang="en-GB" baseline="0" dirty="0">
                <a:latin typeface="Arial" panose="020B0604020202020204" pitchFamily="34" charset="0"/>
                <a:cs typeface="Arial" panose="020B0604020202020204" pitchFamily="34" charset="0"/>
              </a:rPr>
              <a:t> not place vaccines in the vaccine fridge on arrival to the practice, resulting in large vaccine losses and it is important</a:t>
            </a:r>
            <a:r>
              <a:rPr lang="en-GB" dirty="0">
                <a:latin typeface="Arial" panose="020B0604020202020204" pitchFamily="34" charset="0"/>
                <a:cs typeface="Arial" panose="020B0604020202020204" pitchFamily="34" charset="0"/>
              </a:rPr>
              <a:t> </a:t>
            </a:r>
            <a:r>
              <a:rPr lang="en-GB" baseline="0" dirty="0">
                <a:latin typeface="Arial" panose="020B0604020202020204" pitchFamily="34" charset="0"/>
                <a:cs typeface="Arial" panose="020B0604020202020204" pitchFamily="34" charset="0"/>
              </a:rPr>
              <a:t>to ensure that all staff responsible for handling / storing vaccines have received cold-chain</a:t>
            </a:r>
            <a:r>
              <a:rPr lang="en-GB" dirty="0">
                <a:latin typeface="Arial" panose="020B0604020202020204" pitchFamily="34" charset="0"/>
                <a:cs typeface="Arial" panose="020B0604020202020204" pitchFamily="34" charset="0"/>
              </a:rPr>
              <a:t> t</a:t>
            </a:r>
            <a:r>
              <a:rPr lang="en-GB" baseline="0" dirty="0">
                <a:latin typeface="Arial" panose="020B0604020202020204" pitchFamily="34" charset="0"/>
                <a:cs typeface="Arial" panose="020B0604020202020204" pitchFamily="34" charset="0"/>
              </a:rPr>
              <a:t>raining </a:t>
            </a:r>
            <a:r>
              <a:rPr lang="en-GB" dirty="0">
                <a:hlinkClick r:id="rId3"/>
              </a:rPr>
              <a:t>Guidance on vaccine handling and storage in GP practices | HSC Public Health Agency (hscni.net)</a:t>
            </a:r>
            <a:endPar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It is also important to check the expiry dates of flu vaccines and to rotate stock to prevent</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vaccine loss. LAIV has a shelf life of 15 weeks that starts at the point of release from the manufacturer. This is a shorter shelf life than other influenza vaccines and some of this time will have passed when the vaccine reaches the place where it is to be administered. It is important that the expiry</a:t>
            </a:r>
            <a:r>
              <a:rPr lang="en-GB" sz="1200"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date on the nasal spray applicator is checked before use. If the expiry date has passed, arrangements should be made to have the vaccine disposed of safely. </a:t>
            </a:r>
            <a:endParaRPr lang="en-GB"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38</a:t>
            </a:fld>
            <a:endParaRPr lang="en-US" altLang="en-US">
              <a:solidFill>
                <a:prstClr val="black"/>
              </a:solidFill>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is no interval required between inactivated and live flu vaccines and any other childhood vaccine.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If it is necessary</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to administer the inactivated flu vaccine at the same time as other vaccines e.g. childhood vaccines / school leavers booster, the vaccines should be administered in separate limbs / leave at least 2.5 cms between vaccination sites.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LAIV triggers an immune response in the nasal mucosa. This is unlikely to interfere with the body’s response to other vaccines. Similarly, it’s unlikely that the response to LAIV will be affected by the immune response from intramuscular vaccines.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188814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9571" name="Rectangle 3"/>
          <p:cNvSpPr>
            <a:spLocks noGrp="1"/>
          </p:cNvSpPr>
          <p:nvPr>
            <p:ph type="body" idx="1"/>
          </p:nvPr>
        </p:nvSpPr>
        <p:spPr bwMode="auto">
          <a:xfrm>
            <a:off x="668090" y="4682430"/>
            <a:ext cx="5447030" cy="4473416"/>
          </a:xfrm>
          <a:no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*because of the theoretical risk of Reye’s syndrome following administration of the LAIV to children on aspirin therapy or other salicylate-containing medicine, they should not be given LAIV and should instead be offered an inactivated flu vaccine.</a:t>
            </a:r>
          </a:p>
          <a:p>
            <a:endParaRPr lang="en-GB" sz="1000" dirty="0"/>
          </a:p>
          <a:p>
            <a:r>
              <a:rPr lang="en-GB" sz="1000" dirty="0"/>
              <a:t>LAIV is not contraindicated for use in children or adolescents:</a:t>
            </a:r>
          </a:p>
          <a:p>
            <a:pPr marL="171450" indent="-171450">
              <a:buFont typeface="Arial" panose="020B0604020202020204" pitchFamily="34" charset="0"/>
              <a:buChar char="•"/>
            </a:pPr>
            <a:r>
              <a:rPr lang="en-GB" sz="1000" dirty="0"/>
              <a:t>living with HIV who are receiving antiretroviral therapy and attaining viral suppression</a:t>
            </a:r>
          </a:p>
          <a:p>
            <a:pPr marL="171450" indent="-171450">
              <a:buFont typeface="Arial" panose="020B0604020202020204" pitchFamily="34" charset="0"/>
              <a:buChar char="•"/>
            </a:pPr>
            <a:r>
              <a:rPr lang="en-GB" sz="1000" dirty="0"/>
              <a:t>those who are receiving topical corticosteroids, inhaled corticosteroids or low-dose systemic corticosteroids</a:t>
            </a:r>
          </a:p>
          <a:p>
            <a:pPr marL="171450" indent="-171450">
              <a:buFont typeface="Arial" panose="020B0604020202020204" pitchFamily="34" charset="0"/>
              <a:buChar char="•"/>
            </a:pPr>
            <a:r>
              <a:rPr lang="en-GB" sz="1000" dirty="0"/>
              <a:t>those receiving corticosteroids as replacement therapy, for example for adrenal insufficiency. </a:t>
            </a:r>
          </a:p>
          <a:p>
            <a:endParaRPr lang="en-GB" sz="1000" dirty="0"/>
          </a:p>
          <a:p>
            <a:r>
              <a:rPr lang="en-GB" sz="1000" dirty="0"/>
              <a:t>LAIV </a:t>
            </a:r>
            <a:r>
              <a:rPr lang="en-GB" sz="1000" u="sng" dirty="0"/>
              <a:t>is contraindicated </a:t>
            </a:r>
            <a:r>
              <a:rPr lang="en-GB" sz="1000" dirty="0"/>
              <a:t>in children and adolescents receiving salicylate therapy (other than for topical treatment of localised conditions) because of the association of Reye’s syndrome with salicylates and wild-type influenza infection.</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Chapter 6 of the Green Book on contraindications and special precautions gives further advice on the use of live vaccines in individuals who are immunosuppressed </a:t>
            </a:r>
            <a:r>
              <a:rPr lang="en-GB" sz="1000" dirty="0">
                <a:hlinkClick r:id="rId3"/>
              </a:rPr>
              <a:t>Contraindications and special considerations: the green book, chapter 6 - GOV.UK (www.gov.uk)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ea typeface="ヒラギノ角ゴ Pro W3" pitchFamily="84" charset="-128"/>
              <a:cs typeface="Arial" panose="020B0604020202020204" pitchFamily="34" charset="0"/>
            </a:endParaRPr>
          </a:p>
          <a:p>
            <a:r>
              <a:rPr lang="en-GB" sz="1000" dirty="0">
                <a:latin typeface="Arial" panose="020B0604020202020204" pitchFamily="34" charset="0"/>
                <a:ea typeface="ヒラギノ角ゴ Pro W3" pitchFamily="84" charset="-128"/>
                <a:cs typeface="Arial" panose="020B0604020202020204" pitchFamily="34" charset="0"/>
              </a:rPr>
              <a:t>Safety data for the live attenuated flu vaccine when given in pregnancy is limited. Whilst there is no evidence of risk with live attenuated flu vaccine, inactivated flu vaccines are preferred for those who are pregnant. There is no need, however, to specifically test eligible girls for pregnancy or to advise avoidance of pregnancy in those who have been recently vaccinated.</a:t>
            </a:r>
            <a:endParaRPr lang="en-GB" sz="1000" dirty="0">
              <a:latin typeface="Arial" panose="020B0604020202020204" pitchFamily="34" charset="0"/>
              <a:cs typeface="Arial" panose="020B0604020202020204" pitchFamily="34" charset="0"/>
            </a:endParaRPr>
          </a:p>
          <a:p>
            <a:endParaRPr lang="en-GB" sz="1000"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40</a:t>
            </a:fld>
            <a:endParaRPr lang="en-US" altLang="en-US">
              <a:solidFill>
                <a:prstClr val="black"/>
              </a:solidFill>
              <a:latin typeface="Times New Roman" pitchFamily="18" charset="0"/>
            </a:endParaRPr>
          </a:p>
        </p:txBody>
      </p:sp>
    </p:spTree>
    <p:extLst>
      <p:ext uri="{BB962C8B-B14F-4D97-AF65-F5344CB8AC3E}">
        <p14:creationId xmlns:p14="http://schemas.microsoft.com/office/powerpoint/2010/main" val="908727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08547"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 Summary of Product Characteristics (SPCs) for individual products should always be referred to when deciding which vaccine to give</a:t>
            </a:r>
            <a:r>
              <a:rPr lang="en-US" kern="12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dirty="0">
                <a:latin typeface="Arial" panose="020B0604020202020204" pitchFamily="34" charset="0"/>
                <a:cs typeface="Arial" panose="020B0604020202020204" pitchFamily="34" charset="0"/>
              </a:rPr>
              <a:t>There are very few individuals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who cannot receive any flu</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vaccine.</a:t>
            </a:r>
            <a:r>
              <a:rPr lang="en-GB" baseline="0" dirty="0">
                <a:latin typeface="Arial" panose="020B0604020202020204" pitchFamily="34" charset="0"/>
                <a:cs typeface="Arial" panose="020B0604020202020204" pitchFamily="34" charset="0"/>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For children aged 2 years up to their 18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birthday, where live flu vaccine cannot be given, the cell based quadrivalent inactivated vaccine could be given instead. </a:t>
            </a:r>
            <a:endParaRPr lang="en-GB"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Confirmed anaphylaxis is rare (see Chapter 8 of the Green Book for further information).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endParaRPr lang="en-GB" baseline="0" dirty="0">
              <a:latin typeface="Arial" panose="020B0604020202020204" pitchFamily="34" charset="0"/>
              <a:cs typeface="Arial" panose="020B0604020202020204" pitchFamily="34" charset="0"/>
            </a:endParaRPr>
          </a:p>
          <a:p>
            <a:pPr marL="0" indent="0">
              <a:spcBef>
                <a:spcPts val="600"/>
              </a:spcBef>
              <a:buFont typeface="Arial" pitchFamily="34" charset="0"/>
              <a:buNone/>
            </a:pPr>
            <a:r>
              <a:rPr lang="en-GB" dirty="0">
                <a:hlinkClick r:id="rId3"/>
              </a:rPr>
              <a:t>Green Book Chapter 19 Influenza (publishing.service.gov.uk)</a:t>
            </a:r>
            <a:endParaRPr lang="en-GB" b="1" dirty="0">
              <a:latin typeface="Arial" panose="020B0604020202020204" pitchFamily="34" charset="0"/>
              <a:ea typeface="ヒラギノ角ゴ Pro W3" charset="-128"/>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0595" name="Rectangle 3"/>
          <p:cNvSpPr>
            <a:spLocks noGrp="1"/>
          </p:cNvSpPr>
          <p:nvPr>
            <p:ph type="body" idx="1"/>
          </p:nvPr>
        </p:nvSpPr>
        <p:spPr bwMode="auto">
          <a:noFill/>
        </p:spPr>
        <p:txBody>
          <a:bodyPr/>
          <a:lstStyle/>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Minor illnesses without fever of systemic upset are not valid reasons to postpone vaccination. If the individual is acutely unwell, immunisation may be postponed until they have recovered.</a:t>
            </a:r>
            <a:r>
              <a:rPr lang="en-GB" baseline="0" dirty="0">
                <a:latin typeface="Arial" panose="020B0604020202020204" pitchFamily="34" charset="0"/>
                <a:cs typeface="Arial" panose="020B0604020202020204" pitchFamily="34" charset="0"/>
              </a:rPr>
              <a:t> T</a:t>
            </a:r>
            <a:r>
              <a:rPr lang="en-GB" dirty="0">
                <a:latin typeface="Arial" panose="020B0604020202020204" pitchFamily="34" charset="0"/>
                <a:cs typeface="Arial" panose="020B0604020202020204" pitchFamily="34" charset="0"/>
              </a:rPr>
              <a:t>his is to avoid confusing the differential diagnosis of acute illness by wrongly attributing any</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signs or symptoms to</a:t>
            </a:r>
            <a:r>
              <a:rPr lang="en-GB" baseline="0" dirty="0">
                <a:latin typeface="Arial" panose="020B0604020202020204" pitchFamily="34" charset="0"/>
                <a:cs typeface="Arial" panose="020B0604020202020204" pitchFamily="34" charset="0"/>
              </a:rPr>
              <a:t> the</a:t>
            </a:r>
            <a:r>
              <a:rPr lang="en-GB" dirty="0">
                <a:latin typeface="Arial" panose="020B0604020202020204" pitchFamily="34" charset="0"/>
                <a:cs typeface="Arial" panose="020B0604020202020204" pitchFamily="34" charset="0"/>
              </a:rPr>
              <a:t> adverse effects of the vaccine.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is no data on the effectiveness of LAIV</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given to children with a heavily blocked or runny nose attributable to infection or an allergy. However as heavy nasal congestion might impede delivery of the vaccine to the nasopharyngeal mucosa, deferral of administration until nasal congestion has resolved should be considered or an appropriate alternative influenza vaccine that is administered by injection should be considered.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potential for influenza antiviral agents to lower the effectiveness of the live attenuated influenza vaccine. Administration of influenza antiviral agents within two weeks of administration of LAIV</a:t>
            </a:r>
            <a:r>
              <a:rPr lang="en-GB" sz="12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may adversely affect the effectiveness of the vaccine.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Green Book Chapter 19 Influenza (publishing.service.gov.uk)</a:t>
            </a:r>
            <a:endParaRPr lang="en-GB" baseline="0" dirty="0">
              <a:latin typeface="Arial" panose="020B0604020202020204" pitchFamily="34" charset="0"/>
              <a:cs typeface="Arial" panose="020B0604020202020204" pitchFamily="34" charset="0"/>
            </a:endParaRPr>
          </a:p>
          <a:p>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42</a:t>
            </a:fld>
            <a:endParaRPr lang="en-US" altLang="en-US">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Influenza</a:t>
            </a:r>
            <a:r>
              <a:rPr lang="en-GB" altLang="en-US" baseline="0" dirty="0">
                <a:latin typeface="Arial" pitchFamily="34" charset="0"/>
              </a:rPr>
              <a:t> virus causes an acute viral infection of the respiratory tract commonly referred to as flu. </a:t>
            </a:r>
          </a:p>
          <a:p>
            <a:pPr marL="171450" indent="-171450">
              <a:buFont typeface="Arial" panose="020B0604020202020204" pitchFamily="34" charset="0"/>
              <a:buChar char="•"/>
            </a:pPr>
            <a:r>
              <a:rPr lang="en-GB" altLang="en-US" baseline="0" dirty="0">
                <a:latin typeface="Arial" pitchFamily="34" charset="0"/>
              </a:rPr>
              <a:t>Flu is highly infectious and spreads rapidly in closed communities, such as schools. It is possible to have been infected with flu and to have mild symptoms, or remain asymptomatic.</a:t>
            </a:r>
            <a:endParaRPr lang="en-GB" altLang="en-US" dirty="0">
              <a:latin typeface="Arial" pitchFamily="34" charset="0"/>
            </a:endParaRPr>
          </a:p>
          <a:p>
            <a:pPr marL="171450" indent="-171450">
              <a:buFont typeface="Arial" panose="020B0604020202020204" pitchFamily="34" charset="0"/>
              <a:buChar char="•"/>
            </a:pPr>
            <a:r>
              <a:rPr lang="en-GB" altLang="en-US" dirty="0">
                <a:latin typeface="Arial" pitchFamily="34" charset="0"/>
              </a:rPr>
              <a:t>Serological studies in healthcare professionals have shown that approximately </a:t>
            </a:r>
            <a:r>
              <a:rPr lang="en-GB" altLang="en-US" baseline="0" dirty="0">
                <a:latin typeface="Arial" pitchFamily="34" charset="0"/>
              </a:rPr>
              <a:t>30-50% of influenza infections can be asymptomatic. Asymptomatic</a:t>
            </a:r>
            <a:r>
              <a:rPr lang="en-GB" altLang="en-US" dirty="0">
                <a:latin typeface="Arial" pitchFamily="34" charset="0"/>
              </a:rPr>
              <a:t> </a:t>
            </a:r>
            <a:r>
              <a:rPr lang="en-GB" altLang="en-US" baseline="0" dirty="0">
                <a:latin typeface="Arial" pitchFamily="34" charset="0"/>
              </a:rPr>
              <a:t>people can still transmit flu to other people. </a:t>
            </a:r>
            <a:endParaRPr lang="en-GB" altLang="en-US" dirty="0">
              <a:latin typeface="Arial" pitchFamily="34" charset="0"/>
            </a:endParaRPr>
          </a:p>
          <a:p>
            <a:pPr marL="171450" indent="-171450">
              <a:buFont typeface="Arial" panose="020B0604020202020204" pitchFamily="34" charset="0"/>
              <a:buChar char="•"/>
            </a:pPr>
            <a:r>
              <a:rPr lang="en-GB" altLang="en-US" baseline="0" dirty="0">
                <a:latin typeface="Arial" pitchFamily="34" charset="0"/>
              </a:rPr>
              <a:t>Most cases of flu occur during an 8-10 week period during the winter months but sometimes the</a:t>
            </a:r>
            <a:r>
              <a:rPr lang="en-GB" altLang="en-US" dirty="0">
                <a:latin typeface="Arial" pitchFamily="34" charset="0"/>
              </a:rPr>
              <a:t> </a:t>
            </a:r>
            <a:r>
              <a:rPr lang="en-GB" altLang="en-US" baseline="0" dirty="0">
                <a:latin typeface="Arial" pitchFamily="34" charset="0"/>
              </a:rPr>
              <a:t>flu season can start earlier. It is important that those at higher risk are vaccinated by the end of December to prevent infection.</a:t>
            </a:r>
          </a:p>
          <a:p>
            <a:pPr marL="0" indent="0">
              <a:buFont typeface="Arial" panose="020B0604020202020204" pitchFamily="34" charset="0"/>
              <a:buNone/>
            </a:pPr>
            <a:r>
              <a:rPr lang="en-GB" dirty="0">
                <a:hlinkClick r:id="rId3"/>
              </a:rPr>
              <a:t>Green book chapter 19 Influenza (publishing.service.gov.uk)</a:t>
            </a:r>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4</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4</a:t>
            </a:fld>
            <a:endParaRPr lang="en-US" altLang="en-US">
              <a:solidFill>
                <a:prstClr val="black"/>
              </a:solidFill>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There are limited safety data in children who require regular oral steroids for maintenance of asthma control, or have previously required intensive care for asthma exacerbation – such children should only be given LAIV on the advice of their specialist. </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Children with significant asthma and aged under nine years who have not been previously vaccinated against influenza will require a second dose (of either LAIV or inactivated vaccine as appropriate).</a:t>
            </a:r>
          </a:p>
          <a:p>
            <a:pPr marL="0" indent="0">
              <a:buFont typeface="Arial" panose="020B0604020202020204" pitchFamily="34" charset="0"/>
              <a:buNone/>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2735544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JCVI has advised that, except for those with severe anaphylaxis to egg which has previously required intensive care, children with an egg allergy can be safely vaccinated with </a:t>
            </a:r>
            <a:r>
              <a:rPr lang="en-US" sz="1300"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400" dirty="0">
                <a:solidFill>
                  <a:srgbClr val="00B0F0"/>
                </a:solidFill>
                <a:latin typeface="Arial" charset="0"/>
                <a:ea typeface="ヒラギノ角ゴ Pro W3" charset="-128"/>
                <a:cs typeface="ヒラギノ角ゴ Pro W3" charset="-128"/>
              </a:rPr>
              <a:t>®</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(LAIV)</a:t>
            </a:r>
            <a:r>
              <a:rPr lang="en-US" sz="1300" kern="1200" baseline="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rPr>
              <a:t>in any setting (including primary care and schools).</a:t>
            </a:r>
          </a:p>
          <a:p>
            <a:pPr marL="285750" indent="-285750">
              <a:buFont typeface="Arial" panose="020B0604020202020204" pitchFamily="34" charset="0"/>
              <a:buChar char="•"/>
            </a:pPr>
            <a:r>
              <a:rPr lang="en-GB" sz="1400" dirty="0"/>
              <a:t>Inactivated influenza vaccines that are egg-free or have a very low ovalbumin content (&lt;0.12 micrograms/ml - equivalent to &lt;0.06 micrograms for a 0.5 ml dose) may be used safely in individuals with egg allergy. </a:t>
            </a:r>
          </a:p>
          <a:p>
            <a:pPr marL="285750" indent="-285750">
              <a:buFont typeface="Arial" panose="020B0604020202020204" pitchFamily="34" charset="0"/>
              <a:buChar char="•"/>
            </a:pPr>
            <a:r>
              <a:rPr lang="en-GB" sz="1400" dirty="0"/>
              <a:t>LAIV which previously had an upper ovalbumin limit of 1.2 micrograms/ml, has been shown to be safe for use in egg-allergic children. </a:t>
            </a:r>
            <a:endParaRPr lang="en-US" sz="13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dirty="0"/>
              <a:t>The ovalbumin content of LAIV has been further reduced since 2016 (≤0.024 micrograms per 0.2ml dose). </a:t>
            </a:r>
          </a:p>
          <a:p>
            <a:r>
              <a:rPr lang="en-GB" dirty="0">
                <a:hlinkClick r:id="rId3"/>
              </a:rPr>
              <a:t>Green Book Chapter 19 Influenza (publishing.service.gov.uk)</a:t>
            </a:r>
            <a:endParaRPr lang="en-GB" dirty="0"/>
          </a:p>
        </p:txBody>
      </p:sp>
    </p:spTree>
    <p:extLst>
      <p:ext uri="{BB962C8B-B14F-4D97-AF65-F5344CB8AC3E}">
        <p14:creationId xmlns:p14="http://schemas.microsoft.com/office/powerpoint/2010/main" val="3499835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45</a:t>
            </a:fld>
            <a:endParaRPr lang="en-GB"/>
          </a:p>
        </p:txBody>
      </p:sp>
    </p:spTree>
    <p:extLst>
      <p:ext uri="{BB962C8B-B14F-4D97-AF65-F5344CB8AC3E}">
        <p14:creationId xmlns:p14="http://schemas.microsoft.com/office/powerpoint/2010/main" val="2757888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112643" name="Rectangle 3"/>
          <p:cNvSpPr>
            <a:spLocks noGrp="1"/>
          </p:cNvSpPr>
          <p:nvPr>
            <p:ph type="body" idx="1"/>
          </p:nvPr>
        </p:nvSpPr>
        <p:spPr bwMode="auto">
          <a:noFill/>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There is a theoretical potential for transmission of live attenuated influenza virus in </a:t>
            </a:r>
            <a:r>
              <a:rPr lang="en-US" sz="1200" kern="1200" dirty="0" err="1">
                <a:solidFill>
                  <a:schemeClr val="tx1"/>
                </a:solidFill>
                <a:effectLst/>
                <a:latin typeface="Arial" panose="020B0604020202020204" pitchFamily="34" charset="0"/>
                <a:ea typeface="ヒラギノ角ゴ Pro W3" pitchFamily="84" charset="-128"/>
                <a:cs typeface="Arial" panose="020B0604020202020204" pitchFamily="34" charset="0"/>
              </a:rPr>
              <a:t>Fluenz</a:t>
            </a:r>
            <a:r>
              <a:rPr lang="en-GB" sz="1200" dirty="0">
                <a:solidFill>
                  <a:srgbClr val="00B0F0"/>
                </a:solidFill>
                <a:latin typeface="Arial" charset="0"/>
                <a:ea typeface="ヒラギノ角ゴ Pro W3" charset="-128"/>
                <a:cs typeface="ヒラギノ角ゴ Pro W3" charset="-128"/>
              </a:rPr>
              <a:t>®</a:t>
            </a: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 to immunocompromised contacts for one to two weeks following vaccination.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For children &gt; 2 years of age who are close </a:t>
            </a:r>
            <a:r>
              <a:rPr lang="en-GB" sz="1200" dirty="0">
                <a:ea typeface="ヒラギノ角ゴ Pro W3" charset="-128"/>
                <a:cs typeface="ヒラギノ角ゴ Pro W3" charset="-128"/>
              </a:rPr>
              <a:t>contacts with severely immunocompromised patients, offer </a:t>
            </a:r>
            <a:r>
              <a:rPr lang="en-GB" sz="1200" dirty="0" err="1">
                <a:ea typeface="ヒラギノ角ゴ Pro W3" charset="-128"/>
                <a:cs typeface="ヒラギノ角ゴ Pro W3" charset="-128"/>
              </a:rPr>
              <a:t>QIVc</a:t>
            </a:r>
            <a:r>
              <a:rPr lang="en-GB" sz="1200" dirty="0">
                <a:ea typeface="ヒラギノ角ゴ Pro W3" charset="-128"/>
                <a:cs typeface="ヒラギノ角ゴ Pro W3" charset="-128"/>
              </a:rPr>
              <a:t> (</a:t>
            </a:r>
            <a:r>
              <a:rPr lang="en-GB" sz="1200" dirty="0" err="1">
                <a:ea typeface="ヒラギノ角ゴ Pro W3" charset="-128"/>
                <a:cs typeface="ヒラギノ角ゴ Pro W3" charset="-128"/>
              </a:rPr>
              <a:t>Flucelvax</a:t>
            </a:r>
            <a:r>
              <a:rPr lang="en-GB" sz="1200" dirty="0">
                <a:ea typeface="ヒラギノ角ゴ Pro W3" charset="-128"/>
                <a:cs typeface="ヒラギノ角ゴ Pro W3" charset="-128"/>
              </a:rPr>
              <a:t> Tetra</a:t>
            </a:r>
            <a:r>
              <a:rPr lang="en-GB" sz="1200" dirty="0">
                <a:solidFill>
                  <a:srgbClr val="00B0F0"/>
                </a:solidFill>
                <a:latin typeface="Arial" charset="0"/>
                <a:ea typeface="ヒラギノ角ゴ Pro W3" charset="-128"/>
                <a:cs typeface="ヒラギノ角ゴ Pro W3" charset="-128"/>
              </a:rPr>
              <a:t>®</a:t>
            </a:r>
            <a:r>
              <a:rPr lang="en-GB" sz="1200" dirty="0">
                <a:ea typeface="ヒラギノ角ゴ Pro W3" charset="-128"/>
                <a:cs typeface="ヒラギノ角ゴ Pro W3" charset="-128"/>
              </a:rPr>
              <a:t>) as an alternative to LAIV.</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In theory, healthcare workers may have low level exposure to LAIV viruses during administration of the vaccine and/or from recently vaccinated patients. The vaccine viruses are cold-adapted and attenuated and are unlikely to cause symptomatic influenza.</a:t>
            </a:r>
            <a:endParaRPr lang="en-US"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19 Influenza (publishing.service.gov.uk)</a:t>
            </a:r>
            <a:endParaRPr lang="en-GB" dirty="0"/>
          </a:p>
        </p:txBody>
      </p:sp>
      <p:sp>
        <p:nvSpPr>
          <p:cNvPr id="5" name="Slide Number Placeholder 3"/>
          <p:cNvSpPr>
            <a:spLocks noGrp="1"/>
          </p:cNvSpPr>
          <p:nvPr>
            <p:ph type="sldNum" sz="quarter" idx="5"/>
          </p:nvPr>
        </p:nvSpPr>
        <p:spPr>
          <a:xfrm>
            <a:off x="3856737" y="9442154"/>
            <a:ext cx="2950475" cy="4970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47</a:t>
            </a:fld>
            <a:endParaRPr lang="en-US" altLang="en-US">
              <a:solidFill>
                <a:prstClr val="black"/>
              </a:solidFill>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242737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Rarely immediate reactions such as urticaria, angio-oedema, bronchospasm and anaphylaxis can occur</a:t>
            </a:r>
            <a:r>
              <a:rPr lang="en-GB" dirty="0">
                <a:latin typeface="Arial" panose="020B0604020202020204" pitchFamily="34" charset="0"/>
                <a:ea typeface="ヒラギノ角ゴ Pro W3" pitchFamily="84" charset="-128"/>
                <a:cs typeface="Arial" panose="020B0604020202020204" pitchFamily="34" charset="0"/>
              </a:rPr>
              <a:t> following administration of the inactivated / live vaccine.</a:t>
            </a:r>
          </a:p>
          <a:p>
            <a:pPr marL="171450" indent="-171450">
              <a:buFont typeface="Arial" panose="020B0604020202020204" pitchFamily="34" charset="0"/>
              <a:buChar char="•"/>
            </a:pPr>
            <a:r>
              <a:rPr lang="en-GB" dirty="0"/>
              <a:t>The following adverse events have been reported very rarely after influenza vaccination over the past 30 years but no causal association has been established: neuralgia, paraesthesia, convulsions and transient thrombocytopenia, vasculitis with transient renal involvement and neurological disorders such as encephalomyelitis.</a:t>
            </a:r>
          </a:p>
          <a:p>
            <a:pPr marL="0" indent="0">
              <a:buFont typeface="Arial" panose="020B0604020202020204" pitchFamily="34" charset="0"/>
              <a:buNone/>
            </a:pPr>
            <a:r>
              <a:rPr lang="en-GB" dirty="0">
                <a:hlinkClick r:id="rId3"/>
              </a:rPr>
              <a:t>Green book chapter 19 Influenza (publishing.service.gov.uk)</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4256122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As with all other vaccines serious adverse reaction after vaccination should be reported using the online yellow card system. </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solidFill>
                  <a:schemeClr val="bg2"/>
                </a:solidFill>
              </a:rPr>
              <a:t>The QR code can be used for quick and easy access to the Yellow Card reporting site.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endParaRPr lang="en-GB" dirty="0">
              <a:solidFill>
                <a:srgbClr val="000000"/>
              </a:solidFill>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lvl="0">
              <a:lnSpc>
                <a:spcPct val="115000"/>
              </a:lnSpc>
              <a:spcAft>
                <a:spcPts val="0"/>
              </a:spcAft>
            </a:pPr>
            <a:r>
              <a:rPr lang="en-GB" dirty="0">
                <a:latin typeface="Arial"/>
                <a:ea typeface="Times New Roman"/>
              </a:rPr>
              <a:t>The childhood vaccination programme will begin in September 2024, however, those administering the vaccine can and begin offering the vaccine as soon as they have received their first delivery of vaccine. General Practices should receive initial delivery of vaccines before the end of September and should check the </a:t>
            </a:r>
            <a:r>
              <a:rPr lang="en-GB" dirty="0" err="1">
                <a:latin typeface="Arial"/>
                <a:ea typeface="Times New Roman"/>
              </a:rPr>
              <a:t>Movianto</a:t>
            </a:r>
            <a:r>
              <a:rPr lang="en-GB" dirty="0">
                <a:latin typeface="Arial"/>
                <a:ea typeface="Times New Roman"/>
              </a:rPr>
              <a:t> website regularly for updates.</a:t>
            </a:r>
            <a:endParaRPr lang="en-GB" altLang="en-US"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Leaflets should be arriving in General Practices by the last week in August and additional flu leaflets can also be downloaded from the PHA </a:t>
            </a:r>
            <a:r>
              <a:rPr lang="en-GB" altLang="en-US" dirty="0">
                <a:latin typeface="Arial" panose="020B0604020202020204" pitchFamily="34" charset="0"/>
                <a:cs typeface="Arial" panose="020B0604020202020204" pitchFamily="34" charset="0"/>
              </a:rPr>
              <a:t>website </a:t>
            </a:r>
            <a:r>
              <a:rPr lang="en-GB" altLang="en-US" dirty="0">
                <a:latin typeface="Arial" panose="020B0604020202020204" pitchFamily="34" charset="0"/>
                <a:cs typeface="Arial" panose="020B0604020202020204" pitchFamily="34" charset="0"/>
                <a:hlinkClick r:id="rId3"/>
              </a:rPr>
              <a:t>http://www.publichealth.hscni.net/directorate-public-health/health-protection/immunisationvaccine-preventable-diseases</a:t>
            </a:r>
            <a:r>
              <a:rPr lang="en-GB" altLang="en-US" dirty="0">
                <a:latin typeface="Arial" panose="020B0604020202020204" pitchFamily="34" charset="0"/>
                <a:cs typeface="Arial" panose="020B0604020202020204" pitchFamily="34" charset="0"/>
              </a:rPr>
              <a:t>.</a:t>
            </a:r>
          </a:p>
          <a:p>
            <a:endParaRPr lang="en-GB" altLang="en-US" dirty="0">
              <a:latin typeface="Arial" panose="020B0604020202020204" pitchFamily="34" charset="0"/>
              <a:cs typeface="Arial" panose="020B0604020202020204" pitchFamily="34" charset="0"/>
            </a:endParaRPr>
          </a:p>
          <a:p>
            <a:endParaRPr lang="en-GB" altLang="en-US" baseline="0" dirty="0">
              <a:latin typeface="Arial" panose="020B0604020202020204" pitchFamily="34" charset="0"/>
              <a:cs typeface="Arial" panose="020B0604020202020204" pitchFamily="34" charset="0"/>
            </a:endParaRPr>
          </a:p>
          <a:p>
            <a:pPr eaLnBrk="1" hangingPunct="1"/>
            <a:endParaRPr lang="en-GB" altLang="en-US" baseline="0" dirty="0"/>
          </a:p>
        </p:txBody>
      </p:sp>
      <p:sp>
        <p:nvSpPr>
          <p:cNvPr id="146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8707470D-2F85-4C01-BF5A-09FFD24CA561}" type="slidenum">
              <a:rPr lang="en-GB" altLang="en-US">
                <a:solidFill>
                  <a:prstClr val="black"/>
                </a:solidFill>
                <a:ea typeface="MS PGothic" pitchFamily="34" charset="-128"/>
              </a:rPr>
              <a:pPr eaLnBrk="1" hangingPunct="1">
                <a:spcBef>
                  <a:spcPct val="0"/>
                </a:spcBef>
                <a:buClr>
                  <a:prstClr val="white"/>
                </a:buClr>
              </a:pPr>
              <a:t>52</a:t>
            </a:fld>
            <a:endParaRPr lang="en-GB" altLang="en-US">
              <a:solidFill>
                <a:prstClr val="black"/>
              </a:solidFill>
              <a:ea typeface="MS PGothic"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Although influenza activity is not usually significant in the UK before the middle of November, the influenza season can start early and therefore the ideal time for immunisation in childhood is between September and early November. After immunisation, protective immune responses may be achieved within 14 days. Protection afforded by the vaccine is thought to last for at least one influenza season. However, as the level of protection provided in subsequent seasons is likely to reduce and there may be changes to the circulating strains from one season to the next, annual revaccination is important.</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Protection from the vaccine lasts much longer in children, therefore the priority is to start vaccinating all children (including those in clinical risk groups) </a:t>
            </a:r>
            <a:r>
              <a:rPr lang="en-GB" sz="1200" b="1" kern="1200" dirty="0">
                <a:solidFill>
                  <a:schemeClr val="tx1"/>
                </a:solidFill>
                <a:effectLst/>
                <a:latin typeface="+mn-lt"/>
                <a:ea typeface="+mn-ea"/>
                <a:cs typeface="+mn-cs"/>
              </a:rPr>
              <a:t>from early September, or as soon as vaccine becomes available</a:t>
            </a:r>
            <a:r>
              <a:rPr lang="en-GB" sz="1200" kern="1200" dirty="0">
                <a:solidFill>
                  <a:schemeClr val="tx1"/>
                </a:solidFill>
                <a:effectLst/>
                <a:latin typeface="+mn-lt"/>
                <a:ea typeface="+mn-ea"/>
                <a:cs typeface="+mn-cs"/>
              </a:rPr>
              <a:t>, both to provide early protection to children and reduce transmission to the wider population.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a:p>
        </p:txBody>
      </p:sp>
    </p:spTree>
    <p:extLst>
      <p:ext uri="{BB962C8B-B14F-4D97-AF65-F5344CB8AC3E}">
        <p14:creationId xmlns:p14="http://schemas.microsoft.com/office/powerpoint/2010/main" val="3953564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a:t>
            </a:r>
            <a:r>
              <a:rPr lang="en-GB" sz="1200" kern="1200" dirty="0">
                <a:solidFill>
                  <a:schemeClr val="tx1"/>
                </a:solidFill>
                <a:effectLst/>
                <a:latin typeface="+mn-lt"/>
                <a:ea typeface="+mn-ea"/>
                <a:cs typeface="+mn-cs"/>
              </a:rPr>
              <a:t>some children in eligible school years might above have a date of birth outside of the date ranges stated (for instance if a child has been accelerated or held back a year), these children should be offered immunisation along with their class peers.</a:t>
            </a:r>
            <a:endParaRPr lang="en-GB" sz="1200" dirty="0"/>
          </a:p>
          <a:p>
            <a:pPr marL="171450" indent="-171450">
              <a:buFont typeface="Arial" panose="020B0604020202020204" pitchFamily="34" charset="0"/>
              <a:buChar char="•"/>
            </a:pPr>
            <a:r>
              <a:rPr lang="en-GB" sz="1200" dirty="0"/>
              <a:t>Children in a clinical risk group that attend a mainstream school should receive their vaccine through the normal school health team arrangements. However, if there is high parental anxiety about a child in one of the clinical risk groups with higher risk of disease and where the school vaccine visit is scheduled later in the season (i.e. after end of November) or if flu starts to circulate earlier than previous sessions, GPs (or their paediatrician if they attend the hospital during the early season) are asked to facilitate where possible earlier vaccination if requested. </a:t>
            </a:r>
          </a:p>
          <a:p>
            <a:r>
              <a:rPr lang="en-GB" sz="1200" dirty="0"/>
              <a:t>Please see Chapter 19 of the Green Book, table 19.1, for relative risk rates of clinical risk groups in flu.</a:t>
            </a:r>
            <a:endParaRPr lang="en-GB" dirty="0"/>
          </a:p>
          <a:p>
            <a:pPr eaLnBrk="1" hangingPunct="1"/>
            <a:endParaRPr lang="en-GB" altLang="en-US" baseline="0" dirty="0"/>
          </a:p>
        </p:txBody>
      </p:sp>
      <p:sp>
        <p:nvSpPr>
          <p:cNvPr id="158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A5EE7B00-FF86-4DC7-BE08-BA4A3F4EF8D8}" type="slidenum">
              <a:rPr lang="en-GB" altLang="en-US">
                <a:solidFill>
                  <a:prstClr val="black"/>
                </a:solidFill>
                <a:ea typeface="MS PGothic" pitchFamily="34" charset="-128"/>
              </a:rPr>
              <a:pPr eaLnBrk="1" hangingPunct="1">
                <a:spcBef>
                  <a:spcPct val="0"/>
                </a:spcBef>
                <a:buClr>
                  <a:prstClr val="white"/>
                </a:buClr>
              </a:pPr>
              <a:t>54</a:t>
            </a:fld>
            <a:endParaRPr lang="en-GB" altLang="en-US">
              <a:solidFill>
                <a:prstClr val="black"/>
              </a:solidFill>
              <a:ea typeface="MS PGothic" pitchFamily="34" charset="-128"/>
            </a:endParaRPr>
          </a:p>
        </p:txBody>
      </p:sp>
    </p:spTree>
    <p:extLst>
      <p:ext uri="{BB962C8B-B14F-4D97-AF65-F5344CB8AC3E}">
        <p14:creationId xmlns:p14="http://schemas.microsoft.com/office/powerpoint/2010/main" val="414738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itchFamily="34" charset="0"/>
              </a:rPr>
              <a:t>There are three types of influenza virus that can cause disease in humans: A, B &amp; C. Influenza A &amp; B are responsible for most clinical illness. </a:t>
            </a:r>
          </a:p>
          <a:p>
            <a:pPr marL="171450" indent="-171450">
              <a:buFont typeface="Arial" panose="020B0604020202020204" pitchFamily="34" charset="0"/>
              <a:buChar char="•"/>
            </a:pPr>
            <a:r>
              <a:rPr lang="en-GB" altLang="en-US" dirty="0">
                <a:latin typeface="Arial" pitchFamily="34" charset="0"/>
              </a:rPr>
              <a:t>Influenza A causes the majority of seasonal influenza cases and outbreaks, and it is the usual cause of epidemics/pandemics. The virus is found in many different animal species and may spread between them. Birds, particularly wildfowl, are the main animal reservoir for influenza A. </a:t>
            </a:r>
          </a:p>
          <a:p>
            <a:pPr marL="171450" indent="-171450">
              <a:buFont typeface="Arial" panose="020B0604020202020204" pitchFamily="34" charset="0"/>
              <a:buChar char="•"/>
            </a:pPr>
            <a:r>
              <a:rPr lang="en-GB" altLang="en-US" dirty="0">
                <a:latin typeface="Arial" pitchFamily="34" charset="0"/>
              </a:rPr>
              <a:t>The burden of Influenza B disease is mostly in children when the severity of illness can be similar to that associated with influenza A.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fourth type of influenza virus (D virus), primarily affects cattle and is not known to infect or cause illness in humans.</a:t>
            </a:r>
            <a:endParaRPr lang="en-GB" altLang="en-US" dirty="0">
              <a:latin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aged 6 months to less than 2 years - cell-grown quadrivalent influenza vaccine (</a:t>
            </a:r>
            <a:r>
              <a:rPr lang="en-GB" sz="1200" dirty="0" err="1"/>
              <a:t>QIVc</a:t>
            </a:r>
            <a:r>
              <a:rPr lang="en-GB" sz="1200" dirty="0"/>
              <a:t>)</a:t>
            </a:r>
          </a:p>
          <a:p>
            <a:pPr eaLnBrk="1" hangingPunct="1"/>
            <a:endParaRPr lang="en-GB" altLang="en-US" dirty="0">
              <a:latin typeface="Arial" panose="020B0604020202020204" pitchFamily="34" charset="0"/>
              <a:cs typeface="Arial" panose="020B0604020202020204" pitchFamily="34" charset="0"/>
            </a:endParaRPr>
          </a:p>
        </p:txBody>
      </p:sp>
      <p:sp>
        <p:nvSpPr>
          <p:cNvPr id="160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eaLnBrk="0" hangingPunct="0">
              <a:spcBef>
                <a:spcPct val="30000"/>
              </a:spcBef>
              <a:defRPr sz="1200">
                <a:solidFill>
                  <a:schemeClr val="tx1"/>
                </a:solidFill>
                <a:latin typeface="Arial" pitchFamily="34" charset="0"/>
              </a:defRPr>
            </a:lvl1pPr>
            <a:lvl2pPr marL="731838" indent="-280988" eaLnBrk="0" hangingPunct="0">
              <a:spcBef>
                <a:spcPct val="30000"/>
              </a:spcBef>
              <a:defRPr sz="1200">
                <a:solidFill>
                  <a:schemeClr val="tx1"/>
                </a:solidFill>
                <a:latin typeface="Arial" pitchFamily="34" charset="0"/>
              </a:defRPr>
            </a:lvl2pPr>
            <a:lvl3pPr marL="1125538" indent="-223838" eaLnBrk="0" hangingPunct="0">
              <a:spcBef>
                <a:spcPct val="30000"/>
              </a:spcBef>
              <a:defRPr sz="1200">
                <a:solidFill>
                  <a:schemeClr val="tx1"/>
                </a:solidFill>
                <a:latin typeface="Arial" pitchFamily="34" charset="0"/>
              </a:defRPr>
            </a:lvl3pPr>
            <a:lvl4pPr marL="1576388" indent="-223838" eaLnBrk="0" hangingPunct="0">
              <a:spcBef>
                <a:spcPct val="30000"/>
              </a:spcBef>
              <a:defRPr sz="1200">
                <a:solidFill>
                  <a:schemeClr val="tx1"/>
                </a:solidFill>
                <a:latin typeface="Arial" pitchFamily="34" charset="0"/>
              </a:defRPr>
            </a:lvl4pPr>
            <a:lvl5pPr marL="2027238" indent="-223838" eaLnBrk="0" hangingPunct="0">
              <a:spcBef>
                <a:spcPct val="30000"/>
              </a:spcBef>
              <a:defRPr sz="1200">
                <a:solidFill>
                  <a:schemeClr val="tx1"/>
                </a:solidFill>
                <a:latin typeface="Arial" pitchFamily="34" charset="0"/>
              </a:defRPr>
            </a:lvl5pPr>
            <a:lvl6pPr marL="2484438" indent="-223838" eaLnBrk="0" fontAlgn="base" hangingPunct="0">
              <a:spcBef>
                <a:spcPct val="30000"/>
              </a:spcBef>
              <a:spcAft>
                <a:spcPct val="0"/>
              </a:spcAft>
              <a:defRPr sz="1200">
                <a:solidFill>
                  <a:schemeClr val="tx1"/>
                </a:solidFill>
                <a:latin typeface="Arial" pitchFamily="34" charset="0"/>
              </a:defRPr>
            </a:lvl6pPr>
            <a:lvl7pPr marL="2941638" indent="-223838" eaLnBrk="0" fontAlgn="base" hangingPunct="0">
              <a:spcBef>
                <a:spcPct val="30000"/>
              </a:spcBef>
              <a:spcAft>
                <a:spcPct val="0"/>
              </a:spcAft>
              <a:defRPr sz="1200">
                <a:solidFill>
                  <a:schemeClr val="tx1"/>
                </a:solidFill>
                <a:latin typeface="Arial" pitchFamily="34" charset="0"/>
              </a:defRPr>
            </a:lvl7pPr>
            <a:lvl8pPr marL="3398838" indent="-223838" eaLnBrk="0" fontAlgn="base" hangingPunct="0">
              <a:spcBef>
                <a:spcPct val="30000"/>
              </a:spcBef>
              <a:spcAft>
                <a:spcPct val="0"/>
              </a:spcAft>
              <a:defRPr sz="1200">
                <a:solidFill>
                  <a:schemeClr val="tx1"/>
                </a:solidFill>
                <a:latin typeface="Arial" pitchFamily="34" charset="0"/>
              </a:defRPr>
            </a:lvl8pPr>
            <a:lvl9pPr marL="3856038"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65239EE4-DBA9-4C69-BCED-B88977EA68A3}" type="slidenum">
              <a:rPr lang="en-GB" altLang="en-US">
                <a:solidFill>
                  <a:prstClr val="black"/>
                </a:solidFill>
                <a:ea typeface="MS PGothic" pitchFamily="34" charset="-128"/>
              </a:rPr>
              <a:pPr eaLnBrk="1" hangingPunct="1">
                <a:spcBef>
                  <a:spcPct val="0"/>
                </a:spcBef>
                <a:buClr>
                  <a:prstClr val="white"/>
                </a:buClr>
              </a:pPr>
              <a:t>55</a:t>
            </a:fld>
            <a:endParaRPr lang="en-GB" altLang="en-US">
              <a:solidFill>
                <a:prstClr val="black"/>
              </a:solidFill>
              <a:ea typeface="MS PGothic"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GB" altLang="en-US" dirty="0">
                <a:latin typeface="Arial" panose="020B0604020202020204" pitchFamily="34" charset="0"/>
                <a:cs typeface="Arial" panose="020B0604020202020204" pitchFamily="34" charset="0"/>
              </a:rPr>
              <a:t>Please only order the amount of vaccines that you require and do not overstock flu vaccine. Overstocking can result</a:t>
            </a:r>
            <a:r>
              <a:rPr lang="en-GB" altLang="en-US" baseline="0" dirty="0">
                <a:latin typeface="Arial" panose="020B0604020202020204" pitchFamily="34" charset="0"/>
                <a:cs typeface="Arial" panose="020B0604020202020204" pitchFamily="34" charset="0"/>
              </a:rPr>
              <a:t> in loss of a large number of vaccines in the event of a cold-chain failure.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will deliver vaccines within your quota on the next working day. Vaccines can not be returned to </a:t>
            </a:r>
            <a:r>
              <a:rPr lang="en-GB" altLang="en-US" baseline="0" dirty="0" err="1">
                <a:latin typeface="Arial" panose="020B0604020202020204" pitchFamily="34" charset="0"/>
                <a:cs typeface="Arial" panose="020B0604020202020204" pitchFamily="34" charset="0"/>
              </a:rPr>
              <a:t>Movianto</a:t>
            </a:r>
            <a:r>
              <a:rPr lang="en-GB" altLang="en-US" baseline="0" dirty="0">
                <a:latin typeface="Arial" panose="020B0604020202020204" pitchFamily="34" charset="0"/>
                <a:cs typeface="Arial" panose="020B0604020202020204" pitchFamily="34" charset="0"/>
              </a:rPr>
              <a:t> once they have been delivered.</a:t>
            </a:r>
          </a:p>
          <a:p>
            <a:pPr marL="171450" indent="-171450" eaLnBrk="1" hangingPunct="1">
              <a:buFont typeface="Arial" panose="020B0604020202020204" pitchFamily="34" charset="0"/>
              <a:buChar char="•"/>
            </a:pPr>
            <a:r>
              <a:rPr lang="en-GB" altLang="en-US" baseline="0" dirty="0">
                <a:latin typeface="Arial" panose="020B0604020202020204" pitchFamily="34" charset="0"/>
                <a:cs typeface="Arial" panose="020B0604020202020204" pitchFamily="34" charset="0"/>
              </a:rPr>
              <a:t>It is important to prevent avoidable vaccine losses.</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56</a:t>
            </a:fld>
            <a:endParaRPr lang="en-GB"/>
          </a:p>
        </p:txBody>
      </p:sp>
    </p:spTree>
    <p:extLst>
      <p:ext uri="{BB962C8B-B14F-4D97-AF65-F5344CB8AC3E}">
        <p14:creationId xmlns:p14="http://schemas.microsoft.com/office/powerpoint/2010/main" val="18927885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8B83CC1-809C-4D3F-819C-B5FEBDA9B766}" type="slidenum">
              <a:rPr lang="en-GB" smtClean="0">
                <a:solidFill>
                  <a:prstClr val="black"/>
                </a:solidFill>
              </a:rPr>
              <a:pPr/>
              <a:t>57</a:t>
            </a:fld>
            <a:endParaRPr lang="en-GB">
              <a:solidFill>
                <a:prstClr val="black"/>
              </a:solidFill>
            </a:endParaRPr>
          </a:p>
        </p:txBody>
      </p:sp>
      <p:sp>
        <p:nvSpPr>
          <p:cNvPr id="3" name="Notes Placeholder 2"/>
          <p:cNvSpPr>
            <a:spLocks noGrp="1"/>
          </p:cNvSpPr>
          <p:nvPr>
            <p:ph type="body" idx="1"/>
          </p:nvPr>
        </p:nvSpPr>
        <p:spPr/>
        <p:txBody>
          <a:bodyPr/>
          <a:lstStyle/>
          <a:p>
            <a:r>
              <a:rPr lang="en-GB" dirty="0"/>
              <a:t>Finally the following resources are available and include:</a:t>
            </a:r>
          </a:p>
          <a:p>
            <a:r>
              <a:rPr lang="en-GB" dirty="0"/>
              <a:t>The Green Book’s revised chapter on influenza vaccination, the CMO letter, flu leaflets and posters and a factsheet on flu vaccination for healthcare workers. PHA have added all of the information on flu (including the flu bulletin) to a separate page on the web-site and this can be accessed via the following link:</a:t>
            </a:r>
          </a:p>
          <a:p>
            <a:r>
              <a:rPr lang="en-GB" dirty="0">
                <a:hlinkClick r:id="rId3"/>
              </a:rPr>
              <a:t>https://www.publichealth.hscni.net/directorate-public-health/health-protection/influenza</a:t>
            </a:r>
            <a:endParaRPr lang="en-GB" dirty="0"/>
          </a:p>
          <a:p>
            <a:endParaRPr lang="en-GB" dirty="0"/>
          </a:p>
        </p:txBody>
      </p:sp>
    </p:spTree>
    <p:extLst>
      <p:ext uri="{BB962C8B-B14F-4D97-AF65-F5344CB8AC3E}">
        <p14:creationId xmlns:p14="http://schemas.microsoft.com/office/powerpoint/2010/main" val="259430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GB" altLang="en-US" dirty="0">
                <a:latin typeface="Arial" pitchFamily="34" charset="0"/>
              </a:rPr>
              <a:t>This slide shows a schematic</a:t>
            </a:r>
            <a:r>
              <a:rPr lang="en-GB" altLang="en-US" baseline="0" dirty="0">
                <a:latin typeface="Arial" pitchFamily="34" charset="0"/>
              </a:rPr>
              <a:t> model of an influenza A virus. Influenza A is an RNA virus and there are two antigens on the surface of the virus as illustrated.</a:t>
            </a:r>
          </a:p>
          <a:p>
            <a:pPr marL="171450" indent="-171450">
              <a:buFont typeface="Arial" panose="020B0604020202020204" pitchFamily="34" charset="0"/>
              <a:buChar char="•"/>
            </a:pPr>
            <a:r>
              <a:rPr lang="en-GB" altLang="en-US" baseline="0" dirty="0">
                <a:latin typeface="Arial" pitchFamily="34" charset="0"/>
              </a:rPr>
              <a:t>The role of the Hemagglutinin (H) antigen is to bind to the cells of the host. There are currently 18 known different types </a:t>
            </a:r>
            <a:r>
              <a:rPr lang="en-GB" altLang="en-US" dirty="0">
                <a:latin typeface="Arial" pitchFamily="34" charset="0"/>
              </a:rPr>
              <a:t>of</a:t>
            </a:r>
            <a:r>
              <a:rPr lang="en-GB" altLang="en-US" baseline="0" dirty="0">
                <a:latin typeface="Arial" pitchFamily="34" charset="0"/>
              </a:rPr>
              <a:t> H surface antigen.</a:t>
            </a:r>
          </a:p>
          <a:p>
            <a:pPr marL="171450" indent="-171450">
              <a:buFont typeface="Arial" panose="020B0604020202020204" pitchFamily="34" charset="0"/>
              <a:buChar char="•"/>
            </a:pPr>
            <a:r>
              <a:rPr lang="en-GB" altLang="en-US" baseline="0" dirty="0">
                <a:latin typeface="Arial" pitchFamily="34" charset="0"/>
              </a:rPr>
              <a:t>The role of the Neuraminidase (N) antigen is to release the virus from the host cell surface. There are currently 11 known different types of N surface antigen.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baseline="0" dirty="0">
                <a:latin typeface="Arial" pitchFamily="34" charset="0"/>
              </a:rPr>
              <a:t>The different types of H and N antigens are identified by numbers that when combined provide the name of the influenza A virus e.g.  H3N2 / H1N1.</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hlinkClick r:id="rId3"/>
              </a:rPr>
              <a:t>NHSE </a:t>
            </a:r>
            <a:r>
              <a:rPr lang="en-GB" dirty="0" err="1">
                <a:hlinkClick r:id="rId3"/>
              </a:rPr>
              <a:t>elfh</a:t>
            </a:r>
            <a:r>
              <a:rPr lang="en-GB" dirty="0">
                <a:hlinkClick r:id="rId3"/>
              </a:rPr>
              <a:t> Hub (e-lfh.org.uk)</a:t>
            </a: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6</a:t>
            </a:fld>
            <a:endParaRPr lang="en-US">
              <a:solidFill>
                <a:srgbClr val="EEECE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viruses are prone to antigenic variation</a:t>
            </a:r>
            <a:r>
              <a:rPr lang="en-GB" b="0"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 changes in the principal surface antigens. </a:t>
            </a:r>
            <a:endPar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endParaRPr>
          </a:p>
          <a:p>
            <a:pPr marL="171450" indent="-171450">
              <a:buFont typeface="Arial" panose="020B0604020202020204" pitchFamily="34" charset="0"/>
              <a:buChar char="•"/>
            </a:pP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Minor changes described as </a:t>
            </a:r>
            <a:r>
              <a:rPr lang="en-GB"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drift </a:t>
            </a:r>
            <a:r>
              <a:rPr lang="en-GB"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occur progressively</a:t>
            </a:r>
            <a:r>
              <a:rPr lang="en-GB" i="0" u="none" strike="noStrike" kern="1200" dirty="0">
                <a:solidFill>
                  <a:schemeClr val="tx1"/>
                </a:solidFill>
                <a:latin typeface="Arial" panose="020B0604020202020204" pitchFamily="34" charset="0"/>
                <a:ea typeface="ヒラギノ角ゴ Pro W3" pitchFamily="84" charset="-128"/>
                <a:cs typeface="Arial" panose="020B0604020202020204" pitchFamily="34" charset="0"/>
              </a:rPr>
              <a:t> from season to season</a:t>
            </a:r>
            <a:r>
              <a:rPr lang="en-GB"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 This means that the circulating strain will differ every year and is the reason why the flu vaccine is given every year, as the content may change.</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Influenza A virus can also change abruptly when 2 </a:t>
            </a:r>
            <a:r>
              <a:rPr lang="en-GB" dirty="0">
                <a:latin typeface="Arial" panose="020B0604020202020204" pitchFamily="34" charset="0"/>
                <a:ea typeface="ヒラギノ角ゴ Pro W3" pitchFamily="84" charset="-128"/>
                <a:cs typeface="Arial" panose="020B0604020202020204" pitchFamily="34" charset="0"/>
              </a:rPr>
              <a:t>or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more different strains of influenza A combine, resulting in </a:t>
            </a:r>
            <a:r>
              <a:rPr lang="en-GB" sz="1200" b="1"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antigenic shift </a:t>
            </a: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and a new subtype of influenza A, to which little / no immunity exists within the general population. This potentially leads to a widespread epidemic / pandemic.</a:t>
            </a:r>
          </a:p>
          <a:p>
            <a:pPr marL="171450" indent="-171450">
              <a:buFont typeface="Arial" panose="020B0604020202020204" pitchFamily="34" charset="0"/>
              <a:buChar char="•"/>
            </a:pPr>
            <a:r>
              <a:rPr lang="en-GB" sz="1200" b="0" i="0" u="none" strike="noStrike" kern="1200" baseline="0" dirty="0">
                <a:solidFill>
                  <a:schemeClr val="tx1"/>
                </a:solidFill>
                <a:latin typeface="Arial" panose="020B0604020202020204" pitchFamily="34" charset="0"/>
                <a:ea typeface="ヒラギノ角ゴ Pro W3" pitchFamily="84" charset="-128"/>
                <a:cs typeface="Arial" panose="020B0604020202020204" pitchFamily="34" charset="0"/>
              </a:rPr>
              <a:t>WHO convenes a group that reviews the global influenza situation (once each year for the northern hemisphere and once for the southern hemisphere) and recommends which influenza strains should go in the seasonal vaccine to be produced by manufacturers for the following season six to eight months later. This recommendation is based on information about the circulating viruses and epidemiological data from around the world at that time. </a:t>
            </a:r>
            <a:endPar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2068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Serological studies in healthcare professionals have shown that approximately 30 to 50% of influenza infections can be asymptomatic</a:t>
            </a:r>
            <a:r>
              <a:rPr lang="en-GB" sz="1200" kern="1200" baseline="30000" dirty="0">
                <a:solidFill>
                  <a:schemeClr val="tx1"/>
                </a:solidFill>
                <a:effectLst/>
                <a:latin typeface="Arial" panose="020B0604020202020204" pitchFamily="34" charset="0"/>
                <a:ea typeface="ヒラギノ角ゴ Pro W3" pitchFamily="84" charset="-128"/>
                <a:cs typeface="Arial" panose="020B0604020202020204" pitchFamily="34" charset="0"/>
              </a:rPr>
              <a:t>; </a:t>
            </a:r>
            <a:r>
              <a:rPr lang="en-GB" sz="1200" kern="1200" dirty="0">
                <a:solidFill>
                  <a:schemeClr val="tx1"/>
                </a:solidFill>
                <a:effectLst/>
                <a:latin typeface="Arial" panose="020B0604020202020204" pitchFamily="34" charset="0"/>
                <a:ea typeface="ヒラギノ角ゴ Pro W3" pitchFamily="84" charset="-128"/>
                <a:cs typeface="Arial" panose="020B0604020202020204" pitchFamily="34" charset="0"/>
              </a:rPr>
              <a:t>but the proportion of influenza infections that are asymptomatic may vary depending on the characteristics of the influenza strain. </a:t>
            </a:r>
            <a:endParaRPr lang="en-GB" dirty="0">
              <a:latin typeface="Arial" panose="020B0604020202020204" pitchFamily="34" charset="0"/>
              <a:cs typeface="Arial" panose="020B0604020202020204" pitchFamily="34" charset="0"/>
            </a:endParaRPr>
          </a:p>
          <a:p>
            <a:pPr marL="171450" indent="-171450" eaLnBrk="1" hangingPunct="1">
              <a:spcBef>
                <a:spcPct val="0"/>
              </a:spcBef>
              <a:buFont typeface="Arial" panose="020B0604020202020204" pitchFamily="34" charset="0"/>
              <a:buChar char="•"/>
            </a:pPr>
            <a:r>
              <a:rPr lang="en-GB" dirty="0">
                <a:latin typeface="Arial" panose="020B0604020202020204" pitchFamily="34" charset="0"/>
                <a:cs typeface="Arial" panose="020B0604020202020204" pitchFamily="34" charset="0"/>
              </a:rPr>
              <a:t>In healthy individuals,</a:t>
            </a:r>
            <a:r>
              <a:rPr lang="en-GB" baseline="0" dirty="0">
                <a:latin typeface="Arial" panose="020B0604020202020204" pitchFamily="34" charset="0"/>
                <a:cs typeface="Arial" panose="020B0604020202020204" pitchFamily="34" charset="0"/>
              </a:rPr>
              <a:t> flu </a:t>
            </a:r>
            <a:r>
              <a:rPr lang="en-GB" dirty="0">
                <a:latin typeface="Arial" panose="020B0604020202020204" pitchFamily="34" charset="0"/>
                <a:cs typeface="Arial" panose="020B0604020202020204" pitchFamily="34" charset="0"/>
              </a:rPr>
              <a:t>is usually unpleasant but self-limiting with recovery within 2-7 days.</a:t>
            </a:r>
          </a:p>
          <a:p>
            <a:pPr marL="171450" indent="-171450" eaLnBrk="1" hangingPunct="1">
              <a:spcBef>
                <a:spcPct val="0"/>
              </a:spcBef>
              <a:buFont typeface="Arial" panose="020B0604020202020204" pitchFamily="34" charset="0"/>
              <a:buChar char="•"/>
            </a:pPr>
            <a:r>
              <a:rPr lang="en-GB" dirty="0"/>
              <a:t>Cases of influenza in the UK tend to occur during an 8 to 10 week period during the winter, however the timing, extent and severity of this ‘seasonal’ influenza can all vary.</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GB" dirty="0">
                <a:hlinkClick r:id="rId3"/>
              </a:rPr>
              <a:t>Green book chapter 19 Influenza (publishing.service.gov.uk)</a:t>
            </a:r>
            <a:endParaRPr lang="en-GB" altLang="en-US" baseline="0" dirty="0">
              <a:latin typeface="Arial" pitchFamily="34" charset="0"/>
            </a:endParaRPr>
          </a:p>
          <a:p>
            <a:pPr marL="0" indent="0" eaLnBrk="1" hangingPunct="1">
              <a:spcBef>
                <a:spcPct val="0"/>
              </a:spcBef>
              <a:buFont typeface="Arial" panose="020B0604020202020204" pitchFamily="34" charset="0"/>
              <a:buNone/>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baseline="30000" dirty="0">
              <a:latin typeface="Arial" panose="020B0604020202020204" pitchFamily="34" charset="0"/>
              <a:cs typeface="Arial" panose="020B0604020202020204" pitchFamily="34" charset="0"/>
            </a:endParaRPr>
          </a:p>
          <a:p>
            <a:pPr eaLnBrk="1" hangingPunct="1">
              <a:spcBef>
                <a:spcPct val="0"/>
              </a:spcBef>
            </a:pPr>
            <a:endParaRPr lang="en-GB" dirty="0">
              <a:latin typeface="Arial" panose="020B0604020202020204" pitchFamily="34" charset="0"/>
              <a:cs typeface="Arial" panose="020B0604020202020204" pitchFamily="34" charset="0"/>
            </a:endParaRPr>
          </a:p>
          <a:p>
            <a:pPr eaLnBrk="1" hangingPunct="1">
              <a:spcBef>
                <a:spcPct val="0"/>
              </a:spcBef>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8</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Primary influenza pneumonia is a rare complication that may occur at any age and carries a high case fatality rate, it was seen more frequently during the 2009 pandemic and the following influenza season.</a:t>
            </a:r>
            <a:endParaRPr lang="en-GB" baseline="0" dirty="0">
              <a:latin typeface="Arial" panose="020B0604020202020204" pitchFamily="34" charset="0"/>
              <a:cs typeface="Arial" panose="020B0604020202020204" pitchFamily="34" charset="0"/>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In children, the risk of serious illness from influenza is higher among children under six months of age, and those with underlying health conditions.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hlinkClick r:id="rId3"/>
              </a:rPr>
              <a:t>Green Book Chapter 19 Influenza (publishing.service.gov.uk)</a:t>
            </a:r>
            <a:endParaRPr lang="en-GB" dirty="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9</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3"/>
            <a:ext cx="9144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a:spLocks noChangeArrowheads="1"/>
          </p:cNvSpPr>
          <p:nvPr userDrawn="1"/>
        </p:nvSpPr>
        <p:spPr bwMode="auto">
          <a:xfrm>
            <a:off x="0" y="1988840"/>
            <a:ext cx="9144000" cy="144463"/>
          </a:xfrm>
          <a:prstGeom prst="rect">
            <a:avLst/>
          </a:prstGeom>
          <a:solidFill>
            <a:srgbClr val="00AE9E"/>
          </a:solidFill>
          <a:ln w="9525">
            <a:noFill/>
            <a:miter lim="800000"/>
            <a:headEnd/>
            <a:tailEnd/>
          </a:ln>
        </p:spPr>
        <p:txBody>
          <a:bodyPr anchor="ctr">
            <a:prstTxWarp prst="textNoShape">
              <a:avLst/>
            </a:prstTxWarp>
          </a:bodyPr>
          <a:lstStyle/>
          <a:p>
            <a:pPr algn="ctr">
              <a:defRPr/>
            </a:pPr>
            <a:endParaRPr lang="en-US">
              <a:solidFill>
                <a:prstClr val="white"/>
              </a:solidFill>
              <a:ea typeface="ヒラギノ角ゴ Pro W3" pitchFamily="84" charset="-128"/>
            </a:endParaRPr>
          </a:p>
        </p:txBody>
      </p:sp>
      <p:sp>
        <p:nvSpPr>
          <p:cNvPr id="2" name="Title 1"/>
          <p:cNvSpPr>
            <a:spLocks noGrp="1"/>
          </p:cNvSpPr>
          <p:nvPr>
            <p:ph type="ctrTitle"/>
          </p:nvPr>
        </p:nvSpPr>
        <p:spPr>
          <a:xfrm>
            <a:off x="558000" y="2492896"/>
            <a:ext cx="7633648"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3674110" cy="1812290"/>
          </a:xfrm>
          <a:prstGeom prst="rect">
            <a:avLst/>
          </a:prstGeom>
          <a:noFill/>
          <a:ln>
            <a:noFill/>
          </a:ln>
        </p:spPr>
      </p:pic>
    </p:spTree>
    <p:extLst>
      <p:ext uri="{BB962C8B-B14F-4D97-AF65-F5344CB8AC3E}">
        <p14:creationId xmlns:p14="http://schemas.microsoft.com/office/powerpoint/2010/main" val="3452332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702" y="54868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558000" y="1412776"/>
            <a:ext cx="8028000" cy="4739679"/>
          </a:xfrm>
        </p:spPr>
        <p:txBody>
          <a:bodyPr/>
          <a:lstStyle>
            <a:lvl1pPr>
              <a:spcBef>
                <a:spcPts val="1200"/>
              </a:spcBef>
              <a:defRPr sz="1800" b="0" baseline="0">
                <a:solidFill>
                  <a:schemeClr val="tx1"/>
                </a:solidFill>
              </a:defRPr>
            </a:lvl1pPr>
          </a:lstStyle>
          <a:p>
            <a:pPr lvl="0"/>
            <a:r>
              <a:rPr lang="en-US" dirty="0"/>
              <a:t>Text should be 12-18pt Arial. Do not use other fonts.</a:t>
            </a:r>
          </a:p>
        </p:txBody>
      </p:sp>
      <p:sp>
        <p:nvSpPr>
          <p:cNvPr id="5" name="Slide Number Placeholder 5"/>
          <p:cNvSpPr>
            <a:spLocks noGrp="1"/>
          </p:cNvSpPr>
          <p:nvPr>
            <p:ph type="sldNum" sz="quarter" idx="10"/>
          </p:nvPr>
        </p:nvSpPr>
        <p:spPr>
          <a:xfrm>
            <a:off x="0" y="6308725"/>
            <a:ext cx="9144000" cy="549275"/>
          </a:xfrm>
        </p:spPr>
        <p:txBody>
          <a:bodyPr/>
          <a:lstStyle>
            <a:lvl1pPr>
              <a:defRPr/>
            </a:lvl1pPr>
          </a:lstStyle>
          <a:p>
            <a:pPr marL="531813">
              <a:defRPr/>
            </a:pPr>
            <a:r>
              <a:rPr lang="en-US" dirty="0">
                <a:solidFill>
                  <a:prstClr val="white"/>
                </a:solidFill>
              </a:rPr>
              <a:t>  </a:t>
            </a:r>
            <a:fld id="{2565FA6D-D4C8-4C4C-AC4B-3269734D34D8}" type="slidenum">
              <a:rPr lang="en-US" smtClean="0">
                <a:solidFill>
                  <a:prstClr val="white"/>
                </a:solidFill>
              </a:rPr>
              <a:pPr marL="531813">
                <a:defRPr/>
              </a:pPr>
              <a:t>‹#›</a:t>
            </a:fld>
            <a:endParaRPr lang="en-US" dirty="0">
              <a:solidFill>
                <a:prstClr val="white"/>
              </a:solidFill>
            </a:endParaRPr>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192782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fontAlgn="base">
              <a:spcBef>
                <a:spcPct val="0"/>
              </a:spcBef>
              <a:spcAft>
                <a:spcPct val="0"/>
              </a:spcAft>
              <a:defRPr/>
            </a:pPr>
            <a:r>
              <a:rPr lang="en-US" dirty="0">
                <a:solidFill>
                  <a:prstClr val="white"/>
                </a:solidFill>
                <a:ea typeface="ヒラギノ角ゴ Pro W3" pitchFamily="84" charset="-128"/>
              </a:rPr>
              <a:t>  </a:t>
            </a:r>
            <a:fld id="{45F8D313-CCBE-49D6-A3BC-57B1848DFB52}" type="slidenum">
              <a:rPr lang="en-US" smtClean="0">
                <a:solidFill>
                  <a:prstClr val="white"/>
                </a:solidFill>
                <a:ea typeface="ヒラギノ角ゴ Pro W3" pitchFamily="84" charset="-128"/>
              </a:rPr>
              <a:pPr fontAlgn="base">
                <a:spcBef>
                  <a:spcPct val="0"/>
                </a:spcBef>
                <a:spcAft>
                  <a:spcPct val="0"/>
                </a:spcAft>
                <a:defRPr/>
              </a:pPr>
              <a:t>‹#›</a:t>
            </a:fld>
            <a:r>
              <a:rPr lang="en-US" dirty="0">
                <a:solidFill>
                  <a:prstClr val="white"/>
                </a:solidFill>
                <a:ea typeface="ヒラギノ角ゴ Pro W3" pitchFamily="84" charset="-128"/>
              </a:rPr>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solidFill>
                  <a:prstClr val="white"/>
                </a:solidFill>
              </a:rPr>
              <a:t>Presentation title - edit in Header and Footer</a:t>
            </a:r>
          </a:p>
        </p:txBody>
      </p:sp>
    </p:spTree>
    <p:extLst>
      <p:ext uri="{BB962C8B-B14F-4D97-AF65-F5344CB8AC3E}">
        <p14:creationId xmlns:p14="http://schemas.microsoft.com/office/powerpoint/2010/main" val="3788238136"/>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health.hscni.net/directorates/public-health/health-protection/surveillance-data/respiratory-infections/seasona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health.hscni.net/directorate-public-health/health-protection/seasonal-influenza"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ni.gov.uk/sites/default/files/publications/health/doh-hss-md-33-2024.pdf"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hyperlink" Target="https://www.health-ni.gov.uk/sites/default/files/publications/health/doh-hss-md-33-2024.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dn.who.int/media/docs/default-source/influenza/who-influenza-recommendations/vcm-northern-hemisphere-recommendation-2024-2025/recommended-composition-of-influenza-virus-vaccines-for-use-in-the-2024-2025-northern-hemisphere-influenza-season.pdf?sfvrsn=2e9d2194_7&amp;download=tru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pp.box.com/s/iddfb4ppwkmtjusir2tc/file/1440465623207"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immunisation-schedule-the-green-book-chapter-11"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assets.publishing.service.gov.uk/government/uploads/system/uploads/attachment_data/file/147915/Green-Book-Chapter-4.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edicines.org.uk/em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yellowcard.mhra.gov.u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ublichealth.hscni.net/directorate-public-health/health-protection/immunisationvaccine-preventable-disease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s://www.publichealth.hscni.net/publications?keys=immunisation,++Public,+FLU&amp;published_date%5bmin%5d%5byear%5d=&amp;published_date%5bmin%5d%5bmonth%5d=&amp;published_date%5bmax%5d%5byear%5d=&amp;published_date%5bmax%5d%5bmonth%5d=&amp;field_directorate_value=All" TargetMode="External"/><Relationship Id="rId3" Type="http://schemas.openxmlformats.org/officeDocument/2006/relationships/hyperlink" Target="https://www.health-ni.gov.uk/sites/default/files/publications/health/doh-hss-md-43-2023.pdf" TargetMode="External"/><Relationship Id="rId7" Type="http://schemas.openxmlformats.org/officeDocument/2006/relationships/hyperlink" Target="https://www.e-lfh.org.uk/programmes/flu-immunisation/"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gov.uk/government/publications/influenza-the-green-book-chapter-19" TargetMode="External"/><Relationship Id="rId11" Type="http://schemas.openxmlformats.org/officeDocument/2006/relationships/hyperlink" Target="https://www.gov.uk/government/publications/flu-immunisation-training-recommendations/flu-immunisation-training-recommendations" TargetMode="External"/><Relationship Id="rId5" Type="http://schemas.openxmlformats.org/officeDocument/2006/relationships/hyperlink" Target="https://www.publichealth.hscni.net/directorate-public-health/health-protection/influenza" TargetMode="External"/><Relationship Id="rId10" Type="http://schemas.openxmlformats.org/officeDocument/2006/relationships/hyperlink" Target="https://www.publichealth.hscni.net/publications/guidance-vaccine-handling-and-storage-gp-practices" TargetMode="External"/><Relationship Id="rId4" Type="http://schemas.openxmlformats.org/officeDocument/2006/relationships/hyperlink" Target="https://www.publichealth.hscni.net/directorates/public-health/health-protection/respiratory-diseases/influenza/flu-faqs-healthcare" TargetMode="External"/><Relationship Id="rId9" Type="http://schemas.openxmlformats.org/officeDocument/2006/relationships/hyperlink" Target="https://www.publichealth.hscni.net/publications/influenza-weekly-surveillance-bulletin-northern-ireland-2019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512" y="476672"/>
            <a:ext cx="8785225" cy="1152525"/>
          </a:xfrm>
        </p:spPr>
        <p:txBody>
          <a:bodyPr/>
          <a:lstStyle/>
          <a:p>
            <a:pPr algn="ctr" eaLnBrk="1" hangingPunct="1"/>
            <a:r>
              <a:rPr lang="en-GB" altLang="en-US" sz="3200" dirty="0">
                <a:solidFill>
                  <a:srgbClr val="00B0F0"/>
                </a:solidFill>
                <a:latin typeface="+mn-lt"/>
              </a:rPr>
              <a:t>Childhood </a:t>
            </a:r>
            <a:r>
              <a:rPr lang="en-GB" altLang="en-US" sz="3200" dirty="0">
                <a:solidFill>
                  <a:srgbClr val="00B0F0"/>
                </a:solidFill>
              </a:rPr>
              <a:t>Influenza</a:t>
            </a:r>
            <a:r>
              <a:rPr lang="en-GB" altLang="en-US" sz="3200" dirty="0">
                <a:solidFill>
                  <a:srgbClr val="00B0F0"/>
                </a:solidFill>
                <a:latin typeface="+mn-lt"/>
              </a:rPr>
              <a:t> (flu) </a:t>
            </a:r>
            <a:r>
              <a:rPr lang="en-GB" altLang="en-US" sz="3200" dirty="0">
                <a:solidFill>
                  <a:srgbClr val="00B0F0"/>
                </a:solidFill>
              </a:rPr>
              <a:t>Immunisation </a:t>
            </a:r>
            <a:br>
              <a:rPr lang="en-GB" altLang="en-US" sz="3200" dirty="0">
                <a:solidFill>
                  <a:srgbClr val="00B0F0"/>
                </a:solidFill>
              </a:rPr>
            </a:br>
            <a:r>
              <a:rPr lang="en-GB" altLang="en-US" sz="3200" dirty="0">
                <a:solidFill>
                  <a:srgbClr val="00B0F0"/>
                </a:solidFill>
                <a:latin typeface="+mn-lt"/>
              </a:rPr>
              <a:t>Programme for Northern Ireland</a:t>
            </a:r>
          </a:p>
        </p:txBody>
      </p:sp>
      <p:pic>
        <p:nvPicPr>
          <p:cNvPr id="58370" name="Picture 2"/>
          <p:cNvPicPr>
            <a:picLocks noGrp="1" noChangeAspect="1" noChangeArrowheads="1"/>
          </p:cNvPicPr>
          <p:nvPr>
            <p:ph idx="1"/>
          </p:nvPr>
        </p:nvPicPr>
        <p:blipFill>
          <a:blip r:embed="rId3"/>
          <a:srcRect/>
          <a:stretch>
            <a:fillRect/>
          </a:stretch>
        </p:blipFill>
        <p:spPr>
          <a:xfrm>
            <a:off x="2627784" y="1916832"/>
            <a:ext cx="3744416" cy="2807022"/>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a:extLst>
              <a:ext uri="{FF2B5EF4-FFF2-40B4-BE49-F238E27FC236}">
                <a16:creationId xmlns:a16="http://schemas.microsoft.com/office/drawing/2014/main" id="{EFB58A27-A2EF-49E6-85F2-FBF90EDEC7C4}"/>
              </a:ext>
            </a:extLst>
          </p:cNvPr>
          <p:cNvSpPr txBox="1"/>
          <p:nvPr/>
        </p:nvSpPr>
        <p:spPr>
          <a:xfrm>
            <a:off x="755576" y="5085184"/>
            <a:ext cx="7848872" cy="646331"/>
          </a:xfrm>
          <a:prstGeom prst="rect">
            <a:avLst/>
          </a:prstGeom>
          <a:noFill/>
        </p:spPr>
        <p:txBody>
          <a:bodyPr wrap="square" rtlCol="0">
            <a:spAutoFit/>
          </a:bodyPr>
          <a:lstStyle/>
          <a:p>
            <a:r>
              <a:rPr lang="en-GB" dirty="0">
                <a:solidFill>
                  <a:srgbClr val="00B0F0"/>
                </a:solidFill>
              </a:rPr>
              <a:t>PHA would like to acknowledge the UK Health Security Agency (UKHSA) for sharing their training resources for adaption and use in Northern Ireland</a:t>
            </a:r>
          </a:p>
        </p:txBody>
      </p:sp>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Flu epidemiology</a:t>
            </a:r>
          </a:p>
        </p:txBody>
      </p:sp>
    </p:spTree>
    <p:extLst>
      <p:ext uri="{BB962C8B-B14F-4D97-AF65-F5344CB8AC3E}">
        <p14:creationId xmlns:p14="http://schemas.microsoft.com/office/powerpoint/2010/main" val="964948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8520" y="188640"/>
            <a:ext cx="9252520" cy="5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0F0"/>
                </a:solidFill>
                <a:latin typeface="Calibri" pitchFamily="34" charset="0"/>
              </a:rPr>
              <a:t>GP influenza/flu-like illness (FLI) consultation rates</a:t>
            </a:r>
          </a:p>
        </p:txBody>
      </p:sp>
      <p:sp>
        <p:nvSpPr>
          <p:cNvPr id="2" name="Rectangle 1">
            <a:extLst>
              <a:ext uri="{FF2B5EF4-FFF2-40B4-BE49-F238E27FC236}">
                <a16:creationId xmlns:a16="http://schemas.microsoft.com/office/drawing/2014/main" id="{39314DBC-F4E6-482A-9A05-DF89747F1265}"/>
              </a:ext>
            </a:extLst>
          </p:cNvPr>
          <p:cNvSpPr/>
          <p:nvPr/>
        </p:nvSpPr>
        <p:spPr>
          <a:xfrm>
            <a:off x="3923928" y="5157191"/>
            <a:ext cx="4536504" cy="1137106"/>
          </a:xfrm>
          <a:prstGeom prst="rect">
            <a:avLst/>
          </a:prstGeom>
        </p:spPr>
        <p:txBody>
          <a:bodyPr wrap="square">
            <a:spAutoFit/>
          </a:bodyPr>
          <a:lstStyle/>
          <a:p>
            <a:pPr>
              <a:lnSpc>
                <a:spcPct val="115000"/>
              </a:lnSpc>
              <a:spcBef>
                <a:spcPts val="2625"/>
              </a:spcBef>
              <a:spcAft>
                <a:spcPts val="0"/>
              </a:spcAft>
            </a:pPr>
            <a:r>
              <a:rPr lang="en-GB" sz="1500" dirty="0">
                <a:solidFill>
                  <a:srgbClr val="0B0C0C"/>
                </a:solidFill>
                <a:latin typeface="Arial" panose="020B0604020202020204" pitchFamily="34" charset="0"/>
                <a:ea typeface="Times New Roman" panose="02020603050405020304" pitchFamily="18" charset="0"/>
                <a:cs typeface="Times New Roman" panose="02020603050405020304" pitchFamily="18" charset="0"/>
              </a:rPr>
              <a:t>Weekly all age GP influenza-like illness rates for 2023 to 2024 and past seasons </a:t>
            </a:r>
            <a:r>
              <a:rPr lang="en-GB" sz="1500" dirty="0">
                <a:hlinkClick r:id="rId3"/>
              </a:rPr>
              <a:t>Influenza Weekly Surveillance Bulletin | HSC Public Health Agency (hscni.net)</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BEEC77B-2BC0-4E7D-8E10-A3A70EDAEEB5}"/>
              </a:ext>
            </a:extLst>
          </p:cNvPr>
          <p:cNvPicPr>
            <a:picLocks noChangeAspect="1"/>
          </p:cNvPicPr>
          <p:nvPr/>
        </p:nvPicPr>
        <p:blipFill>
          <a:blip r:embed="rId4"/>
          <a:stretch>
            <a:fillRect/>
          </a:stretch>
        </p:blipFill>
        <p:spPr>
          <a:xfrm>
            <a:off x="1385646" y="842354"/>
            <a:ext cx="6372708" cy="4163591"/>
          </a:xfrm>
          <a:prstGeom prst="rect">
            <a:avLst/>
          </a:prstGeom>
        </p:spPr>
      </p:pic>
    </p:spTree>
    <p:extLst>
      <p:ext uri="{BB962C8B-B14F-4D97-AF65-F5344CB8AC3E}">
        <p14:creationId xmlns:p14="http://schemas.microsoft.com/office/powerpoint/2010/main" val="224985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1143000"/>
          </a:xfrm>
        </p:spPr>
        <p:txBody>
          <a:bodyPr/>
          <a:lstStyle/>
          <a:p>
            <a:pPr algn="ctr"/>
            <a:r>
              <a:rPr lang="en-GB" altLang="en-US" sz="3200" dirty="0">
                <a:solidFill>
                  <a:srgbClr val="00B0F0"/>
                </a:solidFill>
              </a:rPr>
              <a:t>Influenza Weekly Surveillance Bulletin, </a:t>
            </a:r>
            <a:br>
              <a:rPr lang="en-GB" altLang="en-US" sz="3200" dirty="0">
                <a:solidFill>
                  <a:srgbClr val="00B0F0"/>
                </a:solidFill>
              </a:rPr>
            </a:br>
            <a:r>
              <a:rPr lang="en-GB" altLang="en-US" sz="3200" dirty="0">
                <a:solidFill>
                  <a:srgbClr val="00B0F0"/>
                </a:solidFill>
              </a:rPr>
              <a:t>Northern Ireland</a:t>
            </a:r>
          </a:p>
        </p:txBody>
      </p:sp>
      <p:sp>
        <p:nvSpPr>
          <p:cNvPr id="3" name="Content Placeholder 2"/>
          <p:cNvSpPr>
            <a:spLocks noGrp="1"/>
          </p:cNvSpPr>
          <p:nvPr>
            <p:ph idx="4294967295"/>
          </p:nvPr>
        </p:nvSpPr>
        <p:spPr>
          <a:xfrm>
            <a:off x="539552" y="2826907"/>
            <a:ext cx="3779837" cy="2089150"/>
          </a:xfrm>
        </p:spPr>
        <p:txBody>
          <a:bodyPr/>
          <a:lstStyle/>
          <a:p>
            <a:pPr marL="0" indent="0">
              <a:buFont typeface="Wingdings" pitchFamily="2" charset="2"/>
              <a:buNone/>
              <a:defRPr/>
            </a:pPr>
            <a:r>
              <a:rPr lang="en-GB" sz="2400" dirty="0">
                <a:hlinkClick r:id="rId3"/>
              </a:rPr>
              <a:t>Public Health Agency weekly Flu Surveillance Bulletin</a:t>
            </a:r>
            <a:endParaRPr lang="en-GB" sz="2400" dirty="0"/>
          </a:p>
          <a:p>
            <a:pPr>
              <a:defRPr/>
            </a:pPr>
            <a:endParaRPr lang="en-GB" dirty="0"/>
          </a:p>
        </p:txBody>
      </p:sp>
      <p:pic>
        <p:nvPicPr>
          <p:cNvPr id="4" name="Picture 3">
            <a:extLst>
              <a:ext uri="{FF2B5EF4-FFF2-40B4-BE49-F238E27FC236}">
                <a16:creationId xmlns:a16="http://schemas.microsoft.com/office/drawing/2014/main" id="{F445A651-7624-47DC-AA17-8D302AFE4324}"/>
              </a:ext>
            </a:extLst>
          </p:cNvPr>
          <p:cNvPicPr>
            <a:picLocks noChangeAspect="1"/>
          </p:cNvPicPr>
          <p:nvPr/>
        </p:nvPicPr>
        <p:blipFill>
          <a:blip r:embed="rId4"/>
          <a:stretch>
            <a:fillRect/>
          </a:stretch>
        </p:blipFill>
        <p:spPr>
          <a:xfrm>
            <a:off x="4932040" y="1683365"/>
            <a:ext cx="3390604" cy="4278298"/>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2660" y="188640"/>
            <a:ext cx="8064896" cy="936104"/>
          </a:xfrm>
        </p:spPr>
        <p:txBody>
          <a:bodyPr wrap="square" numCol="1" compatLnSpc="1">
            <a:prstTxWarp prst="textNoShape">
              <a:avLst/>
            </a:prstTxWarp>
            <a:noAutofit/>
          </a:bodyPr>
          <a:lstStyle/>
          <a:p>
            <a:pPr algn="ctr"/>
            <a:r>
              <a:rPr lang="en-GB" sz="2800" dirty="0">
                <a:solidFill>
                  <a:srgbClr val="00B0F0"/>
                </a:solidFill>
                <a:latin typeface="Arial" charset="0"/>
                <a:ea typeface="ヒラギノ角ゴ Pro W3" charset="-128"/>
                <a:cs typeface="ヒラギノ角ゴ Pro W3" charset="-128"/>
              </a:rPr>
              <a:t>History of the national flu vaccination programme</a:t>
            </a:r>
          </a:p>
        </p:txBody>
      </p:sp>
      <p:sp>
        <p:nvSpPr>
          <p:cNvPr id="28675" name="Content Placeholder 2"/>
          <p:cNvSpPr>
            <a:spLocks noGrp="1"/>
          </p:cNvSpPr>
          <p:nvPr>
            <p:ph idx="1"/>
          </p:nvPr>
        </p:nvSpPr>
        <p:spPr>
          <a:xfrm>
            <a:off x="539552" y="1124744"/>
            <a:ext cx="8064896" cy="5112568"/>
          </a:xfrm>
        </p:spPr>
        <p:txBody>
          <a:bodyPr/>
          <a:lstStyle/>
          <a:p>
            <a:pPr marL="436562" indent="-269875">
              <a:lnSpc>
                <a:spcPct val="150000"/>
              </a:lnSpc>
              <a:spcBef>
                <a:spcPct val="0"/>
              </a:spcBef>
              <a:buFont typeface="Arial" charset="0"/>
              <a:buChar char="•"/>
            </a:pPr>
            <a:r>
              <a:rPr lang="en-GB" sz="1600" b="1" i="1" dirty="0"/>
              <a:t>Late 1960s</a:t>
            </a:r>
            <a:r>
              <a:rPr lang="en-GB" sz="1600" i="1" dirty="0"/>
              <a:t>: </a:t>
            </a:r>
            <a:r>
              <a:rPr lang="en-GB" sz="1600" dirty="0"/>
              <a:t>influenza immunisation recommended in the UK to directly protect those in clinical risk groups at higher risk of influenza associated morbidity and mortality </a:t>
            </a:r>
          </a:p>
          <a:p>
            <a:pPr marL="436562" indent="-269875">
              <a:lnSpc>
                <a:spcPct val="150000"/>
              </a:lnSpc>
              <a:spcBef>
                <a:spcPct val="0"/>
              </a:spcBef>
              <a:buFont typeface="Arial" charset="0"/>
              <a:buChar char="•"/>
            </a:pPr>
            <a:r>
              <a:rPr lang="en-GB" sz="1600" b="1" i="1" dirty="0"/>
              <a:t>2000</a:t>
            </a:r>
            <a:r>
              <a:rPr lang="en-GB" sz="1600" i="1" dirty="0"/>
              <a:t>: </a:t>
            </a:r>
            <a:r>
              <a:rPr lang="en-GB" sz="1600" dirty="0"/>
              <a:t>extended to include all people aged 65 years or over</a:t>
            </a:r>
          </a:p>
          <a:p>
            <a:pPr marL="436562" indent="-269875">
              <a:lnSpc>
                <a:spcPct val="150000"/>
              </a:lnSpc>
              <a:spcBef>
                <a:spcPct val="0"/>
              </a:spcBef>
              <a:buFont typeface="Arial" charset="0"/>
              <a:buChar char="•"/>
            </a:pPr>
            <a:r>
              <a:rPr lang="en-GB" sz="1600" b="1" i="1" dirty="0"/>
              <a:t>2010</a:t>
            </a:r>
            <a:r>
              <a:rPr lang="en-GB" sz="1600" i="1" dirty="0"/>
              <a:t>: </a:t>
            </a:r>
            <a:r>
              <a:rPr lang="en-GB" sz="1600" dirty="0"/>
              <a:t>pregnancy added as a clinical risk group</a:t>
            </a:r>
          </a:p>
          <a:p>
            <a:pPr marL="436562" indent="-269875">
              <a:lnSpc>
                <a:spcPct val="150000"/>
              </a:lnSpc>
              <a:spcBef>
                <a:spcPct val="0"/>
              </a:spcBef>
              <a:buFont typeface="Arial" charset="0"/>
              <a:buChar char="•"/>
            </a:pPr>
            <a:r>
              <a:rPr lang="en-GB" sz="1600" b="1" i="1" dirty="0"/>
              <a:t>2014</a:t>
            </a:r>
            <a:r>
              <a:rPr lang="en-GB" sz="1600" dirty="0"/>
              <a:t>: morbid obesity added as a clinical risk group</a:t>
            </a:r>
            <a:endParaRPr lang="en-GB" sz="1600" b="1" i="1" dirty="0"/>
          </a:p>
          <a:p>
            <a:pPr marL="436562" indent="-269875">
              <a:lnSpc>
                <a:spcPct val="90000"/>
              </a:lnSpc>
              <a:spcBef>
                <a:spcPct val="0"/>
              </a:spcBef>
            </a:pPr>
            <a:r>
              <a:rPr lang="en-GB" sz="1600" dirty="0"/>
              <a:t> </a:t>
            </a:r>
          </a:p>
          <a:p>
            <a:pPr marL="436562" indent="-269875">
              <a:lnSpc>
                <a:spcPct val="90000"/>
              </a:lnSpc>
              <a:spcBef>
                <a:spcPct val="0"/>
              </a:spcBef>
              <a:buFont typeface="Arial" charset="0"/>
              <a:buChar char="•"/>
            </a:pPr>
            <a:r>
              <a:rPr lang="en-GB" sz="1600" b="1" i="1" dirty="0"/>
              <a:t>2013</a:t>
            </a:r>
            <a:r>
              <a:rPr lang="en-GB" sz="1600" dirty="0"/>
              <a:t>: all pre-school children from 2 years and primary school children</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i="1" dirty="0"/>
              <a:t>2020</a:t>
            </a:r>
            <a:r>
              <a:rPr lang="en-GB" sz="1600" dirty="0"/>
              <a:t>: school aged children in Year 8</a:t>
            </a:r>
          </a:p>
          <a:p>
            <a:pPr marL="166687" indent="0">
              <a:lnSpc>
                <a:spcPct val="90000"/>
              </a:lnSpc>
              <a:spcBef>
                <a:spcPct val="0"/>
              </a:spcBef>
            </a:pPr>
            <a:endParaRPr lang="en-GB" sz="1600" b="1" dirty="0"/>
          </a:p>
          <a:p>
            <a:pPr marL="436562" indent="-269875">
              <a:lnSpc>
                <a:spcPct val="90000"/>
              </a:lnSpc>
              <a:spcBef>
                <a:spcPct val="0"/>
              </a:spcBef>
              <a:buFont typeface="Arial" charset="0"/>
              <a:buChar char="•"/>
            </a:pPr>
            <a:r>
              <a:rPr lang="en-GB" sz="1600" b="1" i="1" dirty="0"/>
              <a:t>2021</a:t>
            </a:r>
            <a:r>
              <a:rPr lang="en-GB" sz="1600" dirty="0"/>
              <a:t>: extension to 50-64 year olds*, school age children up to Year 12 and household contacts of immunocompromised individuals</a:t>
            </a:r>
          </a:p>
          <a:p>
            <a:pPr marL="436562" indent="-269875">
              <a:lnSpc>
                <a:spcPct val="90000"/>
              </a:lnSpc>
              <a:spcBef>
                <a:spcPct val="0"/>
              </a:spcBef>
              <a:buFont typeface="Arial" charset="0"/>
              <a:buChar char="•"/>
            </a:pPr>
            <a:endParaRPr lang="en-GB" sz="1600" dirty="0"/>
          </a:p>
          <a:p>
            <a:pPr marL="436562" indent="-269875">
              <a:lnSpc>
                <a:spcPct val="90000"/>
              </a:lnSpc>
              <a:spcBef>
                <a:spcPct val="0"/>
              </a:spcBef>
              <a:buFont typeface="Arial" charset="0"/>
              <a:buChar char="•"/>
            </a:pPr>
            <a:r>
              <a:rPr lang="en-GB" sz="1600" b="1" dirty="0">
                <a:solidFill>
                  <a:schemeClr val="bg1"/>
                </a:solidFill>
              </a:rPr>
              <a:t>2024: </a:t>
            </a:r>
            <a:r>
              <a:rPr lang="en-GB" sz="1600" dirty="0">
                <a:solidFill>
                  <a:schemeClr val="bg1"/>
                </a:solidFill>
              </a:rPr>
              <a:t>flu vaccine programme offer to clinical risk groups, all aged 65 years and over, and all children aged 2 up to school age Year 12 </a:t>
            </a:r>
          </a:p>
          <a:p>
            <a:pPr marL="436562" indent="-269875">
              <a:lnSpc>
                <a:spcPct val="90000"/>
              </a:lnSpc>
              <a:spcBef>
                <a:spcPct val="0"/>
              </a:spcBef>
              <a:buFont typeface="Arial" charset="0"/>
              <a:buChar char="•"/>
            </a:pPr>
            <a:endParaRPr lang="en-GB" sz="1600" dirty="0"/>
          </a:p>
          <a:p>
            <a:pPr marL="447675" lvl="1" indent="-269875">
              <a:lnSpc>
                <a:spcPct val="90000"/>
              </a:lnSpc>
              <a:spcBef>
                <a:spcPct val="0"/>
              </a:spcBef>
            </a:pPr>
            <a:endParaRPr lang="en-GB" sz="1600" dirty="0">
              <a:latin typeface="Arial" charset="0"/>
            </a:endParaRPr>
          </a:p>
          <a:p>
            <a:endParaRPr lang="en-GB" sz="1600"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7504" y="0"/>
            <a:ext cx="8712324" cy="1268760"/>
          </a:xfrm>
        </p:spPr>
        <p:txBody>
          <a:bodyPr>
            <a:normAutofit/>
          </a:bodyPr>
          <a:lstStyle/>
          <a:p>
            <a:pPr algn="ctr">
              <a:defRPr/>
            </a:pPr>
            <a:r>
              <a:rPr lang="en-GB" sz="2800" dirty="0">
                <a:solidFill>
                  <a:srgbClr val="00B0F0"/>
                </a:solidFill>
              </a:rPr>
              <a:t>Rationale for vaccinating children against flu</a:t>
            </a:r>
          </a:p>
        </p:txBody>
      </p:sp>
      <p:sp>
        <p:nvSpPr>
          <p:cNvPr id="31747" name="Content Placeholder 2"/>
          <p:cNvSpPr>
            <a:spLocks noGrp="1"/>
          </p:cNvSpPr>
          <p:nvPr>
            <p:ph idx="1"/>
          </p:nvPr>
        </p:nvSpPr>
        <p:spPr>
          <a:xfrm>
            <a:off x="611560" y="1052736"/>
            <a:ext cx="8077200" cy="4536504"/>
          </a:xfrm>
        </p:spPr>
        <p:txBody>
          <a:bodyPr/>
          <a:lstStyle/>
          <a:p>
            <a:pPr marL="0" indent="0"/>
            <a:r>
              <a:rPr lang="en-GB" sz="1600" dirty="0">
                <a:latin typeface="Arial" charset="0"/>
                <a:ea typeface="ヒラギノ角ゴ Pro W3" charset="-128"/>
                <a:cs typeface="ヒラギノ角ゴ Pro W3" charset="-128"/>
              </a:rPr>
              <a:t>Extension of the seasonal flu vaccination programme to children aims to considerably lower the public health impact of flu by:</a:t>
            </a:r>
          </a:p>
          <a:p>
            <a:pPr marL="285750" indent="-285750">
              <a:buFont typeface="Arial"/>
              <a:buChar char="•"/>
            </a:pPr>
            <a:r>
              <a:rPr lang="en-GB" sz="1600" b="1" dirty="0">
                <a:latin typeface="Arial" charset="0"/>
                <a:ea typeface="ヒラギノ角ゴ Pro W3" charset="-128"/>
                <a:cs typeface="ヒラギノ角ゴ Pro W3" charset="-128"/>
              </a:rPr>
              <a:t>providing direct protection </a:t>
            </a:r>
            <a:r>
              <a:rPr lang="en-GB" sz="1600" dirty="0">
                <a:latin typeface="Arial" charset="0"/>
                <a:ea typeface="ヒラギノ角ゴ Pro W3" charset="-128"/>
                <a:cs typeface="ヒラギノ角ゴ Pro W3" charset="-128"/>
              </a:rPr>
              <a:t>thus preventing a large number of cases of influenza in children</a:t>
            </a:r>
          </a:p>
          <a:p>
            <a:pPr marL="285750" indent="-285750">
              <a:buFont typeface="Arial"/>
              <a:buChar char="•"/>
            </a:pPr>
            <a:r>
              <a:rPr lang="en-GB" sz="1600" b="1" dirty="0">
                <a:latin typeface="Arial" charset="0"/>
                <a:ea typeface="ヒラギノ角ゴ Pro W3" charset="-128"/>
                <a:cs typeface="ヒラギノ角ゴ Pro W3" charset="-128"/>
              </a:rPr>
              <a:t>providing indirect protection </a:t>
            </a:r>
            <a:r>
              <a:rPr lang="en-GB" sz="1600" dirty="0">
                <a:latin typeface="Arial" charset="0"/>
                <a:ea typeface="ヒラギノ角ゴ Pro W3" charset="-128"/>
                <a:cs typeface="ヒラギノ角ゴ Pro W3" charset="-128"/>
              </a:rPr>
              <a:t>by lowering influenza transmission from children:</a:t>
            </a:r>
          </a:p>
          <a:p>
            <a:pPr marL="1219200" lvl="3">
              <a:lnSpc>
                <a:spcPct val="90000"/>
              </a:lnSpc>
              <a:spcBef>
                <a:spcPct val="0"/>
              </a:spcBef>
              <a:buSzPct val="60000"/>
            </a:pPr>
            <a:r>
              <a:rPr lang="en-GB" sz="1600" dirty="0">
                <a:latin typeface="Arial" charset="0"/>
              </a:rPr>
              <a:t>to other children</a:t>
            </a:r>
          </a:p>
          <a:p>
            <a:pPr marL="1219200" lvl="3">
              <a:lnSpc>
                <a:spcPct val="90000"/>
              </a:lnSpc>
              <a:spcBef>
                <a:spcPct val="0"/>
              </a:spcBef>
              <a:buSzPct val="60000"/>
            </a:pPr>
            <a:r>
              <a:rPr lang="en-GB" sz="1600" dirty="0">
                <a:latin typeface="Arial" charset="0"/>
              </a:rPr>
              <a:t>to adults</a:t>
            </a:r>
          </a:p>
          <a:p>
            <a:pPr marL="1219200" lvl="3">
              <a:lnSpc>
                <a:spcPct val="90000"/>
              </a:lnSpc>
              <a:spcBef>
                <a:spcPct val="0"/>
              </a:spcBef>
              <a:buSzPct val="60000"/>
            </a:pPr>
            <a:r>
              <a:rPr lang="en-GB" sz="1600" dirty="0">
                <a:latin typeface="Arial" charset="0"/>
              </a:rPr>
              <a:t>to those in clinical risk groups of any age.</a:t>
            </a:r>
            <a:endParaRPr lang="en-GB" sz="1600" dirty="0">
              <a:latin typeface="Arial" charset="0"/>
              <a:ea typeface="ヒラギノ角ゴ Pro W3" charset="-128"/>
            </a:endParaRPr>
          </a:p>
          <a:p>
            <a:pPr marL="1028700" lvl="3" indent="0">
              <a:lnSpc>
                <a:spcPct val="90000"/>
              </a:lnSpc>
              <a:spcBef>
                <a:spcPct val="0"/>
              </a:spcBef>
              <a:buSzPct val="60000"/>
              <a:buNone/>
            </a:pPr>
            <a:endParaRPr lang="en-GB" sz="1600" dirty="0"/>
          </a:p>
          <a:p>
            <a:pPr marL="1028700" lvl="3" indent="0">
              <a:lnSpc>
                <a:spcPct val="90000"/>
              </a:lnSpc>
              <a:spcBef>
                <a:spcPct val="0"/>
              </a:spcBef>
              <a:buSzPct val="60000"/>
              <a:buNone/>
            </a:pPr>
            <a:endParaRPr lang="en-GB" sz="1600" dirty="0"/>
          </a:p>
          <a:p>
            <a:pPr marL="0" indent="0"/>
            <a:r>
              <a:rPr lang="en-GB" sz="1600" dirty="0"/>
              <a:t>Reducing influenza transmission in the community should avert many cases of severe influenza and influenza-related deaths in older adults and people with clinical risk factors.</a:t>
            </a:r>
          </a:p>
          <a:p>
            <a:pPr marL="0" indent="0"/>
            <a:endParaRPr lang="en-GB" sz="1600" dirty="0"/>
          </a:p>
          <a:p>
            <a:pPr marL="0" indent="0">
              <a:lnSpc>
                <a:spcPct val="100000"/>
              </a:lnSpc>
              <a:buNone/>
            </a:pPr>
            <a:r>
              <a:rPr lang="en-GB" sz="1600" dirty="0"/>
              <a:t>Studies have shown that administration of flu vaccine to children has reduced GP consultations for </a:t>
            </a:r>
            <a:r>
              <a:rPr lang="en-GB" sz="1600" dirty="0">
                <a:latin typeface="Arial" panose="020B0604020202020204" pitchFamily="34" charset="0"/>
                <a:ea typeface="Times New Roman" panose="02020603050405020304" pitchFamily="18" charset="0"/>
                <a:cs typeface="Times New Roman" panose="02020603050405020304" pitchFamily="18" charset="0"/>
              </a:rPr>
              <a:t>influenza-like illness, swab positivity in primary care, laboratory confirmed hospitalisations and percentage of respiratory emergency department attendances.</a:t>
            </a:r>
            <a:endParaRPr lang="en-US" sz="1600" dirty="0"/>
          </a:p>
          <a:p>
            <a:pPr marL="0" indent="0"/>
            <a:endParaRPr lang="en-GB" sz="1600" dirty="0">
              <a:latin typeface="Arial" charset="0"/>
              <a:ea typeface="ヒラギノ角ゴ Pro W3" charset="-128"/>
              <a:cs typeface="ヒラギノ角ゴ Pro W3" charset="-128"/>
            </a:endParaRPr>
          </a:p>
          <a:p>
            <a:pPr marL="1219200" lvl="3">
              <a:lnSpc>
                <a:spcPct val="90000"/>
              </a:lnSpc>
              <a:spcBef>
                <a:spcPct val="0"/>
              </a:spcBef>
              <a:buSzPct val="60000"/>
              <a:buNone/>
            </a:pPr>
            <a:endParaRPr lang="en-GB" dirty="0">
              <a:latin typeface="Arial" charset="0"/>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t>  </a:t>
            </a:r>
            <a:fld id="{2565FA6D-D4C8-4C4C-AC4B-3269734D34D8}" type="slidenum">
              <a:rPr lang="en-US" smtClean="0"/>
              <a:pPr>
                <a:defRPr/>
              </a:pPr>
              <a:t>14</a:t>
            </a:fld>
            <a:endParaRPr lang="en-US" dirty="0"/>
          </a:p>
        </p:txBody>
      </p:sp>
    </p:spTree>
    <p:extLst>
      <p:ext uri="{BB962C8B-B14F-4D97-AF65-F5344CB8AC3E}">
        <p14:creationId xmlns:p14="http://schemas.microsoft.com/office/powerpoint/2010/main" val="37355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323528" y="1412776"/>
            <a:ext cx="8439472" cy="4149824"/>
          </a:xfrm>
        </p:spPr>
        <p:txBody>
          <a:bodyPr/>
          <a:lstStyle/>
          <a:p>
            <a:pPr algn="ctr"/>
            <a:r>
              <a:rPr lang="en-GB" sz="5400" b="1" dirty="0">
                <a:solidFill>
                  <a:srgbClr val="00B0F0"/>
                </a:solidFill>
              </a:rPr>
              <a:t>Childhood flu vaccination programme 2024/25</a:t>
            </a:r>
          </a:p>
        </p:txBody>
      </p:sp>
    </p:spTree>
    <p:extLst>
      <p:ext uri="{BB962C8B-B14F-4D97-AF65-F5344CB8AC3E}">
        <p14:creationId xmlns:p14="http://schemas.microsoft.com/office/powerpoint/2010/main" val="298782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77200" cy="1143000"/>
          </a:xfrm>
        </p:spPr>
        <p:txBody>
          <a:bodyPr/>
          <a:lstStyle/>
          <a:p>
            <a:pPr algn="ctr"/>
            <a:r>
              <a:rPr lang="en-GB" sz="3100" dirty="0">
                <a:solidFill>
                  <a:srgbClr val="00B0F0"/>
                </a:solidFill>
              </a:rPr>
              <a:t>Northern Ireland Flu Vaccine Programme </a:t>
            </a:r>
            <a:br>
              <a:rPr lang="en-GB" sz="3100" dirty="0">
                <a:solidFill>
                  <a:srgbClr val="00B0F0"/>
                </a:solidFill>
              </a:rPr>
            </a:br>
            <a:r>
              <a:rPr lang="en-GB" sz="3100" dirty="0">
                <a:solidFill>
                  <a:srgbClr val="00B0F0"/>
                </a:solidFill>
              </a:rPr>
              <a:t>policy: outlined in annual CMO letter 2024/25</a:t>
            </a:r>
          </a:p>
        </p:txBody>
      </p:sp>
      <p:sp>
        <p:nvSpPr>
          <p:cNvPr id="4" name="TextBox 3"/>
          <p:cNvSpPr txBox="1"/>
          <p:nvPr/>
        </p:nvSpPr>
        <p:spPr>
          <a:xfrm>
            <a:off x="5508104" y="2420888"/>
            <a:ext cx="3749342" cy="1388137"/>
          </a:xfrm>
          <a:prstGeom prst="rect">
            <a:avLst/>
          </a:prstGeom>
          <a:noFill/>
        </p:spPr>
        <p:txBody>
          <a:bodyPr wrap="square" rtlCol="0">
            <a:spAutoFit/>
          </a:bodyPr>
          <a:lstStyle/>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Link to CMO letter published </a:t>
            </a:r>
          </a:p>
          <a:p>
            <a:pPr marL="742950" lvl="1" indent="-285750" eaLnBrk="0" fontAlgn="base" hangingPunct="0">
              <a:lnSpc>
                <a:spcPct val="150000"/>
              </a:lnSpc>
              <a:spcBef>
                <a:spcPct val="20000"/>
              </a:spcBef>
              <a:spcAft>
                <a:spcPct val="0"/>
              </a:spcAft>
              <a:buClr>
                <a:prstClr val="white"/>
              </a:buClr>
              <a:buSzPct val="90000"/>
              <a:buFont typeface="Wingdings" panose="05000000000000000000" pitchFamily="2" charset="2"/>
              <a:buChar char="§"/>
            </a:pPr>
            <a:r>
              <a:rPr lang="en-GB" sz="1400" kern="0" dirty="0">
                <a:solidFill>
                  <a:prstClr val="black"/>
                </a:solidFill>
                <a:cs typeface="Arial" panose="020B0604020202020204" pitchFamily="34" charset="0"/>
              </a:rPr>
              <a:t>12.09.2024: </a:t>
            </a:r>
            <a:r>
              <a:rPr lang="en-GB" sz="1400" dirty="0">
                <a:hlinkClick r:id="rId3"/>
              </a:rPr>
              <a:t>doh-hss-md-33-2024.pdf (health-ni.gov.uk)</a:t>
            </a:r>
            <a:r>
              <a:rPr lang="en-GB" sz="1400" dirty="0"/>
              <a:t>doh-hss-md-43-2023.pdf (health-ni.gov.uk)</a:t>
            </a:r>
            <a:endParaRPr lang="en-GB" sz="1400" kern="0" dirty="0">
              <a:solidFill>
                <a:prstClr val="black"/>
              </a:solidFill>
              <a:cs typeface="Arial" panose="020B0604020202020204" pitchFamily="34" charset="0"/>
            </a:endParaRPr>
          </a:p>
        </p:txBody>
      </p:sp>
      <p:pic>
        <p:nvPicPr>
          <p:cNvPr id="5" name="Picture 4">
            <a:extLst>
              <a:ext uri="{FF2B5EF4-FFF2-40B4-BE49-F238E27FC236}">
                <a16:creationId xmlns:a16="http://schemas.microsoft.com/office/drawing/2014/main" id="{23545B1F-AAA6-4E2E-9A80-B6701FF98295}"/>
              </a:ext>
            </a:extLst>
          </p:cNvPr>
          <p:cNvPicPr>
            <a:picLocks noChangeAspect="1"/>
          </p:cNvPicPr>
          <p:nvPr/>
        </p:nvPicPr>
        <p:blipFill>
          <a:blip r:embed="rId4"/>
          <a:stretch>
            <a:fillRect/>
          </a:stretch>
        </p:blipFill>
        <p:spPr>
          <a:xfrm>
            <a:off x="899592" y="1509712"/>
            <a:ext cx="4943475" cy="3838575"/>
          </a:xfrm>
          <a:prstGeom prst="rect">
            <a:avLst/>
          </a:prstGeom>
        </p:spPr>
      </p:pic>
    </p:spTree>
    <p:extLst>
      <p:ext uri="{BB962C8B-B14F-4D97-AF65-F5344CB8AC3E}">
        <p14:creationId xmlns:p14="http://schemas.microsoft.com/office/powerpoint/2010/main" val="196452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406488" cy="648072"/>
          </a:xfrm>
        </p:spPr>
        <p:txBody>
          <a:bodyPr>
            <a:normAutofit fontScale="90000"/>
          </a:bodyPr>
          <a:lstStyle/>
          <a:p>
            <a:pPr algn="ctr"/>
            <a:r>
              <a:rPr lang="en-GB" sz="3200" dirty="0">
                <a:solidFill>
                  <a:srgbClr val="00B0F0"/>
                </a:solidFill>
              </a:rPr>
              <a:t>Eligibility criteria for 2024/25 childhood </a:t>
            </a:r>
            <a:br>
              <a:rPr lang="en-GB" sz="3200" dirty="0">
                <a:solidFill>
                  <a:srgbClr val="00B0F0"/>
                </a:solidFill>
              </a:rPr>
            </a:br>
            <a:r>
              <a:rPr lang="en-GB" sz="3200" dirty="0">
                <a:solidFill>
                  <a:srgbClr val="00B0F0"/>
                </a:solidFill>
              </a:rPr>
              <a:t>flu vaccination programme</a:t>
            </a:r>
          </a:p>
        </p:txBody>
      </p:sp>
      <p:sp>
        <p:nvSpPr>
          <p:cNvPr id="3" name="Content Placeholder 2"/>
          <p:cNvSpPr>
            <a:spLocks noGrp="1"/>
          </p:cNvSpPr>
          <p:nvPr>
            <p:ph idx="1"/>
          </p:nvPr>
        </p:nvSpPr>
        <p:spPr>
          <a:xfrm>
            <a:off x="395536" y="1268760"/>
            <a:ext cx="8208912" cy="4536504"/>
          </a:xfrm>
        </p:spPr>
        <p:txBody>
          <a:bodyPr/>
          <a:lstStyle/>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those aged 6 months to 17 years in clinical risk groups (as defined by the influenza chapter in ‘Immunisation against infectious disease’ (the ‘Green Book’)</a:t>
            </a: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all preschool children aged 2 to 4 years on 1 September 2024</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all primary and secondary school children (up to year 12) </a:t>
            </a:r>
            <a:endParaRPr lang="en-GB" sz="1900" dirty="0">
              <a:latin typeface="Times New Roman" panose="02020603050405020304" pitchFamily="18" charset="0"/>
              <a:ea typeface="Times New Roman" panose="02020603050405020304" pitchFamily="18" charset="0"/>
            </a:endParaRPr>
          </a:p>
          <a:p>
            <a:pPr marL="285750" lvl="0" indent="-285750">
              <a:lnSpc>
                <a:spcPct val="115000"/>
              </a:lnSpc>
              <a:spcAft>
                <a:spcPts val="0"/>
              </a:spcAft>
              <a:buFont typeface="Arial" panose="020B0604020202020204" pitchFamily="34" charset="0"/>
              <a:buChar char="•"/>
            </a:pPr>
            <a:r>
              <a:rPr lang="en-GB" sz="1900" dirty="0">
                <a:latin typeface="Arial" panose="020B0604020202020204" pitchFamily="34" charset="0"/>
                <a:ea typeface="Times New Roman" panose="02020603050405020304" pitchFamily="18" charset="0"/>
              </a:rPr>
              <a:t>those aged 6 months to 17 years who are household contacts of immunocompromised individuals*</a:t>
            </a:r>
          </a:p>
          <a:p>
            <a:pPr marL="285750" lvl="0" indent="-285750">
              <a:lnSpc>
                <a:spcPct val="115000"/>
              </a:lnSpc>
              <a:spcAft>
                <a:spcPts val="0"/>
              </a:spcAft>
              <a:buFont typeface="Arial" panose="020B0604020202020204" pitchFamily="34" charset="0"/>
              <a:buChar char="•"/>
            </a:pPr>
            <a:r>
              <a:rPr lang="en-GB" sz="1900" dirty="0">
                <a:ea typeface="Times New Roman" panose="02020603050405020304" pitchFamily="18" charset="0"/>
              </a:rPr>
              <a:t>16 – 17 year olds who are health and social care workers (HSCWs) and are directly involved in the care of patients or clients</a:t>
            </a:r>
          </a:p>
          <a:p>
            <a:pPr marL="285750" lvl="0" indent="-285750">
              <a:lnSpc>
                <a:spcPct val="115000"/>
              </a:lnSpc>
              <a:spcAft>
                <a:spcPts val="0"/>
              </a:spcAft>
              <a:buFont typeface="Arial" panose="020B0604020202020204" pitchFamily="34" charset="0"/>
              <a:buChar char="•"/>
            </a:pPr>
            <a:r>
              <a:rPr lang="en-GB" sz="1900" dirty="0">
                <a:ea typeface="Times New Roman" panose="02020603050405020304" pitchFamily="18" charset="0"/>
              </a:rPr>
              <a:t>16 – 17 year olds w</a:t>
            </a:r>
            <a:r>
              <a:rPr lang="en-GB" sz="1900" dirty="0"/>
              <a:t>ho are in receipt of a carer’s allowance, or those who are the main carer of an elderly or disabled person whose welfare may be at risk if the carer falls ill</a:t>
            </a:r>
          </a:p>
          <a:p>
            <a:pPr>
              <a:lnSpc>
                <a:spcPct val="150000"/>
              </a:lnSpc>
              <a:buFont typeface="Wingdings" panose="05000000000000000000" pitchFamily="2" charset="2"/>
              <a:buChar char="Ø"/>
            </a:pPr>
            <a:endParaRPr lang="en-GB" sz="20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17</a:t>
            </a:fld>
            <a:r>
              <a:rPr lang="en-US" dirty="0">
                <a:solidFill>
                  <a:srgbClr val="FFFFFF"/>
                </a:solidFill>
              </a:rPr>
              <a:t> </a:t>
            </a:r>
          </a:p>
        </p:txBody>
      </p:sp>
    </p:spTree>
    <p:extLst>
      <p:ext uri="{BB962C8B-B14F-4D97-AF65-F5344CB8AC3E}">
        <p14:creationId xmlns:p14="http://schemas.microsoft.com/office/powerpoint/2010/main" val="309672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4491-98A6-43E0-A73D-59F4C31489D9}"/>
              </a:ext>
            </a:extLst>
          </p:cNvPr>
          <p:cNvSpPr>
            <a:spLocks noGrp="1"/>
          </p:cNvSpPr>
          <p:nvPr>
            <p:ph type="title"/>
          </p:nvPr>
        </p:nvSpPr>
        <p:spPr>
          <a:xfrm>
            <a:off x="685800" y="188640"/>
            <a:ext cx="8077200" cy="864096"/>
          </a:xfrm>
        </p:spPr>
        <p:txBody>
          <a:bodyPr/>
          <a:lstStyle/>
          <a:p>
            <a:pPr algn="ctr"/>
            <a:r>
              <a:rPr lang="en-GB" sz="3400" dirty="0">
                <a:solidFill>
                  <a:srgbClr val="00B0F0"/>
                </a:solidFill>
              </a:rPr>
              <a:t>Flu vaccine effectiveness in children</a:t>
            </a:r>
          </a:p>
        </p:txBody>
      </p:sp>
      <p:sp>
        <p:nvSpPr>
          <p:cNvPr id="3" name="Content Placeholder 2">
            <a:extLst>
              <a:ext uri="{FF2B5EF4-FFF2-40B4-BE49-F238E27FC236}">
                <a16:creationId xmlns:a16="http://schemas.microsoft.com/office/drawing/2014/main" id="{022DE91A-1D63-4EFF-B8D2-1F43C81D8D62}"/>
              </a:ext>
            </a:extLst>
          </p:cNvPr>
          <p:cNvSpPr>
            <a:spLocks noGrp="1"/>
          </p:cNvSpPr>
          <p:nvPr>
            <p:ph idx="1"/>
          </p:nvPr>
        </p:nvSpPr>
        <p:spPr>
          <a:xfrm>
            <a:off x="685800" y="1124744"/>
            <a:ext cx="8077200" cy="4437856"/>
          </a:xfrm>
        </p:spPr>
        <p:txBody>
          <a:bodyPr/>
          <a:lstStyle/>
          <a:p>
            <a:pPr>
              <a:buFont typeface="Arial" panose="020B0604020202020204" pitchFamily="34" charset="0"/>
              <a:buChar char="•"/>
            </a:pPr>
            <a:r>
              <a:rPr lang="en-GB" sz="2200" dirty="0"/>
              <a:t>overall adjusted vaccine effectiveness (VE) for 2023 to 2024 for 2 to 17 year olds receiving LAIV specifically was 64% </a:t>
            </a:r>
          </a:p>
          <a:p>
            <a:pPr>
              <a:buFont typeface="Arial" panose="020B0604020202020204" pitchFamily="34" charset="0"/>
              <a:buChar char="•"/>
            </a:pPr>
            <a:endParaRPr lang="en-GB" sz="2200" dirty="0"/>
          </a:p>
          <a:p>
            <a:pPr>
              <a:buFont typeface="Arial" panose="020B0604020202020204" pitchFamily="34" charset="0"/>
              <a:buChar char="•"/>
            </a:pPr>
            <a:r>
              <a:rPr lang="en-GB" sz="2200" dirty="0"/>
              <a:t>studies following the introduction of the children’s flu vaccine programmes in the UK have shown a positive impact on flu transmission from vaccinating children of primary school age </a:t>
            </a:r>
          </a:p>
          <a:p>
            <a:pPr>
              <a:buFont typeface="Arial" panose="020B0604020202020204" pitchFamily="34" charset="0"/>
              <a:buChar char="•"/>
            </a:pPr>
            <a:endParaRPr lang="en-GB" sz="2200" dirty="0"/>
          </a:p>
          <a:p>
            <a:pPr>
              <a:buFont typeface="Arial" panose="020B0604020202020204" pitchFamily="34" charset="0"/>
              <a:buChar char="•"/>
            </a:pPr>
            <a:r>
              <a:rPr lang="en-GB" sz="2200" dirty="0"/>
              <a:t>these include reductions in: GP consultations for influenza-like illness, swab positivity in primary care, laboratory confirmed hospitalisations and percentage of respiratory emergency department attendances</a:t>
            </a:r>
          </a:p>
          <a:p>
            <a:pPr marL="0" indent="0">
              <a:buNone/>
            </a:pPr>
            <a:endParaRPr lang="en-GB" sz="2000" dirty="0"/>
          </a:p>
          <a:p>
            <a:endParaRPr lang="en-GB" dirty="0"/>
          </a:p>
        </p:txBody>
      </p:sp>
    </p:spTree>
    <p:extLst>
      <p:ext uri="{BB962C8B-B14F-4D97-AF65-F5344CB8AC3E}">
        <p14:creationId xmlns:p14="http://schemas.microsoft.com/office/powerpoint/2010/main" val="93311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028000" cy="792088"/>
          </a:xfrm>
        </p:spPr>
        <p:txBody>
          <a:bodyPr>
            <a:noAutofit/>
          </a:bodyPr>
          <a:lstStyle/>
          <a:p>
            <a:pPr algn="ctr"/>
            <a:r>
              <a:rPr lang="en-GB" sz="3200" dirty="0">
                <a:solidFill>
                  <a:srgbClr val="00B0F0"/>
                </a:solidFill>
              </a:rPr>
              <a:t>2024/25 childhood flu vaccine </a:t>
            </a:r>
            <a:br>
              <a:rPr lang="en-GB" sz="3200" dirty="0">
                <a:solidFill>
                  <a:srgbClr val="00B0F0"/>
                </a:solidFill>
              </a:rPr>
            </a:br>
            <a:r>
              <a:rPr lang="en-GB" sz="3200" dirty="0">
                <a:solidFill>
                  <a:srgbClr val="00B0F0"/>
                </a:solidFill>
              </a:rPr>
              <a:t>programme</a:t>
            </a:r>
            <a:br>
              <a:rPr lang="en-GB" sz="3200" dirty="0">
                <a:solidFill>
                  <a:srgbClr val="00B0F0"/>
                </a:solidFill>
              </a:rPr>
            </a:br>
            <a:endParaRPr lang="en-GB" sz="3200" dirty="0">
              <a:solidFill>
                <a:srgbClr val="00B0F0"/>
              </a:solidFill>
            </a:endParaRPr>
          </a:p>
        </p:txBody>
      </p:sp>
      <p:sp>
        <p:nvSpPr>
          <p:cNvPr id="3" name="Content Placeholder 2"/>
          <p:cNvSpPr>
            <a:spLocks noGrp="1"/>
          </p:cNvSpPr>
          <p:nvPr>
            <p:ph idx="1"/>
          </p:nvPr>
        </p:nvSpPr>
        <p:spPr>
          <a:xfrm>
            <a:off x="251520" y="1412776"/>
            <a:ext cx="8568952" cy="4391892"/>
          </a:xfrm>
        </p:spPr>
        <p:txBody>
          <a:bodyPr/>
          <a:lstStyle/>
          <a:p>
            <a:pPr marL="285750" indent="-285750">
              <a:lnSpc>
                <a:spcPct val="150000"/>
              </a:lnSpc>
              <a:buFont typeface="Arial" panose="020B0604020202020204" pitchFamily="34" charset="0"/>
              <a:buChar char="•"/>
            </a:pPr>
            <a:r>
              <a:rPr lang="en-GB" sz="2300" dirty="0"/>
              <a:t>the list of eligible groups is not exhaustive </a:t>
            </a:r>
          </a:p>
          <a:p>
            <a:pPr>
              <a:lnSpc>
                <a:spcPct val="150000"/>
              </a:lnSpc>
              <a:buFont typeface="Wingdings" panose="05000000000000000000" pitchFamily="2" charset="2"/>
              <a:buChar char="§"/>
            </a:pPr>
            <a:r>
              <a:rPr lang="en-GB" sz="2300" dirty="0"/>
              <a:t>clinical judgement should be applied to take account the risk of exacerbating any underlying disease with influenza, as well as the risk of serious illness from influenza itself</a:t>
            </a:r>
          </a:p>
          <a:p>
            <a:pPr>
              <a:lnSpc>
                <a:spcPct val="150000"/>
              </a:lnSpc>
              <a:buFont typeface="Wingdings" panose="05000000000000000000" pitchFamily="2" charset="2"/>
              <a:buChar char="§"/>
            </a:pPr>
            <a:r>
              <a:rPr lang="en-GB" sz="2300" dirty="0"/>
              <a:t>those involved in delivering flu vaccine programmes should be familiar with the </a:t>
            </a:r>
            <a:r>
              <a:rPr lang="en-GB" sz="2300" dirty="0">
                <a:hlinkClick r:id="rId3"/>
              </a:rPr>
              <a:t>updated chapter </a:t>
            </a:r>
            <a:r>
              <a:rPr lang="en-GB" sz="2300" dirty="0"/>
              <a:t>of The Green Book and the CMO seasonal flu letter </a:t>
            </a:r>
            <a:r>
              <a:rPr lang="en-GB" sz="2400" dirty="0">
                <a:hlinkClick r:id="rId4"/>
              </a:rPr>
              <a:t>doh-hss-md-33-2024.pdf (health-ni.gov.uk)</a:t>
            </a:r>
            <a:endParaRPr lang="en-GB" sz="2300" dirty="0">
              <a:highlight>
                <a:srgbClr val="FF00FF"/>
              </a:highlight>
            </a:endParaRPr>
          </a:p>
          <a:p>
            <a:pPr marL="0" indent="0"/>
            <a:endParaRPr lang="en-GB" sz="4800" dirty="0"/>
          </a:p>
        </p:txBody>
      </p:sp>
    </p:spTree>
    <p:extLst>
      <p:ext uri="{BB962C8B-B14F-4D97-AF65-F5344CB8AC3E}">
        <p14:creationId xmlns:p14="http://schemas.microsoft.com/office/powerpoint/2010/main" val="33959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028000" cy="648072"/>
          </a:xfrm>
        </p:spPr>
        <p:txBody>
          <a:bodyPr>
            <a:noAutofit/>
          </a:bodyPr>
          <a:lstStyle/>
          <a:p>
            <a:pPr algn="ctr"/>
            <a:r>
              <a:rPr lang="en-GB" sz="4400" dirty="0">
                <a:solidFill>
                  <a:srgbClr val="00B0F0"/>
                </a:solidFill>
                <a:ea typeface="ヒラギノ角ゴ Pro W3" charset="-128"/>
                <a:cs typeface="ヒラギノ角ゴ Pro W3" charset="-128"/>
              </a:rPr>
              <a:t>Key messages</a:t>
            </a:r>
            <a:endParaRPr lang="en-US" sz="4400" dirty="0">
              <a:solidFill>
                <a:srgbClr val="00B0F0"/>
              </a:solidFill>
            </a:endParaRPr>
          </a:p>
        </p:txBody>
      </p:sp>
      <p:sp>
        <p:nvSpPr>
          <p:cNvPr id="3" name="Content Placeholder 2"/>
          <p:cNvSpPr>
            <a:spLocks noGrp="1"/>
          </p:cNvSpPr>
          <p:nvPr>
            <p:ph idx="1"/>
          </p:nvPr>
        </p:nvSpPr>
        <p:spPr>
          <a:xfrm>
            <a:off x="450990" y="1556792"/>
            <a:ext cx="8081449" cy="3888432"/>
          </a:xfrm>
        </p:spPr>
        <p:txBody>
          <a:bodyPr/>
          <a:lstStyle/>
          <a:p>
            <a:pPr marL="285750" indent="-285750">
              <a:spcBef>
                <a:spcPct val="0"/>
              </a:spcBef>
              <a:buFont typeface="Arial" panose="020B0604020202020204" pitchFamily="34" charset="0"/>
              <a:buChar char="•"/>
            </a:pPr>
            <a:r>
              <a:rPr lang="en-GB" sz="2400" dirty="0">
                <a:latin typeface="Arial" charset="0"/>
                <a:ea typeface="ヒラギノ角ゴ Pro W3" charset="-128"/>
                <a:cs typeface="ヒラギノ角ゴ Pro W3" charset="-128"/>
              </a:rPr>
              <a:t>the childhood influenza (flu) programme reduces the impact of seasonal influenza on children and reduces transmission of influenza within the community</a:t>
            </a:r>
          </a:p>
          <a:p>
            <a:pPr marL="0" indent="0">
              <a:spcBef>
                <a:spcPct val="0"/>
              </a:spcBef>
            </a:pPr>
            <a:endParaRPr lang="en-GB" sz="2400" dirty="0">
              <a:latin typeface="Arial" charset="0"/>
              <a:ea typeface="ヒラギノ角ゴ Pro W3" charset="-128"/>
              <a:cs typeface="ヒラギノ角ゴ Pro W3" charset="-128"/>
            </a:endParaRPr>
          </a:p>
          <a:p>
            <a:pPr>
              <a:spcBef>
                <a:spcPct val="0"/>
              </a:spcBef>
              <a:buFont typeface="Arial"/>
              <a:buChar char="•"/>
            </a:pPr>
            <a:r>
              <a:rPr lang="en-GB" sz="2400" dirty="0">
                <a:latin typeface="Arial" charset="0"/>
                <a:ea typeface="ヒラギノ角ゴ Pro W3" charset="-128"/>
                <a:cs typeface="ヒラギノ角ゴ Pro W3" charset="-128"/>
              </a:rPr>
              <a:t>by reducing transmission of influenza, the programme should also avert many cases of severe influenza and influenza-related deaths in older adults and individuals in clinical risk groups</a:t>
            </a:r>
          </a:p>
          <a:p>
            <a:endParaRPr lang="en-US" sz="1800" dirty="0"/>
          </a:p>
        </p:txBody>
      </p:sp>
    </p:spTree>
    <p:extLst>
      <p:ext uri="{BB962C8B-B14F-4D97-AF65-F5344CB8AC3E}">
        <p14:creationId xmlns:p14="http://schemas.microsoft.com/office/powerpoint/2010/main" val="4233996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9252520" cy="484791"/>
          </a:xfrm>
        </p:spPr>
        <p:txBody>
          <a:bodyPr>
            <a:noAutofit/>
          </a:bodyPr>
          <a:lstStyle/>
          <a:p>
            <a:pPr algn="ctr"/>
            <a:r>
              <a:rPr lang="en-GB" sz="3200" b="1" dirty="0">
                <a:solidFill>
                  <a:srgbClr val="00B0F0"/>
                </a:solidFill>
              </a:rPr>
              <a:t>Clinical risk groups</a:t>
            </a:r>
            <a:endParaRPr lang="en-GB" sz="3200" dirty="0">
              <a:solidFill>
                <a:srgbClr val="00B0F0"/>
              </a:solidFill>
            </a:endParaRPr>
          </a:p>
        </p:txBody>
      </p:sp>
      <p:sp>
        <p:nvSpPr>
          <p:cNvPr id="6" name="Footer Placeholder 4"/>
          <p:cNvSpPr txBox="1">
            <a:spLocks/>
          </p:cNvSpPr>
          <p:nvPr/>
        </p:nvSpPr>
        <p:spPr>
          <a:xfrm>
            <a:off x="900113" y="6308725"/>
            <a:ext cx="8064375" cy="549275"/>
          </a:xfrm>
          <a:prstGeom prst="rect">
            <a:avLst/>
          </a:prstGeom>
        </p:spPr>
        <p:txBody>
          <a:bodyPr vert="horz" lIns="0" tIns="0" rIns="0" bIns="0" rtlCol="0" anchor="ctr"/>
          <a:lstStyle>
            <a:defPPr>
              <a:defRPr lang="en-US"/>
            </a:defPPr>
            <a:lvl1pPr algn="l" rtl="0" fontAlgn="auto">
              <a:spcBef>
                <a:spcPts val="0"/>
              </a:spcBef>
              <a:spcAft>
                <a:spcPts val="0"/>
              </a:spcAft>
              <a:defRPr sz="1200" kern="1200" baseline="0">
                <a:solidFill>
                  <a:schemeClr val="bg1"/>
                </a:solidFill>
                <a:latin typeface="Arial" pitchFamily="34" charset="0"/>
                <a:ea typeface="+mn-ea"/>
                <a:cs typeface="+mn-cs"/>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a:lstStyle>
          <a:p>
            <a:pPr>
              <a:defRPr/>
            </a:pPr>
            <a:r>
              <a:rPr lang="en-GB" dirty="0">
                <a:solidFill>
                  <a:prstClr val="white"/>
                </a:solidFill>
              </a:rPr>
              <a:t>The national flu immunisation programme 2017/18 </a:t>
            </a:r>
            <a:endParaRPr lang="en-US" dirty="0">
              <a:solidFill>
                <a:prstClr val="white"/>
              </a:solidFill>
            </a:endParaRPr>
          </a:p>
        </p:txBody>
      </p:sp>
      <p:pic>
        <p:nvPicPr>
          <p:cNvPr id="5" name="Content Placeholder 4">
            <a:extLst>
              <a:ext uri="{FF2B5EF4-FFF2-40B4-BE49-F238E27FC236}">
                <a16:creationId xmlns:a16="http://schemas.microsoft.com/office/drawing/2014/main" id="{E7678311-2DB8-4F3B-922B-C712AE155252}"/>
              </a:ext>
            </a:extLst>
          </p:cNvPr>
          <p:cNvPicPr>
            <a:picLocks noGrp="1" noChangeAspect="1"/>
          </p:cNvPicPr>
          <p:nvPr>
            <p:ph idx="1"/>
          </p:nvPr>
        </p:nvPicPr>
        <p:blipFill>
          <a:blip r:embed="rId3"/>
          <a:stretch>
            <a:fillRect/>
          </a:stretch>
        </p:blipFill>
        <p:spPr>
          <a:xfrm>
            <a:off x="740464" y="836712"/>
            <a:ext cx="7969836" cy="4894955"/>
          </a:xfrm>
          <a:prstGeom prst="rect">
            <a:avLst/>
          </a:prstGeom>
        </p:spPr>
      </p:pic>
    </p:spTree>
    <p:extLst>
      <p:ext uri="{BB962C8B-B14F-4D97-AF65-F5344CB8AC3E}">
        <p14:creationId xmlns:p14="http://schemas.microsoft.com/office/powerpoint/2010/main" val="16869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60648"/>
            <a:ext cx="9793088" cy="576064"/>
          </a:xfrm>
        </p:spPr>
        <p:txBody>
          <a:bodyPr>
            <a:normAutofit fontScale="90000"/>
          </a:bodyPr>
          <a:lstStyle/>
          <a:p>
            <a:pPr algn="ctr"/>
            <a:r>
              <a:rPr lang="en-GB" sz="3200" b="1" dirty="0">
                <a:solidFill>
                  <a:srgbClr val="00B0F0"/>
                </a:solidFill>
                <a:latin typeface="+mj-lt"/>
                <a:ea typeface="+mj-ea"/>
                <a:cs typeface="+mj-cs"/>
              </a:rPr>
              <a:t>Clinical risk groups </a:t>
            </a:r>
            <a:r>
              <a:rPr lang="en-GB" sz="3200" b="1" dirty="0">
                <a:solidFill>
                  <a:srgbClr val="00B0F0"/>
                </a:solidFill>
              </a:rPr>
              <a:t>(continued)</a:t>
            </a:r>
            <a:endParaRPr lang="en-GB" sz="3200" dirty="0">
              <a:solidFill>
                <a:srgbClr val="00B0F0"/>
              </a:solidFill>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51465" y="836712"/>
            <a:ext cx="824818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567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FEEBE-38BA-42AD-A5D4-F44F3EBCD02C}"/>
              </a:ext>
            </a:extLst>
          </p:cNvPr>
          <p:cNvSpPr>
            <a:spLocks noGrp="1"/>
          </p:cNvSpPr>
          <p:nvPr>
            <p:ph type="title"/>
          </p:nvPr>
        </p:nvSpPr>
        <p:spPr>
          <a:xfrm>
            <a:off x="685800" y="0"/>
            <a:ext cx="8077200" cy="1268760"/>
          </a:xfrm>
        </p:spPr>
        <p:txBody>
          <a:bodyPr/>
          <a:lstStyle/>
          <a:p>
            <a:pPr algn="ctr"/>
            <a:r>
              <a:rPr lang="en-GB" sz="3600" dirty="0">
                <a:solidFill>
                  <a:srgbClr val="00B0F0"/>
                </a:solidFill>
              </a:rPr>
              <a:t>Vaccination uptake rates 2023/24</a:t>
            </a:r>
          </a:p>
        </p:txBody>
      </p:sp>
      <p:sp>
        <p:nvSpPr>
          <p:cNvPr id="3" name="Content Placeholder 2">
            <a:extLst>
              <a:ext uri="{FF2B5EF4-FFF2-40B4-BE49-F238E27FC236}">
                <a16:creationId xmlns:a16="http://schemas.microsoft.com/office/drawing/2014/main" id="{6BAA355B-1075-4942-82FB-6E8283FCCB31}"/>
              </a:ext>
            </a:extLst>
          </p:cNvPr>
          <p:cNvSpPr>
            <a:spLocks noGrp="1"/>
          </p:cNvSpPr>
          <p:nvPr>
            <p:ph idx="1"/>
          </p:nvPr>
        </p:nvSpPr>
        <p:spPr>
          <a:xfrm>
            <a:off x="685800" y="1196752"/>
            <a:ext cx="8077200" cy="4365848"/>
          </a:xfrm>
        </p:spPr>
        <p:txBody>
          <a:bodyPr/>
          <a:lstStyle/>
          <a:p>
            <a:pPr marL="378900">
              <a:buFont typeface="Arial" panose="020B0604020202020204" pitchFamily="34" charset="0"/>
              <a:buChar char="•"/>
            </a:pPr>
            <a:r>
              <a:rPr lang="en-GB" sz="2400" dirty="0"/>
              <a:t>uptake in 2023/24 for 2-4 year olds was 32.9% compared to 55.2% in 2020/21 (33.0% in 2022/23)</a:t>
            </a:r>
          </a:p>
          <a:p>
            <a:pPr marL="378900">
              <a:buFont typeface="Arial" panose="020B0604020202020204" pitchFamily="34" charset="0"/>
              <a:buChar char="•"/>
            </a:pPr>
            <a:endParaRPr lang="en-GB" sz="2400" dirty="0"/>
          </a:p>
          <a:p>
            <a:pPr marL="378900">
              <a:buFont typeface="Arial" panose="020B0604020202020204" pitchFamily="34" charset="0"/>
              <a:buChar char="•"/>
            </a:pPr>
            <a:r>
              <a:rPr lang="en-GB" sz="2400" dirty="0"/>
              <a:t>68.6% of primary school children were vaccinated against flu during 2023/24 compared to 70.7% in 2022/23</a:t>
            </a:r>
          </a:p>
          <a:p>
            <a:pPr marL="378900">
              <a:buFont typeface="Arial" panose="020B0604020202020204" pitchFamily="34" charset="0"/>
              <a:buChar char="•"/>
            </a:pPr>
            <a:endParaRPr lang="en-GB" sz="2400" dirty="0"/>
          </a:p>
          <a:p>
            <a:pPr marL="378900">
              <a:buFont typeface="Arial" panose="020B0604020202020204" pitchFamily="34" charset="0"/>
              <a:buChar char="•"/>
            </a:pPr>
            <a:r>
              <a:rPr lang="en-GB" sz="2400" dirty="0"/>
              <a:t>56.5% of children and young people in years 8 to 12 in secondary schools were vaccinated in 2023/24 compared to 61.1% in the previous year</a:t>
            </a:r>
          </a:p>
        </p:txBody>
      </p:sp>
    </p:spTree>
    <p:extLst>
      <p:ext uri="{BB962C8B-B14F-4D97-AF65-F5344CB8AC3E}">
        <p14:creationId xmlns:p14="http://schemas.microsoft.com/office/powerpoint/2010/main" val="232699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3F05-6CB4-400D-8233-90DFE810A63E}"/>
              </a:ext>
            </a:extLst>
          </p:cNvPr>
          <p:cNvSpPr>
            <a:spLocks noGrp="1"/>
          </p:cNvSpPr>
          <p:nvPr>
            <p:ph type="title"/>
          </p:nvPr>
        </p:nvSpPr>
        <p:spPr>
          <a:xfrm>
            <a:off x="685800" y="188640"/>
            <a:ext cx="8077200" cy="792088"/>
          </a:xfrm>
        </p:spPr>
        <p:txBody>
          <a:bodyPr/>
          <a:lstStyle/>
          <a:p>
            <a:pPr algn="ctr"/>
            <a:r>
              <a:rPr lang="en-GB" sz="3200" dirty="0">
                <a:solidFill>
                  <a:srgbClr val="00B0F0"/>
                </a:solidFill>
              </a:rPr>
              <a:t>2024/25 uptake targets</a:t>
            </a:r>
          </a:p>
        </p:txBody>
      </p:sp>
      <p:sp>
        <p:nvSpPr>
          <p:cNvPr id="3" name="Content Placeholder 2">
            <a:extLst>
              <a:ext uri="{FF2B5EF4-FFF2-40B4-BE49-F238E27FC236}">
                <a16:creationId xmlns:a16="http://schemas.microsoft.com/office/drawing/2014/main" id="{97BAF603-A30C-4314-962B-4EDB3246C44C}"/>
              </a:ext>
            </a:extLst>
          </p:cNvPr>
          <p:cNvSpPr>
            <a:spLocks noGrp="1"/>
          </p:cNvSpPr>
          <p:nvPr>
            <p:ph idx="1"/>
          </p:nvPr>
        </p:nvSpPr>
        <p:spPr>
          <a:xfrm>
            <a:off x="685800" y="980728"/>
            <a:ext cx="8077200" cy="4581872"/>
          </a:xfrm>
        </p:spPr>
        <p:txBody>
          <a:bodyPr/>
          <a:lstStyle/>
          <a:p>
            <a:pPr marL="457200" indent="-457200">
              <a:buFont typeface="Arial" panose="020B0604020202020204" pitchFamily="34" charset="0"/>
              <a:buChar char="•"/>
            </a:pPr>
            <a:r>
              <a:rPr lang="en-GB" sz="1900" dirty="0"/>
              <a:t>vaccine uptake varies widely between the individual eligible groups and by age category for those with underlying clinical risk factors</a:t>
            </a:r>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r>
              <a:rPr lang="en-GB" sz="1900" dirty="0"/>
              <a:t>the aim of the influenza programme for 2024 to 2025 is to demonstrate a 100% offer and to achieve at least the uptake levels of 2023 to 2024 for each cohort, and ideally exceed them</a:t>
            </a:r>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r>
              <a:rPr lang="en-GB" sz="1900" dirty="0"/>
              <a:t>general practices and school providers should ensure all eligible children are offered the opportunity to be vaccinated by an active call mechanism, supplemented with opportunistic offers where pragmatic</a:t>
            </a:r>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r>
              <a:rPr lang="en-GB" sz="1900" dirty="0"/>
              <a:t>the goals outlined by the Department of Health for 2024/25 are to increase uptake rates across all eligible groups, particularly those in at-risk groups, pre-school and secondary school children</a:t>
            </a:r>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endParaRPr lang="en-GB" sz="1900" dirty="0"/>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7027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108520" y="836712"/>
            <a:ext cx="8871520" cy="1368152"/>
          </a:xfrm>
        </p:spPr>
        <p:txBody>
          <a:bodyPr/>
          <a:lstStyle/>
          <a:p>
            <a:pPr algn="ctr"/>
            <a:r>
              <a:rPr lang="en-GB" sz="6000" b="1" dirty="0">
                <a:solidFill>
                  <a:srgbClr val="00B0F0"/>
                </a:solidFill>
              </a:rPr>
              <a:t>Flu vaccines</a:t>
            </a:r>
          </a:p>
        </p:txBody>
      </p:sp>
      <p:pic>
        <p:nvPicPr>
          <p:cNvPr id="5" name="Content Placeholder 3">
            <a:extLst>
              <a:ext uri="{FF2B5EF4-FFF2-40B4-BE49-F238E27FC236}">
                <a16:creationId xmlns:a16="http://schemas.microsoft.com/office/drawing/2014/main" id="{B480DA1C-7A21-4A51-93A4-4AA3C9852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610" y="3356992"/>
            <a:ext cx="2566569" cy="2480539"/>
          </a:xfrm>
          <a:prstGeom prst="rect">
            <a:avLst/>
          </a:prstGeom>
        </p:spPr>
      </p:pic>
      <p:pic>
        <p:nvPicPr>
          <p:cNvPr id="6" name="Picture 5">
            <a:extLst>
              <a:ext uri="{FF2B5EF4-FFF2-40B4-BE49-F238E27FC236}">
                <a16:creationId xmlns:a16="http://schemas.microsoft.com/office/drawing/2014/main" id="{4A3D5832-9448-1433-5652-173D1086593A}"/>
              </a:ext>
            </a:extLst>
          </p:cNvPr>
          <p:cNvPicPr>
            <a:picLocks noChangeAspect="1"/>
          </p:cNvPicPr>
          <p:nvPr/>
        </p:nvPicPr>
        <p:blipFill>
          <a:blip r:embed="rId3"/>
          <a:stretch>
            <a:fillRect/>
          </a:stretch>
        </p:blipFill>
        <p:spPr>
          <a:xfrm>
            <a:off x="1058821" y="2420888"/>
            <a:ext cx="3954463" cy="2668956"/>
          </a:xfrm>
          <a:prstGeom prst="rect">
            <a:avLst/>
          </a:prstGeom>
        </p:spPr>
      </p:pic>
    </p:spTree>
    <p:extLst>
      <p:ext uri="{BB962C8B-B14F-4D97-AF65-F5344CB8AC3E}">
        <p14:creationId xmlns:p14="http://schemas.microsoft.com/office/powerpoint/2010/main" val="259083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3568" y="116632"/>
            <a:ext cx="8280275" cy="896740"/>
          </a:xfrm>
        </p:spPr>
        <p:txBody>
          <a:bodyPr wrap="square" numCol="1" compatLnSpc="1">
            <a:prstTxWarp prst="textNoShape">
              <a:avLst/>
            </a:prstTxWarp>
            <a:normAutofit/>
          </a:bodyPr>
          <a:lstStyle/>
          <a:p>
            <a:pPr algn="ctr"/>
            <a:r>
              <a:rPr lang="en-GB" sz="3200" dirty="0">
                <a:solidFill>
                  <a:srgbClr val="00B0F0"/>
                </a:solidFill>
                <a:latin typeface="Arial" charset="0"/>
                <a:ea typeface="ヒラギノ角ゴ Pro W3" charset="-128"/>
                <a:cs typeface="ヒラギノ角ゴ Pro W3" charset="-128"/>
              </a:rPr>
              <a:t>Types of flu vaccines</a:t>
            </a:r>
          </a:p>
        </p:txBody>
      </p:sp>
      <p:sp>
        <p:nvSpPr>
          <p:cNvPr id="37891" name="Rectangle 3"/>
          <p:cNvSpPr>
            <a:spLocks noGrp="1" noChangeArrowheads="1"/>
          </p:cNvSpPr>
          <p:nvPr>
            <p:ph idx="1"/>
          </p:nvPr>
        </p:nvSpPr>
        <p:spPr>
          <a:xfrm>
            <a:off x="755577" y="1013372"/>
            <a:ext cx="7560839" cy="5111973"/>
          </a:xfrm>
        </p:spPr>
        <p:txBody>
          <a:bodyPr/>
          <a:lstStyle/>
          <a:p>
            <a:pPr marL="0" indent="0"/>
            <a:r>
              <a:rPr lang="en-GB" sz="1800" dirty="0">
                <a:ea typeface="ヒラギノ角ゴ Pro W3" charset="-128"/>
                <a:cs typeface="ヒラギノ角ゴ Pro W3" charset="-128"/>
              </a:rPr>
              <a:t>Two main types of flu vaccine available:</a:t>
            </a:r>
            <a:endParaRPr lang="en-GB" sz="1800" dirty="0"/>
          </a:p>
          <a:p>
            <a:pPr marL="447675" lvl="1" indent="-269875">
              <a:lnSpc>
                <a:spcPct val="90000"/>
              </a:lnSpc>
              <a:spcBef>
                <a:spcPct val="0"/>
              </a:spcBef>
              <a:buFont typeface="Arial" charset="0"/>
              <a:buChar char="•"/>
            </a:pPr>
            <a:r>
              <a:rPr lang="en-GB" sz="1800" dirty="0"/>
              <a:t>inactivated – administered by injection </a:t>
            </a:r>
          </a:p>
          <a:p>
            <a:pPr marL="447675" lvl="1" indent="-269875">
              <a:lnSpc>
                <a:spcPct val="90000"/>
              </a:lnSpc>
              <a:spcBef>
                <a:spcPct val="0"/>
              </a:spcBef>
              <a:buFont typeface="Arial" charset="0"/>
              <a:buChar char="•"/>
            </a:pPr>
            <a:r>
              <a:rPr lang="en-GB" sz="1800" dirty="0"/>
              <a:t>live attenuated – administered by nasal application</a:t>
            </a:r>
          </a:p>
          <a:p>
            <a:pPr marL="447675" lvl="1" indent="-269875">
              <a:lnSpc>
                <a:spcPct val="90000"/>
              </a:lnSpc>
              <a:spcBef>
                <a:spcPct val="0"/>
              </a:spcBef>
              <a:buFont typeface="Arial" charset="0"/>
              <a:buChar char="•"/>
            </a:pPr>
            <a:endParaRPr lang="en-GB" sz="1800" dirty="0"/>
          </a:p>
          <a:p>
            <a:pPr marL="285750" indent="-285750">
              <a:buFont typeface="Arial" panose="020B0604020202020204" pitchFamily="34" charset="0"/>
              <a:buChar char="•"/>
            </a:pPr>
            <a:r>
              <a:rPr lang="en-GB" sz="1800" b="1" dirty="0">
                <a:ea typeface="ヒラギノ角ゴ Pro W3" charset="-128"/>
                <a:cs typeface="ヒラギノ角ゴ Pro W3" charset="-128"/>
              </a:rPr>
              <a:t>n</a:t>
            </a:r>
            <a:r>
              <a:rPr lang="en-GB" sz="1800" b="1" dirty="0"/>
              <a:t>one of the flu vaccines can cause clinical influenza in those that are eligible for the vaccine*</a:t>
            </a:r>
          </a:p>
          <a:p>
            <a:pPr marL="0" indent="0"/>
            <a:endParaRPr lang="en-GB" sz="1800" b="1" dirty="0"/>
          </a:p>
          <a:p>
            <a:pPr marL="285750" indent="-285750">
              <a:buFont typeface="Arial" panose="020B0604020202020204" pitchFamily="34" charset="0"/>
              <a:buChar char="•"/>
            </a:pPr>
            <a:r>
              <a:rPr lang="en-GB" sz="1800" dirty="0"/>
              <a:t>the inactivated flu vaccine supplied for the children’s programme is a quadrivalent vaccine – containing two subtypes of Influenza A and both B virus types. From 2024, the live flu vaccine will return to trivalent, containing both A virus types and one B type</a:t>
            </a:r>
          </a:p>
          <a:p>
            <a:pPr marL="0" indent="0"/>
            <a:endParaRPr lang="en-GB" sz="1800" dirty="0"/>
          </a:p>
          <a:p>
            <a:pPr marL="285750" lvl="0" indent="-285750">
              <a:buFont typeface="Arial" panose="020B0604020202020204" pitchFamily="34" charset="0"/>
              <a:buChar char="•"/>
            </a:pPr>
            <a:r>
              <a:rPr lang="en-GB" sz="1800" dirty="0">
                <a:ea typeface="ヒラギノ角ゴ Pro W3" charset="-128"/>
                <a:cs typeface="ヒラギノ角ゴ Pro W3" charset="-128"/>
              </a:rPr>
              <a:t>the inactivated vaccine is recommended for children under the age of 2, and those who cannot receive live attenuated vaccine due to contraindications, or parental preference                                                                            </a:t>
            </a:r>
          </a:p>
          <a:p>
            <a:pPr marL="0" indent="0"/>
            <a:r>
              <a:rPr lang="en-GB" sz="1800" b="1" dirty="0">
                <a:solidFill>
                  <a:prstClr val="black"/>
                </a:solidFill>
                <a:latin typeface="Arial" charset="0"/>
                <a:ea typeface="ヒラギノ角ゴ Pro W3" charset="-128"/>
                <a:cs typeface="ヒラギノ角ゴ Pro W3" charset="-128"/>
              </a:rPr>
              <a:t>                                                                             </a:t>
            </a:r>
          </a:p>
          <a:p>
            <a:pPr marL="0" lvl="0" indent="0"/>
            <a:endParaRPr lang="en-GB" sz="1400" dirty="0">
              <a:solidFill>
                <a:prstClr val="black"/>
              </a:solidFill>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25</a:t>
            </a:fld>
            <a:endParaRPr lang="en-US" dirty="0"/>
          </a:p>
        </p:txBody>
      </p:sp>
    </p:spTree>
    <p:extLst>
      <p:ext uri="{BB962C8B-B14F-4D97-AF65-F5344CB8AC3E}">
        <p14:creationId xmlns:p14="http://schemas.microsoft.com/office/powerpoint/2010/main" val="3367823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64" y="0"/>
            <a:ext cx="8077200" cy="1196752"/>
          </a:xfrm>
        </p:spPr>
        <p:txBody>
          <a:bodyPr/>
          <a:lstStyle/>
          <a:p>
            <a:pPr algn="ctr"/>
            <a:r>
              <a:rPr lang="en-GB" altLang="en-US" sz="2400" dirty="0">
                <a:solidFill>
                  <a:srgbClr val="00B0F0"/>
                </a:solidFill>
              </a:rPr>
              <a:t>Vaccine composition: </a:t>
            </a:r>
            <a:br>
              <a:rPr lang="en-GB" altLang="en-US" sz="2400" dirty="0">
                <a:solidFill>
                  <a:srgbClr val="00B0F0"/>
                </a:solidFill>
              </a:rPr>
            </a:br>
            <a:r>
              <a:rPr lang="en-GB" altLang="en-US" sz="2400" dirty="0">
                <a:solidFill>
                  <a:srgbClr val="00B0F0"/>
                </a:solidFill>
              </a:rPr>
              <a:t>Northern Hemisphere 2024/25*</a:t>
            </a:r>
            <a:endParaRPr lang="en-GB" sz="2400" dirty="0">
              <a:solidFill>
                <a:srgbClr val="00B0F0"/>
              </a:solidFill>
            </a:endParaRPr>
          </a:p>
        </p:txBody>
      </p:sp>
      <p:sp>
        <p:nvSpPr>
          <p:cNvPr id="8" name="Content Placeholder 7">
            <a:extLst>
              <a:ext uri="{FF2B5EF4-FFF2-40B4-BE49-F238E27FC236}">
                <a16:creationId xmlns:a16="http://schemas.microsoft.com/office/drawing/2014/main" id="{DFDB071B-C7D6-4DE5-85E3-F8CB3077BFE1}"/>
              </a:ext>
            </a:extLst>
          </p:cNvPr>
          <p:cNvSpPr>
            <a:spLocks noGrp="1"/>
          </p:cNvSpPr>
          <p:nvPr>
            <p:ph idx="1"/>
          </p:nvPr>
        </p:nvSpPr>
        <p:spPr>
          <a:xfrm>
            <a:off x="685800" y="1052736"/>
            <a:ext cx="8077200" cy="4509864"/>
          </a:xfrm>
        </p:spPr>
        <p:txBody>
          <a:bodyPr/>
          <a:lstStyle/>
          <a:p>
            <a:pPr marL="36000" indent="0"/>
            <a:r>
              <a:rPr lang="en-GB" sz="1600" dirty="0"/>
              <a:t>The WHO recommends that trivalent vaccines for use in the 2024-2025 northern hemisphere influenza season contain the following:</a:t>
            </a:r>
          </a:p>
          <a:p>
            <a:r>
              <a:rPr lang="en-GB" sz="1600" dirty="0"/>
              <a:t>Egg-based vaccines</a:t>
            </a:r>
          </a:p>
          <a:p>
            <a:pPr lvl="0">
              <a:buFont typeface="Arial" panose="020B0604020202020204" pitchFamily="34" charset="0"/>
              <a:buChar char="•"/>
            </a:pPr>
            <a:r>
              <a:rPr lang="en-GB" sz="1600" dirty="0"/>
              <a:t>an A/Victoria/4897/2022 (H1N1)pdm09-like virus;</a:t>
            </a:r>
          </a:p>
          <a:p>
            <a:pPr lvl="0">
              <a:buFont typeface="Arial" panose="020B0604020202020204" pitchFamily="34" charset="0"/>
              <a:buChar char="•"/>
            </a:pPr>
            <a:r>
              <a:rPr lang="en-GB" sz="1600" dirty="0"/>
              <a:t>an A/Thailand/8/2022 (H3N2)-like virus; and</a:t>
            </a:r>
          </a:p>
          <a:p>
            <a:pPr lvl="0">
              <a:buFont typeface="Arial" panose="020B0604020202020204" pitchFamily="34" charset="0"/>
              <a:buChar char="•"/>
            </a:pPr>
            <a:r>
              <a:rPr lang="en-GB" sz="1600" dirty="0"/>
              <a:t>a B/Austria/1359417/2021 (B/Victoria lineage)-like virus</a:t>
            </a:r>
          </a:p>
          <a:p>
            <a:pPr lvl="0"/>
            <a:endParaRPr lang="en-GB" sz="1600" dirty="0"/>
          </a:p>
          <a:p>
            <a:r>
              <a:rPr lang="en-GB" sz="1600" dirty="0"/>
              <a:t>Cell culture- or recombinant-based vaccines</a:t>
            </a:r>
          </a:p>
          <a:p>
            <a:pPr lvl="0">
              <a:buFont typeface="Arial" panose="020B0604020202020204" pitchFamily="34" charset="0"/>
              <a:buChar char="•"/>
            </a:pPr>
            <a:r>
              <a:rPr lang="en-GB" sz="1600" dirty="0"/>
              <a:t>an A/Wisconsin/67/2022 (H1N1)pdm09-like virus;</a:t>
            </a:r>
          </a:p>
          <a:p>
            <a:pPr lvl="0">
              <a:buFont typeface="Arial" panose="020B0604020202020204" pitchFamily="34" charset="0"/>
              <a:buChar char="•"/>
            </a:pPr>
            <a:r>
              <a:rPr lang="en-GB" sz="1600" dirty="0"/>
              <a:t>an </a:t>
            </a:r>
            <a:r>
              <a:rPr lang="pt-BR" sz="1600" dirty="0"/>
              <a:t>A/Massachusetts/18/2022 (H3N2)-like virus</a:t>
            </a:r>
            <a:r>
              <a:rPr lang="en-GB" sz="1600" dirty="0"/>
              <a:t>; and</a:t>
            </a:r>
          </a:p>
          <a:p>
            <a:pPr lvl="0">
              <a:buFont typeface="Arial" panose="020B0604020202020204" pitchFamily="34" charset="0"/>
              <a:buChar char="•"/>
            </a:pPr>
            <a:r>
              <a:rPr lang="en-GB" sz="1600" dirty="0"/>
              <a:t>a B/Austria/1359417/2021 (B/Victoria lineage)-like virus.</a:t>
            </a:r>
          </a:p>
          <a:p>
            <a:endParaRPr lang="en-GB" sz="1600" dirty="0"/>
          </a:p>
          <a:p>
            <a:pPr marL="36000" indent="0"/>
            <a:r>
              <a:rPr lang="en-GB" sz="1600" dirty="0"/>
              <a:t>For quadrivalent egg- or cell culture-based or recombinant vaccines for use in the 2024-2025 northern hemisphere influenza season, the WHO recommends inclusion of the following as the B/Yamagata lineage component:  </a:t>
            </a:r>
          </a:p>
          <a:p>
            <a:pPr lvl="0">
              <a:buFont typeface="Arial" panose="020B0604020202020204" pitchFamily="34" charset="0"/>
              <a:buChar char="•"/>
            </a:pPr>
            <a:r>
              <a:rPr lang="en-GB" sz="1600" dirty="0"/>
              <a:t>a B/Phuket/3073/2013 (B/Yamagata lineage)-like virus.</a:t>
            </a:r>
          </a:p>
          <a:p>
            <a:endParaRPr lang="en-GB" sz="1200" dirty="0"/>
          </a:p>
        </p:txBody>
      </p:sp>
    </p:spTree>
    <p:extLst>
      <p:ext uri="{BB962C8B-B14F-4D97-AF65-F5344CB8AC3E}">
        <p14:creationId xmlns:p14="http://schemas.microsoft.com/office/powerpoint/2010/main" val="152355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920A-E52B-4766-B8DA-F99E490D3840}"/>
              </a:ext>
            </a:extLst>
          </p:cNvPr>
          <p:cNvSpPr>
            <a:spLocks noGrp="1"/>
          </p:cNvSpPr>
          <p:nvPr>
            <p:ph type="title"/>
          </p:nvPr>
        </p:nvSpPr>
        <p:spPr>
          <a:xfrm>
            <a:off x="685800" y="0"/>
            <a:ext cx="8077200" cy="1484784"/>
          </a:xfrm>
        </p:spPr>
        <p:txBody>
          <a:bodyPr/>
          <a:lstStyle/>
          <a:p>
            <a:pPr algn="ctr"/>
            <a:r>
              <a:rPr lang="en-GB" sz="2500" dirty="0">
                <a:solidFill>
                  <a:srgbClr val="00B0F0"/>
                </a:solidFill>
              </a:rPr>
              <a:t>Changes to the LAIV for the 2024 to 2025 flu </a:t>
            </a:r>
            <a:br>
              <a:rPr lang="en-GB" sz="2500" dirty="0">
                <a:solidFill>
                  <a:srgbClr val="00B0F0"/>
                </a:solidFill>
              </a:rPr>
            </a:br>
            <a:r>
              <a:rPr lang="en-GB" sz="2500" dirty="0">
                <a:solidFill>
                  <a:srgbClr val="00B0F0"/>
                </a:solidFill>
              </a:rPr>
              <a:t>vaccination programme </a:t>
            </a:r>
          </a:p>
        </p:txBody>
      </p:sp>
      <p:sp>
        <p:nvSpPr>
          <p:cNvPr id="3" name="Content Placeholder 2">
            <a:extLst>
              <a:ext uri="{FF2B5EF4-FFF2-40B4-BE49-F238E27FC236}">
                <a16:creationId xmlns:a16="http://schemas.microsoft.com/office/drawing/2014/main" id="{E6E34A16-D7F4-4954-BE8C-74E80934E9CC}"/>
              </a:ext>
            </a:extLst>
          </p:cNvPr>
          <p:cNvSpPr>
            <a:spLocks noGrp="1"/>
          </p:cNvSpPr>
          <p:nvPr>
            <p:ph idx="1"/>
          </p:nvPr>
        </p:nvSpPr>
        <p:spPr>
          <a:xfrm>
            <a:off x="685800" y="1340768"/>
            <a:ext cx="8077200" cy="4221832"/>
          </a:xfrm>
        </p:spPr>
        <p:txBody>
          <a:bodyPr/>
          <a:lstStyle/>
          <a:p>
            <a:pPr marL="321750" indent="-285750">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when LAIV was first introduced into the annual flu vaccination programme for children in 2013, the vaccine was a trivalent vaccine which contained two type A and one type B influenza virus strains</a:t>
            </a:r>
          </a:p>
          <a:p>
            <a:pPr marL="321750" indent="-285750">
              <a:buFont typeface="Arial" panose="020B0604020202020204" pitchFamily="34" charset="0"/>
              <a:buChar char="•"/>
            </a:pPr>
            <a:endParaRPr lang="en-GB" sz="1600" dirty="0">
              <a:ea typeface="Times New Roman" panose="02020603050405020304" pitchFamily="18" charset="0"/>
              <a:cs typeface="Times New Roman" panose="02020603050405020304" pitchFamily="18" charset="0"/>
            </a:endParaRPr>
          </a:p>
          <a:p>
            <a:pPr marL="321750" indent="-285750">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in 2014, in order to extend protection against flu for children, who are more frequently infected with the B strains than adults, both B strains were included in the LAIV: the quadrivalent LAIV was then offered for the next 10 flu seasons </a:t>
            </a:r>
          </a:p>
          <a:p>
            <a:pPr marL="321750" indent="-285750">
              <a:buFont typeface="Arial" panose="020B0604020202020204" pitchFamily="34" charset="0"/>
              <a:buChar char="•"/>
            </a:pPr>
            <a:endParaRPr lang="en-GB" sz="1600" dirty="0">
              <a:ea typeface="Times New Roman" panose="02020603050405020304" pitchFamily="18" charset="0"/>
              <a:cs typeface="Times New Roman" panose="02020603050405020304" pitchFamily="18" charset="0"/>
            </a:endParaRPr>
          </a:p>
          <a:p>
            <a:pPr marL="321750" indent="-285750">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the quadrivalent LAIV used in Northern Ireland was </a:t>
            </a:r>
            <a:r>
              <a:rPr lang="en-GB" sz="1600" i="1" dirty="0" err="1">
                <a:ea typeface="Times New Roman" panose="02020603050405020304" pitchFamily="18" charset="0"/>
                <a:cs typeface="Times New Roman" panose="02020603050405020304" pitchFamily="18" charset="0"/>
              </a:rPr>
              <a:t>Fluenz</a:t>
            </a:r>
            <a:r>
              <a:rPr lang="en-GB" sz="1600" i="1" dirty="0">
                <a:ea typeface="Times New Roman" panose="02020603050405020304" pitchFamily="18" charset="0"/>
                <a:cs typeface="Times New Roman" panose="02020603050405020304" pitchFamily="18" charset="0"/>
              </a:rPr>
              <a:t> Tetra®</a:t>
            </a:r>
          </a:p>
          <a:p>
            <a:pPr marL="321750" indent="-285750">
              <a:buFont typeface="Arial" panose="020B0604020202020204" pitchFamily="34" charset="0"/>
              <a:buChar char="•"/>
            </a:pPr>
            <a:endParaRPr lang="en-GB" sz="1600" dirty="0">
              <a:ea typeface="Times New Roman" panose="02020603050405020304" pitchFamily="18" charset="0"/>
              <a:cs typeface="Times New Roman" panose="02020603050405020304" pitchFamily="18" charset="0"/>
            </a:endParaRPr>
          </a:p>
          <a:p>
            <a:pPr marL="321750" indent="-285750">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for the 2024/25 flu vaccination programme, the LAIV will be a trivalent vaccine again </a:t>
            </a:r>
          </a:p>
          <a:p>
            <a:pPr marL="321750" indent="-285750">
              <a:buFont typeface="Arial" panose="020B0604020202020204" pitchFamily="34" charset="0"/>
              <a:buChar char="•"/>
            </a:pPr>
            <a:endParaRPr lang="en-GB" sz="1600" dirty="0">
              <a:ea typeface="Times New Roman" panose="02020603050405020304" pitchFamily="18" charset="0"/>
              <a:cs typeface="Times New Roman" panose="02020603050405020304" pitchFamily="18" charset="0"/>
            </a:endParaRPr>
          </a:p>
          <a:p>
            <a:pPr marL="321750" indent="-285750">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this follows a recommendation from the </a:t>
            </a:r>
            <a:r>
              <a:rPr lang="en-GB" sz="1600" u="sng" dirty="0">
                <a:solidFill>
                  <a:srgbClr val="365F91"/>
                </a:solidFill>
                <a:ea typeface="Times New Roman" panose="02020603050405020304" pitchFamily="18" charset="0"/>
                <a:cs typeface="Times New Roman" panose="02020603050405020304" pitchFamily="18" charset="0"/>
                <a:hlinkClick r:id="rId3"/>
              </a:rPr>
              <a:t>WHO</a:t>
            </a:r>
            <a:r>
              <a:rPr lang="en-GB" sz="1600" dirty="0">
                <a:solidFill>
                  <a:srgbClr val="365F91"/>
                </a:solidFill>
                <a:ea typeface="Times New Roman" panose="02020603050405020304" pitchFamily="18" charset="0"/>
                <a:cs typeface="Times New Roman" panose="02020603050405020304" pitchFamily="18" charset="0"/>
              </a:rPr>
              <a:t> </a:t>
            </a:r>
            <a:r>
              <a:rPr lang="en-GB" sz="1600" dirty="0">
                <a:ea typeface="Times New Roman" panose="02020603050405020304" pitchFamily="18" charset="0"/>
                <a:cs typeface="Times New Roman" panose="02020603050405020304" pitchFamily="18" charset="0"/>
              </a:rPr>
              <a:t>in 2023 that the B/Yamagata lineage antigen should be excluded from future influenza vaccines as there have been no confirmed naturally occurring B/Yamagata lineage virus detections after March 2020 </a:t>
            </a:r>
          </a:p>
          <a:p>
            <a:endParaRPr lang="en-GB" dirty="0"/>
          </a:p>
        </p:txBody>
      </p:sp>
    </p:spTree>
    <p:extLst>
      <p:ext uri="{BB962C8B-B14F-4D97-AF65-F5344CB8AC3E}">
        <p14:creationId xmlns:p14="http://schemas.microsoft.com/office/powerpoint/2010/main" val="1707145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C0863-178B-47FC-84F8-174FBCB9B63E}"/>
              </a:ext>
            </a:extLst>
          </p:cNvPr>
          <p:cNvSpPr>
            <a:spLocks noGrp="1"/>
          </p:cNvSpPr>
          <p:nvPr>
            <p:ph type="title"/>
          </p:nvPr>
        </p:nvSpPr>
        <p:spPr>
          <a:xfrm>
            <a:off x="685800" y="0"/>
            <a:ext cx="8077200" cy="1295400"/>
          </a:xfrm>
        </p:spPr>
        <p:txBody>
          <a:bodyPr/>
          <a:lstStyle/>
          <a:p>
            <a:pPr algn="ctr"/>
            <a:r>
              <a:rPr lang="en-GB" sz="2400" dirty="0">
                <a:solidFill>
                  <a:srgbClr val="00B0F0"/>
                </a:solidFill>
              </a:rPr>
              <a:t>Changes to the LAIV for the 2024 to 2025 flu </a:t>
            </a:r>
            <a:br>
              <a:rPr lang="en-GB" sz="2400" dirty="0">
                <a:solidFill>
                  <a:srgbClr val="00B0F0"/>
                </a:solidFill>
              </a:rPr>
            </a:br>
            <a:r>
              <a:rPr lang="en-GB" sz="2400" dirty="0">
                <a:solidFill>
                  <a:srgbClr val="00B0F0"/>
                </a:solidFill>
              </a:rPr>
              <a:t>vaccination programme (continued)</a:t>
            </a:r>
          </a:p>
        </p:txBody>
      </p:sp>
      <p:sp>
        <p:nvSpPr>
          <p:cNvPr id="3" name="Content Placeholder 2">
            <a:extLst>
              <a:ext uri="{FF2B5EF4-FFF2-40B4-BE49-F238E27FC236}">
                <a16:creationId xmlns:a16="http://schemas.microsoft.com/office/drawing/2014/main" id="{A9D1A322-E7BA-4E67-889D-91D923FBF365}"/>
              </a:ext>
            </a:extLst>
          </p:cNvPr>
          <p:cNvSpPr>
            <a:spLocks noGrp="1"/>
          </p:cNvSpPr>
          <p:nvPr>
            <p:ph idx="1"/>
          </p:nvPr>
        </p:nvSpPr>
        <p:spPr>
          <a:xfrm>
            <a:off x="685800" y="1196752"/>
            <a:ext cx="8077200" cy="4365848"/>
          </a:xfrm>
        </p:spPr>
        <p:txBody>
          <a:bodyPr/>
          <a:lstStyle/>
          <a:p>
            <a:pPr marL="378900">
              <a:buFont typeface="Arial" panose="020B0604020202020204" pitchFamily="34" charset="0"/>
              <a:buChar char="•"/>
            </a:pPr>
            <a:r>
              <a:rPr lang="en-GB" sz="1650" dirty="0">
                <a:ea typeface="Times New Roman" panose="02020603050405020304" pitchFamily="18" charset="0"/>
                <a:cs typeface="Times New Roman" panose="02020603050405020304" pitchFamily="18" charset="0"/>
              </a:rPr>
              <a:t>the Joint Committee for Vaccination and Immunisation (</a:t>
            </a:r>
            <a:r>
              <a:rPr lang="en-GB" sz="1650" u="sng" dirty="0">
                <a:solidFill>
                  <a:srgbClr val="365F91"/>
                </a:solidFill>
                <a:ea typeface="Times New Roman" panose="02020603050405020304" pitchFamily="18" charset="0"/>
                <a:cs typeface="Times New Roman" panose="02020603050405020304" pitchFamily="18" charset="0"/>
                <a:hlinkClick r:id="rId3"/>
              </a:rPr>
              <a:t>JCVI</a:t>
            </a:r>
            <a:r>
              <a:rPr lang="en-GB" sz="1650" u="sng" dirty="0">
                <a:solidFill>
                  <a:srgbClr val="365F91"/>
                </a:solidFill>
                <a:ea typeface="Times New Roman" panose="02020603050405020304" pitchFamily="18" charset="0"/>
                <a:cs typeface="Times New Roman" panose="02020603050405020304" pitchFamily="18" charset="0"/>
              </a:rPr>
              <a:t>)</a:t>
            </a:r>
            <a:r>
              <a:rPr lang="en-GB" sz="1650" dirty="0">
                <a:ea typeface="Times New Roman" panose="02020603050405020304" pitchFamily="18" charset="0"/>
                <a:cs typeface="Times New Roman" panose="02020603050405020304" pitchFamily="18" charset="0"/>
              </a:rPr>
              <a:t> felt that continuing to vaccinate children with a live vaccine which contained B/Yamagata increased the potential theoretical risk of reassortment (a process by which influenza viruses exchange genetic material with each other which can affect the transmissibility and pathogenicity of the virus and lead to new variants) and the return of circulating B/Yamagata strains </a:t>
            </a:r>
          </a:p>
          <a:p>
            <a:pPr marL="378900">
              <a:buFont typeface="Arial" panose="020B0604020202020204" pitchFamily="34" charset="0"/>
              <a:buChar char="•"/>
            </a:pPr>
            <a:endParaRPr lang="en-GB" sz="1650" dirty="0">
              <a:ea typeface="Times New Roman" panose="02020603050405020304" pitchFamily="18" charset="0"/>
              <a:cs typeface="Times New Roman" panose="02020603050405020304" pitchFamily="18" charset="0"/>
            </a:endParaRPr>
          </a:p>
          <a:p>
            <a:pPr marL="378900">
              <a:buFont typeface="Arial" panose="020B0604020202020204" pitchFamily="34" charset="0"/>
              <a:buChar char="•"/>
            </a:pPr>
            <a:r>
              <a:rPr lang="en-GB" sz="1650" dirty="0">
                <a:ea typeface="Times New Roman" panose="02020603050405020304" pitchFamily="18" charset="0"/>
                <a:cs typeface="Times New Roman" panose="02020603050405020304" pitchFamily="18" charset="0"/>
              </a:rPr>
              <a:t>therefore, the JCVI recommended LAIV return to a trivalent formulation</a:t>
            </a:r>
          </a:p>
          <a:p>
            <a:pPr marL="378900">
              <a:buFont typeface="Arial" panose="020B0604020202020204" pitchFamily="34" charset="0"/>
              <a:buChar char="•"/>
            </a:pPr>
            <a:endParaRPr lang="en-GB" sz="1650" dirty="0">
              <a:ea typeface="Times New Roman" panose="02020603050405020304" pitchFamily="18" charset="0"/>
              <a:cs typeface="Times New Roman" panose="02020603050405020304" pitchFamily="18" charset="0"/>
            </a:endParaRPr>
          </a:p>
          <a:p>
            <a:pPr marL="378900">
              <a:buFont typeface="Arial" panose="020B0604020202020204" pitchFamily="34" charset="0"/>
              <a:buChar char="•"/>
            </a:pPr>
            <a:r>
              <a:rPr lang="en-GB" sz="1650" dirty="0">
                <a:ea typeface="Times New Roman" panose="02020603050405020304" pitchFamily="18" charset="0"/>
                <a:cs typeface="Times New Roman" panose="02020603050405020304" pitchFamily="18" charset="0"/>
              </a:rPr>
              <a:t>the company who manufacture the only LAIV used in the UK have reformulated their vaccine and obtained a license for it in June 2024 for use in the 2024/25 flu vaccination campaign </a:t>
            </a:r>
          </a:p>
          <a:p>
            <a:pPr marL="378900">
              <a:buFont typeface="Arial" panose="020B0604020202020204" pitchFamily="34" charset="0"/>
              <a:buChar char="•"/>
            </a:pPr>
            <a:endParaRPr lang="en-GB" sz="1650" dirty="0">
              <a:ea typeface="Times New Roman" panose="02020603050405020304" pitchFamily="18" charset="0"/>
              <a:cs typeface="Times New Roman" panose="02020603050405020304" pitchFamily="18" charset="0"/>
            </a:endParaRPr>
          </a:p>
          <a:p>
            <a:pPr marL="378900">
              <a:buFont typeface="Arial" panose="020B0604020202020204" pitchFamily="34" charset="0"/>
              <a:buChar char="•"/>
            </a:pPr>
            <a:r>
              <a:rPr lang="en-GB" sz="1650" dirty="0">
                <a:ea typeface="Times New Roman" panose="02020603050405020304" pitchFamily="18" charset="0"/>
                <a:cs typeface="Times New Roman" panose="02020603050405020304" pitchFamily="18" charset="0"/>
              </a:rPr>
              <a:t>the trivalent vaccine will offer the same level of protection against the two A and one B flu virus strains in it as the quadrivalent vaccine and the inactivated flu vaccines are likely to become trivalent vaccines in future flu seasons </a:t>
            </a:r>
          </a:p>
          <a:p>
            <a:endParaRPr lang="en-GB" dirty="0"/>
          </a:p>
        </p:txBody>
      </p:sp>
    </p:spTree>
    <p:extLst>
      <p:ext uri="{BB962C8B-B14F-4D97-AF65-F5344CB8AC3E}">
        <p14:creationId xmlns:p14="http://schemas.microsoft.com/office/powerpoint/2010/main" val="127380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077200" cy="1296144"/>
          </a:xfrm>
        </p:spPr>
        <p:txBody>
          <a:bodyPr/>
          <a:lstStyle/>
          <a:p>
            <a:pPr algn="ctr"/>
            <a:r>
              <a:rPr lang="en-GB" altLang="en-US" sz="3200" dirty="0">
                <a:solidFill>
                  <a:srgbClr val="00B0F0"/>
                </a:solidFill>
              </a:rPr>
              <a:t>Vaccines procured in Northern Ireland </a:t>
            </a:r>
            <a:br>
              <a:rPr lang="en-GB" altLang="en-US" sz="3200" dirty="0">
                <a:solidFill>
                  <a:srgbClr val="00B0F0"/>
                </a:solidFill>
              </a:rPr>
            </a:br>
            <a:r>
              <a:rPr lang="en-GB" altLang="en-US" sz="3200" dirty="0">
                <a:solidFill>
                  <a:srgbClr val="00B0F0"/>
                </a:solidFill>
              </a:rPr>
              <a:t>for eligible children in 2024/25</a:t>
            </a:r>
            <a:endParaRPr lang="en-GB" sz="3200" dirty="0">
              <a:solidFill>
                <a:srgbClr val="00B0F0"/>
              </a:solidFill>
            </a:endParaRPr>
          </a:p>
        </p:txBody>
      </p:sp>
      <p:sp>
        <p:nvSpPr>
          <p:cNvPr id="3" name="Content Placeholder 2"/>
          <p:cNvSpPr>
            <a:spLocks noGrp="1"/>
          </p:cNvSpPr>
          <p:nvPr>
            <p:ph idx="1"/>
          </p:nvPr>
        </p:nvSpPr>
        <p:spPr>
          <a:xfrm>
            <a:off x="683568" y="1556792"/>
            <a:ext cx="8077200" cy="4182616"/>
          </a:xfrm>
        </p:spPr>
        <p:txBody>
          <a:bodyPr/>
          <a:lstStyle/>
          <a:p>
            <a:pPr marL="0" indent="0"/>
            <a:r>
              <a:rPr lang="en-GB" altLang="en-US" sz="2400" b="1" dirty="0"/>
              <a:t>Live attenuated intranasal vaccine (LAIV)</a:t>
            </a:r>
            <a:r>
              <a:rPr lang="en-GB" altLang="en-US" sz="2400" dirty="0"/>
              <a:t> </a:t>
            </a:r>
            <a:r>
              <a:rPr lang="en-GB" altLang="en-US" sz="2400" i="1" dirty="0" err="1"/>
              <a:t>Fluenz</a:t>
            </a:r>
            <a:r>
              <a:rPr lang="en-GB" sz="2400" dirty="0">
                <a:ea typeface="Times New Roman" panose="02020603050405020304" pitchFamily="18" charset="0"/>
                <a:cs typeface="Times New Roman" panose="02020603050405020304" pitchFamily="18" charset="0"/>
              </a:rPr>
              <a:t> ®</a:t>
            </a:r>
            <a:r>
              <a:rPr lang="en-GB" altLang="en-US" sz="2400" i="1" dirty="0"/>
              <a:t> </a:t>
            </a:r>
            <a:r>
              <a:rPr lang="en-GB" altLang="en-US" sz="2400" i="1" dirty="0">
                <a:solidFill>
                  <a:schemeClr val="accent1">
                    <a:lumMod val="75000"/>
                  </a:schemeClr>
                </a:solidFill>
              </a:rPr>
              <a:t> </a:t>
            </a:r>
          </a:p>
          <a:p>
            <a:pPr>
              <a:buFont typeface="Arial" panose="020B0604020202020204" pitchFamily="34" charset="0"/>
              <a:buChar char="•"/>
            </a:pPr>
            <a:r>
              <a:rPr lang="en-GB" altLang="en-US" sz="2400" i="1" dirty="0">
                <a:solidFill>
                  <a:schemeClr val="accent1">
                    <a:lumMod val="75000"/>
                  </a:schemeClr>
                </a:solidFill>
              </a:rPr>
              <a:t>children aged 2 - 17 years </a:t>
            </a:r>
            <a:r>
              <a:rPr lang="en-GB" sz="2400" i="1" dirty="0">
                <a:solidFill>
                  <a:schemeClr val="accent1">
                    <a:lumMod val="75000"/>
                  </a:schemeClr>
                </a:solidFill>
              </a:rPr>
              <a:t>in school nursing or general practice </a:t>
            </a:r>
            <a:endParaRPr lang="en-GB" altLang="en-US" sz="2400" i="1" dirty="0">
              <a:solidFill>
                <a:schemeClr val="accent1">
                  <a:lumMod val="75000"/>
                </a:schemeClr>
              </a:solidFill>
            </a:endParaRPr>
          </a:p>
          <a:p>
            <a:pPr marL="0" indent="0"/>
            <a:endParaRPr lang="en-GB" altLang="en-US" sz="2400" b="1" dirty="0"/>
          </a:p>
          <a:p>
            <a:pPr marL="0" indent="0"/>
            <a:r>
              <a:rPr lang="en-GB" altLang="en-US" sz="2400" b="1" dirty="0"/>
              <a:t>Inactivated influenza vaccine (cell grown)</a:t>
            </a:r>
            <a:r>
              <a:rPr lang="en-GB" altLang="en-US" sz="2400" dirty="0"/>
              <a:t> </a:t>
            </a:r>
            <a:r>
              <a:rPr lang="en-GB" altLang="en-US" sz="2400" b="1" dirty="0"/>
              <a:t>(QIVc) </a:t>
            </a:r>
            <a:r>
              <a:rPr lang="en-GB" altLang="en-US" sz="2400" dirty="0"/>
              <a:t>–</a:t>
            </a:r>
            <a:r>
              <a:rPr lang="en-GB" altLang="en-US" sz="2400" b="1" dirty="0"/>
              <a:t> </a:t>
            </a:r>
            <a:r>
              <a:rPr lang="en-GB" sz="2400" i="1" dirty="0" err="1"/>
              <a:t>Flucelvax</a:t>
            </a:r>
            <a:r>
              <a:rPr lang="en-GB" sz="2400" i="1" dirty="0"/>
              <a:t> Tetra</a:t>
            </a:r>
            <a:r>
              <a:rPr lang="en-GB" sz="2400" dirty="0">
                <a:ea typeface="Times New Roman" panose="02020603050405020304" pitchFamily="18" charset="0"/>
                <a:cs typeface="Times New Roman" panose="02020603050405020304" pitchFamily="18" charset="0"/>
              </a:rPr>
              <a:t> ®</a:t>
            </a:r>
            <a:endParaRPr lang="en-GB" sz="2400" i="1" dirty="0"/>
          </a:p>
          <a:p>
            <a:pPr>
              <a:buFont typeface="Arial" panose="020B0604020202020204" pitchFamily="34" charset="0"/>
              <a:buChar char="•"/>
            </a:pPr>
            <a:r>
              <a:rPr lang="en-GB" sz="2400" i="1" dirty="0">
                <a:solidFill>
                  <a:schemeClr val="accent1">
                    <a:lumMod val="75000"/>
                  </a:schemeClr>
                </a:solidFill>
              </a:rPr>
              <a:t>children &gt;2 years if LAIV contraindicated in general practice or school nursing</a:t>
            </a:r>
            <a:endParaRPr lang="en-GB" altLang="en-US" sz="2400" b="1" dirty="0"/>
          </a:p>
          <a:p>
            <a:pPr>
              <a:buFont typeface="Arial" panose="020B0604020202020204" pitchFamily="34" charset="0"/>
              <a:buChar char="•"/>
            </a:pPr>
            <a:r>
              <a:rPr lang="en-GB" sz="2400" i="1" dirty="0">
                <a:solidFill>
                  <a:schemeClr val="accent1">
                    <a:lumMod val="75000"/>
                  </a:schemeClr>
                </a:solidFill>
              </a:rPr>
              <a:t>children aged 6 months – 2 years* in general practice</a:t>
            </a:r>
            <a:endParaRPr lang="en-GB" altLang="en-US" sz="2400" dirty="0">
              <a:solidFill>
                <a:schemeClr val="accent1">
                  <a:lumMod val="75000"/>
                </a:schemeClr>
              </a:solidFill>
            </a:endParaRPr>
          </a:p>
          <a:p>
            <a:pPr marL="0" indent="0"/>
            <a:r>
              <a:rPr lang="en-GB" altLang="en-US" sz="2400" dirty="0">
                <a:solidFill>
                  <a:schemeClr val="accent1">
                    <a:lumMod val="75000"/>
                  </a:schemeClr>
                </a:solidFill>
              </a:rPr>
              <a:t>	</a:t>
            </a:r>
            <a:endParaRPr lang="en-GB" altLang="en-US" sz="2400" dirty="0"/>
          </a:p>
          <a:p>
            <a:endParaRPr lang="en-GB" dirty="0"/>
          </a:p>
        </p:txBody>
      </p:sp>
    </p:spTree>
    <p:extLst>
      <p:ext uri="{BB962C8B-B14F-4D97-AF65-F5344CB8AC3E}">
        <p14:creationId xmlns:p14="http://schemas.microsoft.com/office/powerpoint/2010/main" val="92327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028000" cy="1196752"/>
          </a:xfrm>
        </p:spPr>
        <p:txBody>
          <a:bodyPr>
            <a:normAutofit/>
          </a:bodyPr>
          <a:lstStyle/>
          <a:p>
            <a:pPr algn="ctr"/>
            <a:r>
              <a:rPr lang="en-US" sz="3600" dirty="0">
                <a:solidFill>
                  <a:srgbClr val="00B0F0"/>
                </a:solidFill>
              </a:rPr>
              <a:t>Learning outcomes</a:t>
            </a:r>
          </a:p>
        </p:txBody>
      </p:sp>
      <p:sp>
        <p:nvSpPr>
          <p:cNvPr id="3" name="Content Placeholder 2"/>
          <p:cNvSpPr>
            <a:spLocks noGrp="1"/>
          </p:cNvSpPr>
          <p:nvPr>
            <p:ph idx="1"/>
          </p:nvPr>
        </p:nvSpPr>
        <p:spPr>
          <a:xfrm>
            <a:off x="611560" y="1052736"/>
            <a:ext cx="7632848" cy="4464496"/>
          </a:xfrm>
        </p:spPr>
        <p:txBody>
          <a:bodyPr/>
          <a:lstStyle/>
          <a:p>
            <a:pPr>
              <a:lnSpc>
                <a:spcPct val="90000"/>
              </a:lnSpc>
            </a:pPr>
            <a:r>
              <a:rPr lang="en-GB" sz="2000" b="1" dirty="0">
                <a:latin typeface="Arial" charset="0"/>
                <a:ea typeface="ヒラギノ角ゴ Pro W3" charset="-128"/>
                <a:cs typeface="ヒラギノ角ゴ Pro W3" charset="-128"/>
              </a:rPr>
              <a:t>The purpose of this training resource is to:</a:t>
            </a:r>
          </a:p>
          <a:p>
            <a:pPr>
              <a:lnSpc>
                <a:spcPct val="90000"/>
              </a:lnSpc>
            </a:pPr>
            <a:endParaRPr lang="en-GB" sz="20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2000" dirty="0">
                <a:latin typeface="Arial" charset="0"/>
                <a:ea typeface="ヒラギノ角ゴ Pro W3" charset="-128"/>
                <a:cs typeface="ヒラギノ角ゴ Pro W3" charset="-128"/>
              </a:rPr>
              <a:t>develop the knowledge base of healthcare practitioners regarding the 2024/25 flu vaccination programme for children</a:t>
            </a:r>
          </a:p>
          <a:p>
            <a:pPr>
              <a:lnSpc>
                <a:spcPct val="90000"/>
              </a:lnSpc>
              <a:spcBef>
                <a:spcPct val="0"/>
              </a:spcBef>
              <a:buFont typeface="Arial"/>
              <a:buChar char="•"/>
            </a:pPr>
            <a:endParaRPr lang="en-GB" sz="20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2000" dirty="0">
                <a:latin typeface="Arial" charset="0"/>
                <a:ea typeface="ヒラギノ角ゴ Pro W3" charset="-128"/>
                <a:cs typeface="ヒラギノ角ゴ Pro W3" charset="-128"/>
              </a:rPr>
              <a:t>support healthcare practitioners involved in discussing flu vaccination for children with parents and carers by providing evidence based information </a:t>
            </a:r>
          </a:p>
          <a:p>
            <a:pPr>
              <a:lnSpc>
                <a:spcPct val="90000"/>
              </a:lnSpc>
              <a:spcBef>
                <a:spcPct val="0"/>
              </a:spcBef>
              <a:buFont typeface="Arial"/>
              <a:buChar char="•"/>
            </a:pPr>
            <a:endParaRPr lang="en-GB" sz="20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2000" dirty="0">
                <a:latin typeface="Arial" charset="0"/>
                <a:ea typeface="ヒラギノ角ゴ Pro W3" charset="-128"/>
                <a:cs typeface="ヒラギノ角ゴ Pro W3" charset="-128"/>
              </a:rPr>
              <a:t>promote high uptake of flu vaccine in children through increasing the knowledge of those involved in delivering the vaccination programme</a:t>
            </a:r>
          </a:p>
          <a:p>
            <a:pPr>
              <a:lnSpc>
                <a:spcPct val="90000"/>
              </a:lnSpc>
              <a:spcBef>
                <a:spcPct val="0"/>
              </a:spcBef>
              <a:buFont typeface="Arial"/>
              <a:buChar char="•"/>
            </a:pPr>
            <a:endParaRPr lang="en-GB" sz="2000" dirty="0">
              <a:latin typeface="Arial" charset="0"/>
              <a:ea typeface="ヒラギノ角ゴ Pro W3" charset="-128"/>
              <a:cs typeface="ヒラギノ角ゴ Pro W3" charset="-128"/>
            </a:endParaRPr>
          </a:p>
          <a:p>
            <a:pPr>
              <a:lnSpc>
                <a:spcPct val="90000"/>
              </a:lnSpc>
              <a:spcBef>
                <a:spcPct val="0"/>
              </a:spcBef>
              <a:buFont typeface="Arial"/>
              <a:buChar char="•"/>
            </a:pPr>
            <a:r>
              <a:rPr lang="en-GB" sz="2000" dirty="0">
                <a:latin typeface="Arial" charset="0"/>
                <a:ea typeface="ヒラギノ角ゴ Pro W3" charset="-128"/>
                <a:cs typeface="ヒラギノ角ゴ Pro W3" charset="-128"/>
              </a:rPr>
              <a:t>provide information on the administration of the live attenuated intranasal influenza vaccine (LAIV)</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a:t>
            </a:fld>
            <a:endParaRPr lang="en-US" dirty="0"/>
          </a:p>
        </p:txBody>
      </p:sp>
    </p:spTree>
    <p:extLst>
      <p:ext uri="{BB962C8B-B14F-4D97-AF65-F5344CB8AC3E}">
        <p14:creationId xmlns:p14="http://schemas.microsoft.com/office/powerpoint/2010/main" val="4142784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332656"/>
            <a:ext cx="7772400" cy="1470025"/>
          </a:xfrm>
        </p:spPr>
        <p:txBody>
          <a:bodyPr/>
          <a:lstStyle/>
          <a:p>
            <a:pPr algn="ctr"/>
            <a:r>
              <a:rPr lang="en-GB" sz="3200" dirty="0">
                <a:solidFill>
                  <a:srgbClr val="00B0F0"/>
                </a:solidFill>
              </a:rPr>
              <a:t>1. Live attenuated influenza </a:t>
            </a:r>
            <a:br>
              <a:rPr lang="en-GB" sz="3200" dirty="0">
                <a:solidFill>
                  <a:srgbClr val="00B0F0"/>
                </a:solidFill>
              </a:rPr>
            </a:br>
            <a:r>
              <a:rPr lang="en-GB" sz="3200" dirty="0">
                <a:solidFill>
                  <a:srgbClr val="00B0F0"/>
                </a:solidFill>
              </a:rPr>
              <a:t>vaccine (LAIV) - </a:t>
            </a: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a:t>
            </a:r>
            <a:endParaRPr lang="en-GB" sz="3200" dirty="0">
              <a:solidFill>
                <a:srgbClr val="00B0F0"/>
              </a:solidFill>
            </a:endParaRPr>
          </a:p>
        </p:txBody>
      </p:sp>
      <p:sp>
        <p:nvSpPr>
          <p:cNvPr id="5" name="Subtitle 4"/>
          <p:cNvSpPr>
            <a:spLocks noGrp="1"/>
          </p:cNvSpPr>
          <p:nvPr>
            <p:ph type="subTitle" idx="1"/>
          </p:nvPr>
        </p:nvSpPr>
        <p:spPr>
          <a:xfrm>
            <a:off x="755576" y="1772816"/>
            <a:ext cx="7560840" cy="2677849"/>
          </a:xfrm>
        </p:spPr>
        <p:txBody>
          <a:bodyPr/>
          <a:lstStyle/>
          <a:p>
            <a:pPr marL="342900" indent="-342900" algn="l">
              <a:buFont typeface="Arial" panose="020B0604020202020204" pitchFamily="34" charset="0"/>
              <a:buChar char="•"/>
            </a:pPr>
            <a:r>
              <a:rPr lang="en-GB" sz="2400" b="1" dirty="0"/>
              <a:t>recommended for children from age 2 years to &lt; 18 years </a:t>
            </a:r>
          </a:p>
          <a:p>
            <a:pPr marL="342900" indent="-342900" algn="l">
              <a:buFont typeface="Arial" panose="020B0604020202020204" pitchFamily="34" charset="0"/>
              <a:buChar char="•"/>
            </a:pPr>
            <a:r>
              <a:rPr lang="en-GB" altLang="en-US" sz="2400" dirty="0"/>
              <a:t>remains the vaccine of choice for at risk children aged 2 to &lt;18 years – </a:t>
            </a:r>
            <a:r>
              <a:rPr lang="en-GB" altLang="en-US" sz="2400" b="1" dirty="0"/>
              <a:t>except where contraindicated</a:t>
            </a:r>
          </a:p>
          <a:p>
            <a:endParaRPr lang="en-GB" sz="2400" dirty="0"/>
          </a:p>
        </p:txBody>
      </p:sp>
      <p:pic>
        <p:nvPicPr>
          <p:cNvPr id="6" name="Picture 5">
            <a:extLst>
              <a:ext uri="{FF2B5EF4-FFF2-40B4-BE49-F238E27FC236}">
                <a16:creationId xmlns:a16="http://schemas.microsoft.com/office/drawing/2014/main" id="{48DFA856-8407-41B2-90EF-CA7118CCE942}"/>
              </a:ext>
            </a:extLst>
          </p:cNvPr>
          <p:cNvPicPr>
            <a:picLocks noChangeAspect="1"/>
          </p:cNvPicPr>
          <p:nvPr/>
        </p:nvPicPr>
        <p:blipFill>
          <a:blip r:embed="rId3"/>
          <a:stretch>
            <a:fillRect/>
          </a:stretch>
        </p:blipFill>
        <p:spPr>
          <a:xfrm>
            <a:off x="5116710" y="3573016"/>
            <a:ext cx="3195242" cy="2156541"/>
          </a:xfrm>
          <a:prstGeom prst="rect">
            <a:avLst/>
          </a:prstGeom>
        </p:spPr>
      </p:pic>
    </p:spTree>
    <p:extLst>
      <p:ext uri="{BB962C8B-B14F-4D97-AF65-F5344CB8AC3E}">
        <p14:creationId xmlns:p14="http://schemas.microsoft.com/office/powerpoint/2010/main" val="2763231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16632"/>
            <a:ext cx="8748836" cy="834008"/>
          </a:xfrm>
        </p:spPr>
        <p:txBody>
          <a:bodyPr wrap="square" numCol="1" compatLnSpc="1">
            <a:prstTxWarp prst="textNoShape">
              <a:avLst/>
            </a:prstTxWarp>
            <a:normAutofit/>
          </a:bodyPr>
          <a:lstStyle/>
          <a:p>
            <a:pPr algn="ctr"/>
            <a:r>
              <a:rPr lang="en-GB" sz="3200" dirty="0" err="1">
                <a:solidFill>
                  <a:srgbClr val="00B0F0"/>
                </a:solidFill>
                <a:latin typeface="Arial" charset="0"/>
                <a:ea typeface="ヒラギノ角ゴ Pro W3" charset="-128"/>
                <a:cs typeface="ヒラギノ角ゴ Pro W3" charset="-128"/>
              </a:rPr>
              <a:t>Fluenz</a:t>
            </a:r>
            <a:r>
              <a:rPr lang="en-GB" sz="3200" dirty="0">
                <a:solidFill>
                  <a:srgbClr val="00B0F0"/>
                </a:solidFill>
                <a:latin typeface="Arial" charset="0"/>
                <a:ea typeface="ヒラギノ角ゴ Pro W3" charset="-128"/>
                <a:cs typeface="ヒラギノ角ゴ Pro W3" charset="-128"/>
              </a:rPr>
              <a:t>® (LAIV)</a:t>
            </a:r>
          </a:p>
        </p:txBody>
      </p:sp>
      <p:sp>
        <p:nvSpPr>
          <p:cNvPr id="41987" name="Rectangle 3"/>
          <p:cNvSpPr>
            <a:spLocks noGrp="1" noChangeArrowheads="1"/>
          </p:cNvSpPr>
          <p:nvPr>
            <p:ph idx="1"/>
          </p:nvPr>
        </p:nvSpPr>
        <p:spPr>
          <a:xfrm>
            <a:off x="440857" y="836712"/>
            <a:ext cx="7844408" cy="3468216"/>
          </a:xfrm>
        </p:spPr>
        <p:txBody>
          <a:bodyPr/>
          <a:lstStyle/>
          <a:p>
            <a:pPr marL="400050" lvl="1" indent="-342900">
              <a:lnSpc>
                <a:spcPct val="150000"/>
              </a:lnSpc>
              <a:spcBef>
                <a:spcPct val="0"/>
              </a:spcBef>
              <a:buClrTx/>
              <a:buFont typeface="Wingdings" panose="05000000000000000000" pitchFamily="2" charset="2"/>
              <a:buChar char="Ø"/>
            </a:pPr>
            <a:r>
              <a:rPr lang="en-GB" sz="1800" dirty="0"/>
              <a:t>ready to use nasal spray (suspension)</a:t>
            </a:r>
          </a:p>
          <a:p>
            <a:pPr marL="400050" lvl="1" indent="-342900">
              <a:lnSpc>
                <a:spcPct val="150000"/>
              </a:lnSpc>
              <a:spcBef>
                <a:spcPct val="0"/>
              </a:spcBef>
              <a:buClrTx/>
              <a:buFont typeface="Wingdings" panose="05000000000000000000" pitchFamily="2" charset="2"/>
              <a:buChar char="Ø"/>
            </a:pPr>
            <a:r>
              <a:rPr lang="en-GB" sz="1800" dirty="0"/>
              <a:t>applicator contains 0.2ml (administered as 0.1ml per nostril)</a:t>
            </a:r>
          </a:p>
          <a:p>
            <a:pPr marL="400050" lvl="1" indent="-342900">
              <a:lnSpc>
                <a:spcPct val="150000"/>
              </a:lnSpc>
              <a:spcBef>
                <a:spcPct val="0"/>
              </a:spcBef>
              <a:buClrTx/>
              <a:buFont typeface="Wingdings" panose="05000000000000000000" pitchFamily="2" charset="2"/>
              <a:buChar char="Ø"/>
            </a:pPr>
            <a:r>
              <a:rPr lang="en-GB" sz="1800" dirty="0">
                <a:latin typeface="Arial" charset="0"/>
              </a:rPr>
              <a:t>LAIV can be administered at the same time as, or at any interval between other vaccines, including live vaccines</a:t>
            </a:r>
          </a:p>
          <a:p>
            <a:pPr marL="400050" lvl="1" indent="-342900">
              <a:lnSpc>
                <a:spcPct val="150000"/>
              </a:lnSpc>
              <a:spcBef>
                <a:spcPct val="0"/>
              </a:spcBef>
              <a:buClrTx/>
              <a:buFont typeface="Wingdings" panose="05000000000000000000" pitchFamily="2" charset="2"/>
              <a:buChar char="Ø"/>
            </a:pPr>
            <a:r>
              <a:rPr lang="en-GB" sz="1800" dirty="0">
                <a:latin typeface="Arial" charset="0"/>
              </a:rPr>
              <a:t>children should breathe normally – no need to actively inhale</a:t>
            </a:r>
          </a:p>
          <a:p>
            <a:pPr marL="400050" lvl="1" indent="-342900">
              <a:lnSpc>
                <a:spcPct val="150000"/>
              </a:lnSpc>
              <a:spcBef>
                <a:spcPct val="0"/>
              </a:spcBef>
              <a:buClrTx/>
              <a:buFont typeface="Wingdings" panose="05000000000000000000" pitchFamily="2" charset="2"/>
              <a:buChar char="Ø"/>
            </a:pPr>
            <a:r>
              <a:rPr lang="en-GB" sz="1800" dirty="0">
                <a:latin typeface="Arial" charset="0"/>
              </a:rPr>
              <a:t>the vaccine is rapidly absorbed so no need to repeat the dose if child sneezes, blows their nose </a:t>
            </a:r>
            <a:r>
              <a:rPr lang="en-US" sz="1800" dirty="0">
                <a:latin typeface="Arial" charset="0"/>
              </a:rPr>
              <a:t>or their nose drips </a:t>
            </a:r>
            <a:r>
              <a:rPr lang="en-GB" sz="1800" dirty="0">
                <a:latin typeface="Arial" charset="0"/>
              </a:rPr>
              <a:t>following administration</a:t>
            </a:r>
            <a:endParaRPr lang="en-GB" sz="1800" dirty="0"/>
          </a:p>
          <a:p>
            <a:pPr marL="400050" lvl="1" indent="-342900">
              <a:lnSpc>
                <a:spcPct val="150000"/>
              </a:lnSpc>
              <a:spcBef>
                <a:spcPct val="0"/>
              </a:spcBef>
              <a:buClrTx/>
              <a:buFont typeface="Wingdings" panose="05000000000000000000" pitchFamily="2" charset="2"/>
              <a:buChar char="Ø"/>
            </a:pPr>
            <a:r>
              <a:rPr lang="en-GB" sz="1800" b="1" dirty="0"/>
              <a:t>one dose </a:t>
            </a:r>
            <a:r>
              <a:rPr lang="en-GB" sz="1800" dirty="0"/>
              <a:t>required unless: </a:t>
            </a:r>
          </a:p>
          <a:p>
            <a:pPr marL="800100" lvl="2" indent="-342900">
              <a:lnSpc>
                <a:spcPct val="150000"/>
              </a:lnSpc>
              <a:spcBef>
                <a:spcPct val="0"/>
              </a:spcBef>
              <a:buClrTx/>
              <a:buFont typeface="Wingdings" panose="05000000000000000000" pitchFamily="2" charset="2"/>
              <a:buChar char="Ø"/>
            </a:pPr>
            <a:r>
              <a:rPr lang="en-GB" sz="1800" dirty="0"/>
              <a:t>child is in a clinical risk group </a:t>
            </a:r>
            <a:r>
              <a:rPr lang="en-GB" sz="1800" b="1" dirty="0"/>
              <a:t>and</a:t>
            </a:r>
            <a:r>
              <a:rPr lang="en-GB" sz="1800" dirty="0"/>
              <a:t> is under 9 years old </a:t>
            </a:r>
            <a:r>
              <a:rPr lang="en-GB" sz="1800" b="1" dirty="0"/>
              <a:t>and</a:t>
            </a:r>
            <a:r>
              <a:rPr lang="en-GB" sz="1800" dirty="0"/>
              <a:t> has not previously received a flu vaccine</a:t>
            </a:r>
          </a:p>
          <a:p>
            <a:pPr marL="400050" lvl="1" indent="-342900">
              <a:lnSpc>
                <a:spcPct val="150000"/>
              </a:lnSpc>
              <a:spcBef>
                <a:spcPct val="0"/>
              </a:spcBef>
              <a:buClrTx/>
              <a:buFont typeface="Wingdings" panose="05000000000000000000" pitchFamily="2" charset="2"/>
              <a:buChar char="Ø"/>
            </a:pPr>
            <a:r>
              <a:rPr lang="en-GB" sz="1800" dirty="0">
                <a:solidFill>
                  <a:srgbClr val="000000"/>
                </a:solidFill>
              </a:rPr>
              <a:t>if second dose required leave at least </a:t>
            </a:r>
            <a:r>
              <a:rPr lang="en-GB" sz="1800" b="1" dirty="0">
                <a:solidFill>
                  <a:srgbClr val="000000"/>
                </a:solidFill>
              </a:rPr>
              <a:t>4 weeks </a:t>
            </a:r>
            <a:r>
              <a:rPr lang="en-GB" sz="1800" dirty="0">
                <a:solidFill>
                  <a:srgbClr val="000000"/>
                </a:solidFill>
              </a:rPr>
              <a:t>between doses</a:t>
            </a:r>
            <a:endParaRPr lang="en-GB" sz="1800" dirty="0"/>
          </a:p>
          <a:p>
            <a:endParaRPr lang="en-GB" sz="1600" dirty="0">
              <a:latin typeface="Arial" charset="0"/>
              <a:ea typeface="ヒラギノ角ゴ Pro W3" charset="-128"/>
              <a:cs typeface="ヒラギノ角ゴ Pro W3" charset="-128"/>
            </a:endParaRPr>
          </a:p>
        </p:txBody>
      </p:sp>
      <p:pic>
        <p:nvPicPr>
          <p:cNvPr id="5" name="Picture 4">
            <a:extLst>
              <a:ext uri="{FF2B5EF4-FFF2-40B4-BE49-F238E27FC236}">
                <a16:creationId xmlns:a16="http://schemas.microsoft.com/office/drawing/2014/main" id="{2ED1837F-78E8-43AA-87BD-E3876C26157C}"/>
              </a:ext>
            </a:extLst>
          </p:cNvPr>
          <p:cNvPicPr>
            <a:picLocks noChangeAspect="1"/>
          </p:cNvPicPr>
          <p:nvPr/>
        </p:nvPicPr>
        <p:blipFill>
          <a:blip r:embed="rId3"/>
          <a:stretch>
            <a:fillRect/>
          </a:stretch>
        </p:blipFill>
        <p:spPr>
          <a:xfrm rot="371020">
            <a:off x="5529810" y="5688190"/>
            <a:ext cx="3195444" cy="392537"/>
          </a:xfrm>
          <a:prstGeom prst="rect">
            <a:avLst/>
          </a:prstGeom>
        </p:spPr>
      </p:pic>
    </p:spTree>
    <p:extLst>
      <p:ext uri="{BB962C8B-B14F-4D97-AF65-F5344CB8AC3E}">
        <p14:creationId xmlns:p14="http://schemas.microsoft.com/office/powerpoint/2010/main" val="155050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32</a:t>
            </a:fld>
            <a:endParaRPr lang="en-US" dirty="0"/>
          </a:p>
        </p:txBody>
      </p:sp>
      <p:sp>
        <p:nvSpPr>
          <p:cNvPr id="6" name="Rectangle 2"/>
          <p:cNvSpPr>
            <a:spLocks noGrp="1" noChangeArrowheads="1"/>
          </p:cNvSpPr>
          <p:nvPr>
            <p:ph type="title"/>
          </p:nvPr>
        </p:nvSpPr>
        <p:spPr>
          <a:xfrm>
            <a:off x="640557" y="1196752"/>
            <a:ext cx="8280275" cy="132482"/>
          </a:xfrm>
        </p:spPr>
        <p:txBody>
          <a:bodyPr wrap="square" numCol="1" anchorCtr="0" compatLnSpc="1">
            <a:prstTxWarp prst="textNoShape">
              <a:avLst/>
            </a:prstTxWarp>
            <a:normAutofit fontScale="90000"/>
          </a:bodyPr>
          <a:lstStyle/>
          <a:p>
            <a:pPr algn="ctr"/>
            <a:r>
              <a:rPr lang="en-GB" dirty="0">
                <a:solidFill>
                  <a:srgbClr val="00B0F0"/>
                </a:solidFill>
                <a:ea typeface="ヒラギノ角ゴ Pro W3" charset="-128"/>
                <a:cs typeface="ヒラギノ角ゴ Pro W3" charset="-128"/>
              </a:rPr>
              <a:t>LAIV applicator</a:t>
            </a:r>
            <a:br>
              <a:rPr lang="en-GB" sz="3600" b="1" dirty="0">
                <a:solidFill>
                  <a:schemeClr val="tx1"/>
                </a:solidFill>
                <a:ea typeface="ヒラギノ角ゴ Pro W3" charset="-128"/>
                <a:cs typeface="ヒラギノ角ゴ Pro W3" charset="-128"/>
              </a:rPr>
            </a:br>
            <a:br>
              <a:rPr lang="en-GB" sz="3600" b="1" dirty="0">
                <a:solidFill>
                  <a:schemeClr val="tx1"/>
                </a:solidFill>
                <a:ea typeface="ヒラギノ角ゴ Pro W3" charset="-128"/>
                <a:cs typeface="ヒラギノ角ゴ Pro W3" charset="-128"/>
              </a:rPr>
            </a:br>
            <a:endParaRPr lang="en-GB" sz="3600" b="1" dirty="0">
              <a:solidFill>
                <a:schemeClr val="tx1"/>
              </a:solidFill>
              <a:ea typeface="ヒラギノ角ゴ Pro W3" charset="-128"/>
              <a:cs typeface="ヒラギノ角ゴ Pro W3" charset="-12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57" y="1678130"/>
            <a:ext cx="8196565"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3568" y="4964426"/>
            <a:ext cx="1911101" cy="215444"/>
          </a:xfrm>
          <a:prstGeom prst="rect">
            <a:avLst/>
          </a:prstGeom>
          <a:noFill/>
        </p:spPr>
        <p:txBody>
          <a:bodyPr wrap="none" rtlCol="0">
            <a:spAutoFit/>
          </a:bodyPr>
          <a:lstStyle/>
          <a:p>
            <a:r>
              <a:rPr lang="en-GB" sz="800" dirty="0"/>
              <a:t>Image taken from Fluenz Tetra® SPC</a:t>
            </a:r>
          </a:p>
        </p:txBody>
      </p:sp>
    </p:spTree>
    <p:extLst>
      <p:ext uri="{BB962C8B-B14F-4D97-AF65-F5344CB8AC3E}">
        <p14:creationId xmlns:p14="http://schemas.microsoft.com/office/powerpoint/2010/main" val="2691395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33</a:t>
            </a:fld>
            <a:endParaRPr lang="en-US" dirty="0"/>
          </a:p>
        </p:txBody>
      </p:sp>
      <p:sp>
        <p:nvSpPr>
          <p:cNvPr id="8" name="Text Box 3"/>
          <p:cNvSpPr>
            <a:spLocks noGrp="1" noChangeArrowheads="1"/>
          </p:cNvSpPr>
          <p:nvPr>
            <p:ph type="title"/>
          </p:nvPr>
        </p:nvSpPr>
        <p:spPr>
          <a:xfrm>
            <a:off x="611560" y="332656"/>
            <a:ext cx="8353300" cy="864097"/>
          </a:xfrm>
        </p:spPr>
        <p:txBody>
          <a:bodyPr wrap="square" numCol="1" anchorCtr="0" compatLnSpc="1">
            <a:prstTxWarp prst="textNoShape">
              <a:avLst/>
            </a:prstTxWarp>
            <a:normAutofit/>
          </a:bodyPr>
          <a:lstStyle/>
          <a:p>
            <a:pPr algn="ctr">
              <a:spcBef>
                <a:spcPct val="20000"/>
              </a:spcBef>
              <a:buClr>
                <a:srgbClr val="C60F8C"/>
              </a:buClr>
            </a:pPr>
            <a:r>
              <a:rPr lang="en-GB" sz="3600" dirty="0">
                <a:solidFill>
                  <a:srgbClr val="00B0F0"/>
                </a:solidFill>
                <a:ea typeface="ヒラギノ角ゴ Pro W3" charset="-128"/>
                <a:cs typeface="ヒラギノ角ゴ Pro W3" charset="-128"/>
              </a:rPr>
              <a:t>Administration of LAIV (1)</a:t>
            </a:r>
          </a:p>
        </p:txBody>
      </p:sp>
      <p:sp>
        <p:nvSpPr>
          <p:cNvPr id="7" name="TextBox 6"/>
          <p:cNvSpPr txBox="1"/>
          <p:nvPr/>
        </p:nvSpPr>
        <p:spPr>
          <a:xfrm>
            <a:off x="694233" y="5805264"/>
            <a:ext cx="1962397" cy="215444"/>
          </a:xfrm>
          <a:prstGeom prst="rect">
            <a:avLst/>
          </a:prstGeom>
          <a:noFill/>
        </p:spPr>
        <p:txBody>
          <a:bodyPr wrap="none" rtlCol="0">
            <a:spAutoFit/>
          </a:bodyPr>
          <a:lstStyle/>
          <a:p>
            <a:r>
              <a:rPr lang="en-GB" sz="800" dirty="0"/>
              <a:t>Images taken from Fluenz Tetra® SPC</a:t>
            </a:r>
          </a:p>
        </p:txBody>
      </p:sp>
      <p:pic>
        <p:nvPicPr>
          <p:cNvPr id="6" name="Content Placeholder 4">
            <a:extLst>
              <a:ext uri="{FF2B5EF4-FFF2-40B4-BE49-F238E27FC236}">
                <a16:creationId xmlns:a16="http://schemas.microsoft.com/office/drawing/2014/main" id="{9F039988-8CC6-4076-BB82-C05C51E565D8}"/>
              </a:ext>
            </a:extLst>
          </p:cNvPr>
          <p:cNvPicPr>
            <a:picLocks noGrp="1" noChangeAspect="1"/>
          </p:cNvPicPr>
          <p:nvPr>
            <p:ph idx="1"/>
          </p:nvPr>
        </p:nvPicPr>
        <p:blipFill>
          <a:blip r:embed="rId3"/>
          <a:stretch>
            <a:fillRect/>
          </a:stretch>
        </p:blipFill>
        <p:spPr>
          <a:xfrm>
            <a:off x="384441" y="1226584"/>
            <a:ext cx="8375118" cy="4045389"/>
          </a:xfrm>
        </p:spPr>
      </p:pic>
    </p:spTree>
    <p:extLst>
      <p:ext uri="{BB962C8B-B14F-4D97-AF65-F5344CB8AC3E}">
        <p14:creationId xmlns:p14="http://schemas.microsoft.com/office/powerpoint/2010/main" val="2239076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34</a:t>
            </a:fld>
            <a:endParaRPr lang="en-US" dirty="0"/>
          </a:p>
        </p:txBody>
      </p:sp>
      <p:sp>
        <p:nvSpPr>
          <p:cNvPr id="7" name="Text Box 3"/>
          <p:cNvSpPr txBox="1">
            <a:spLocks noChangeArrowheads="1"/>
          </p:cNvSpPr>
          <p:nvPr/>
        </p:nvSpPr>
        <p:spPr bwMode="auto">
          <a:xfrm>
            <a:off x="611188" y="1700213"/>
            <a:ext cx="3679825" cy="457200"/>
          </a:xfrm>
          <a:prstGeom prst="rect">
            <a:avLst/>
          </a:prstGeom>
          <a:noFill/>
          <a:ln w="9525">
            <a:noFill/>
            <a:miter lim="800000"/>
            <a:headEnd/>
            <a:tailEnd/>
          </a:ln>
        </p:spPr>
        <p:txBody>
          <a:bodyPr>
            <a:prstTxWarp prst="textNoShape">
              <a:avLst/>
            </a:prstTxWarp>
            <a:spAutoFit/>
          </a:bodyPr>
          <a:lstStyle/>
          <a:p>
            <a:pPr>
              <a:spcBef>
                <a:spcPct val="20000"/>
              </a:spcBef>
              <a:buClr>
                <a:srgbClr val="C60F8C"/>
              </a:buClr>
              <a:buFont typeface="Arial" charset="0"/>
              <a:buNone/>
            </a:pPr>
            <a:endParaRPr lang="en-GB" sz="2400" baseline="0" dirty="0"/>
          </a:p>
        </p:txBody>
      </p:sp>
      <p:sp>
        <p:nvSpPr>
          <p:cNvPr id="10" name="Text Box 3"/>
          <p:cNvSpPr>
            <a:spLocks noGrp="1" noChangeArrowheads="1"/>
          </p:cNvSpPr>
          <p:nvPr>
            <p:ph type="title"/>
          </p:nvPr>
        </p:nvSpPr>
        <p:spPr>
          <a:xfrm>
            <a:off x="587599" y="332656"/>
            <a:ext cx="8353300" cy="907847"/>
          </a:xfrm>
        </p:spPr>
        <p:txBody>
          <a:bodyPr wrap="square" numCol="1" anchorCtr="0" compatLnSpc="1">
            <a:prstTxWarp prst="textNoShape">
              <a:avLst/>
            </a:prstTxWarp>
            <a:normAutofit/>
          </a:bodyPr>
          <a:lstStyle/>
          <a:p>
            <a:pPr algn="ctr">
              <a:spcBef>
                <a:spcPct val="20000"/>
              </a:spcBef>
              <a:buClr>
                <a:srgbClr val="C60F8C"/>
              </a:buClr>
            </a:pPr>
            <a:r>
              <a:rPr lang="en-GB" sz="3600" dirty="0">
                <a:solidFill>
                  <a:srgbClr val="00B0F0"/>
                </a:solidFill>
                <a:ea typeface="ヒラギノ角ゴ Pro W3" charset="-128"/>
                <a:cs typeface="ヒラギノ角ゴ Pro W3" charset="-128"/>
              </a:rPr>
              <a:t>Administration of LAIV (2)</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12776"/>
            <a:ext cx="8497598" cy="4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7016" y="5633571"/>
            <a:ext cx="1962397" cy="215444"/>
          </a:xfrm>
          <a:prstGeom prst="rect">
            <a:avLst/>
          </a:prstGeom>
          <a:noFill/>
        </p:spPr>
        <p:txBody>
          <a:bodyPr wrap="none" rtlCol="0">
            <a:spAutoFit/>
          </a:bodyPr>
          <a:lstStyle/>
          <a:p>
            <a:r>
              <a:rPr lang="en-GB" sz="800" dirty="0"/>
              <a:t>Images taken from Fluenz Tetra® SPC</a:t>
            </a:r>
          </a:p>
        </p:txBody>
      </p:sp>
    </p:spTree>
    <p:extLst>
      <p:ext uri="{BB962C8B-B14F-4D97-AF65-F5344CB8AC3E}">
        <p14:creationId xmlns:p14="http://schemas.microsoft.com/office/powerpoint/2010/main" val="219818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077200" cy="1008112"/>
          </a:xfrm>
        </p:spPr>
        <p:txBody>
          <a:bodyPr/>
          <a:lstStyle/>
          <a:p>
            <a:pPr algn="ctr"/>
            <a:r>
              <a:rPr lang="en-GB" sz="2400" dirty="0">
                <a:solidFill>
                  <a:srgbClr val="00B0F0"/>
                </a:solidFill>
              </a:rPr>
              <a:t>2. </a:t>
            </a:r>
            <a:r>
              <a:rPr lang="en-GB" sz="2400" dirty="0" err="1">
                <a:solidFill>
                  <a:srgbClr val="00B0F0"/>
                </a:solidFill>
              </a:rPr>
              <a:t>Flucelvax</a:t>
            </a:r>
            <a:r>
              <a:rPr lang="en-GB" sz="2400" dirty="0">
                <a:solidFill>
                  <a:srgbClr val="00B0F0"/>
                </a:solidFill>
              </a:rPr>
              <a:t> Tetra</a:t>
            </a:r>
            <a:r>
              <a:rPr lang="en-GB" sz="2400" dirty="0">
                <a:solidFill>
                  <a:srgbClr val="00B0F0"/>
                </a:solidFill>
                <a:latin typeface="Arial" charset="0"/>
                <a:ea typeface="ヒラギノ角ゴ Pro W3" charset="-128"/>
                <a:cs typeface="ヒラギノ角ゴ Pro W3" charset="-128"/>
              </a:rPr>
              <a:t>®</a:t>
            </a:r>
            <a:r>
              <a:rPr lang="en-GB" sz="2400" dirty="0">
                <a:solidFill>
                  <a:srgbClr val="00B0F0"/>
                </a:solidFill>
              </a:rPr>
              <a:t>: </a:t>
            </a:r>
            <a:r>
              <a:rPr lang="en-GB" sz="2400" u="sng" dirty="0">
                <a:solidFill>
                  <a:srgbClr val="00B0F0"/>
                </a:solidFill>
              </a:rPr>
              <a:t>cell-based </a:t>
            </a:r>
            <a:r>
              <a:rPr lang="en-GB" sz="2400" dirty="0">
                <a:solidFill>
                  <a:srgbClr val="00B0F0"/>
                </a:solidFill>
              </a:rPr>
              <a:t>quadrivalent </a:t>
            </a:r>
            <a:br>
              <a:rPr lang="en-GB" sz="2400" dirty="0">
                <a:solidFill>
                  <a:srgbClr val="00B0F0"/>
                </a:solidFill>
              </a:rPr>
            </a:br>
            <a:r>
              <a:rPr lang="en-GB" sz="2400" dirty="0">
                <a:solidFill>
                  <a:srgbClr val="00B0F0"/>
                </a:solidFill>
              </a:rPr>
              <a:t>inactivated flu vaccine (QIVc)</a:t>
            </a:r>
          </a:p>
        </p:txBody>
      </p:sp>
      <p:sp>
        <p:nvSpPr>
          <p:cNvPr id="5" name="Content Placeholder 4"/>
          <p:cNvSpPr>
            <a:spLocks noGrp="1"/>
          </p:cNvSpPr>
          <p:nvPr>
            <p:ph sz="half" idx="1"/>
          </p:nvPr>
        </p:nvSpPr>
        <p:spPr>
          <a:xfrm>
            <a:off x="395536" y="1124744"/>
            <a:ext cx="5184576" cy="4752528"/>
          </a:xfrm>
        </p:spPr>
        <p:txBody>
          <a:bodyPr/>
          <a:lstStyle/>
          <a:p>
            <a:pPr marL="457200" indent="-457200">
              <a:lnSpc>
                <a:spcPct val="150000"/>
              </a:lnSpc>
              <a:buFont typeface="Arial" panose="020B0604020202020204" pitchFamily="34" charset="0"/>
              <a:buChar char="•"/>
            </a:pPr>
            <a:r>
              <a:rPr lang="en-GB" sz="1600" b="1" dirty="0">
                <a:cs typeface="Arial" panose="020B0604020202020204" pitchFamily="34" charset="0"/>
              </a:rPr>
              <a:t>first line for all children aged 6 months to 2 years</a:t>
            </a:r>
            <a:r>
              <a:rPr lang="en-GB" sz="1600" b="1" dirty="0">
                <a:latin typeface="Arial" panose="020B0604020202020204" pitchFamily="34" charset="0"/>
                <a:ea typeface="Times New Roman"/>
                <a:cs typeface="Arial" panose="020B0604020202020204" pitchFamily="34" charset="0"/>
              </a:rPr>
              <a:t> who are eligible for the flu vaccine</a:t>
            </a:r>
            <a:endParaRPr lang="en-GB" sz="1600" b="1" dirty="0"/>
          </a:p>
          <a:p>
            <a:pPr marL="457200" indent="-4572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second line for children over 2 years with contraindication to </a:t>
            </a:r>
            <a:r>
              <a:rPr lang="en-GB" sz="1600" dirty="0" err="1">
                <a:latin typeface="Arial" panose="020B0604020202020204" pitchFamily="34" charset="0"/>
                <a:cs typeface="Arial" panose="020B0604020202020204" pitchFamily="34" charset="0"/>
              </a:rPr>
              <a:t>Fluenz</a:t>
            </a:r>
            <a:r>
              <a:rPr lang="en-GB" sz="1600" dirty="0">
                <a:latin typeface="Arial" panose="020B0604020202020204" pitchFamily="34" charset="0"/>
                <a:cs typeface="Arial" panose="020B0604020202020204" pitchFamily="34" charset="0"/>
              </a:rPr>
              <a:t>®</a:t>
            </a:r>
          </a:p>
          <a:p>
            <a:pPr marL="0" indent="0">
              <a:lnSpc>
                <a:spcPct val="150000"/>
              </a:lnSpc>
            </a:pPr>
            <a:endParaRPr lang="en-GB" sz="16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600" dirty="0">
                <a:latin typeface="Arial" charset="0"/>
                <a:ea typeface="ヒラギノ角ゴ Pro W3" charset="-128"/>
              </a:rPr>
              <a:t>single intramuscular (IM) injection</a:t>
            </a:r>
          </a:p>
          <a:p>
            <a:pPr marL="457200" indent="-457200">
              <a:buFont typeface="Arial" panose="020B0604020202020204" pitchFamily="34" charset="0"/>
              <a:buChar char="•"/>
            </a:pPr>
            <a:endParaRPr lang="en-GB" sz="1600" dirty="0">
              <a:solidFill>
                <a:prstClr val="black"/>
              </a:solidFill>
              <a:latin typeface="Arial" charset="0"/>
              <a:ea typeface="ヒラギノ角ゴ Pro W3" charset="-128"/>
            </a:endParaRPr>
          </a:p>
          <a:p>
            <a:pPr marL="457200" indent="-457200">
              <a:buFont typeface="Arial" panose="020B0604020202020204" pitchFamily="34" charset="0"/>
              <a:buChar char="•"/>
            </a:pPr>
            <a:r>
              <a:rPr lang="en-GB" sz="1600" dirty="0">
                <a:solidFill>
                  <a:prstClr val="black"/>
                </a:solidFill>
                <a:latin typeface="Arial" charset="0"/>
                <a:ea typeface="ヒラギノ角ゴ Pro W3" charset="-128"/>
              </a:rPr>
              <a:t>one dose schedule</a:t>
            </a:r>
            <a:r>
              <a:rPr lang="en-GB" sz="1600" b="1" dirty="0">
                <a:solidFill>
                  <a:srgbClr val="000000"/>
                </a:solidFill>
              </a:rPr>
              <a:t> </a:t>
            </a:r>
            <a:r>
              <a:rPr lang="en-GB" sz="1600" dirty="0">
                <a:solidFill>
                  <a:srgbClr val="000000"/>
                </a:solidFill>
              </a:rPr>
              <a:t>required unless: child is in a clinical risk group </a:t>
            </a:r>
            <a:r>
              <a:rPr lang="en-GB" sz="1600" b="1" dirty="0">
                <a:solidFill>
                  <a:srgbClr val="000000"/>
                </a:solidFill>
              </a:rPr>
              <a:t>and</a:t>
            </a:r>
            <a:r>
              <a:rPr lang="en-GB" sz="1600" dirty="0">
                <a:solidFill>
                  <a:srgbClr val="000000"/>
                </a:solidFill>
              </a:rPr>
              <a:t> under 9 years old </a:t>
            </a:r>
            <a:r>
              <a:rPr lang="en-GB" sz="1600" b="1" dirty="0">
                <a:solidFill>
                  <a:srgbClr val="000000"/>
                </a:solidFill>
              </a:rPr>
              <a:t>and</a:t>
            </a:r>
            <a:r>
              <a:rPr lang="en-GB" sz="1600" dirty="0">
                <a:solidFill>
                  <a:srgbClr val="000000"/>
                </a:solidFill>
              </a:rPr>
              <a:t> has not previously received a flu vaccine</a:t>
            </a:r>
            <a:endParaRPr lang="en-GB" sz="1600" dirty="0">
              <a:solidFill>
                <a:prstClr val="black"/>
              </a:solidFill>
              <a:latin typeface="Arial" charset="0"/>
              <a:ea typeface="ヒラギノ角ゴ Pro W3" charset="-128"/>
            </a:endParaRPr>
          </a:p>
          <a:p>
            <a:pPr marL="0" indent="0"/>
            <a:endParaRPr lang="en-GB" sz="1600" dirty="0">
              <a:solidFill>
                <a:prstClr val="black"/>
              </a:solidFill>
              <a:latin typeface="Arial" charset="0"/>
              <a:ea typeface="ヒラギノ角ゴ Pro W3" charset="-128"/>
            </a:endParaRPr>
          </a:p>
          <a:p>
            <a:pPr marL="400050" lvl="1" indent="-342900">
              <a:lnSpc>
                <a:spcPct val="150000"/>
              </a:lnSpc>
              <a:spcBef>
                <a:spcPct val="0"/>
              </a:spcBef>
              <a:buClrTx/>
              <a:buFont typeface="Wingdings" panose="05000000000000000000" pitchFamily="2" charset="2"/>
              <a:buChar char="Ø"/>
            </a:pPr>
            <a:r>
              <a:rPr lang="en-GB" sz="1600" dirty="0">
                <a:solidFill>
                  <a:srgbClr val="000000"/>
                </a:solidFill>
              </a:rPr>
              <a:t>if second dose required leave at least </a:t>
            </a:r>
            <a:r>
              <a:rPr lang="en-GB" sz="1600" b="1" dirty="0">
                <a:solidFill>
                  <a:srgbClr val="000000"/>
                </a:solidFill>
              </a:rPr>
              <a:t>4 weeks </a:t>
            </a:r>
            <a:r>
              <a:rPr lang="en-GB" sz="1600" dirty="0">
                <a:solidFill>
                  <a:srgbClr val="000000"/>
                </a:solidFill>
              </a:rPr>
              <a:t>between doses</a:t>
            </a:r>
            <a:endParaRPr lang="en-GB" sz="16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89013" y="1776306"/>
            <a:ext cx="2711214" cy="2936056"/>
          </a:xfrm>
        </p:spPr>
      </p:pic>
    </p:spTree>
    <p:extLst>
      <p:ext uri="{BB962C8B-B14F-4D97-AF65-F5344CB8AC3E}">
        <p14:creationId xmlns:p14="http://schemas.microsoft.com/office/powerpoint/2010/main" val="10183812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8077200" cy="720080"/>
          </a:xfrm>
        </p:spPr>
        <p:txBody>
          <a:bodyPr/>
          <a:lstStyle/>
          <a:p>
            <a:pPr algn="ctr"/>
            <a:r>
              <a:rPr lang="en-GB" sz="2800" dirty="0">
                <a:solidFill>
                  <a:srgbClr val="00B0F0"/>
                </a:solidFill>
              </a:rPr>
              <a:t>Quadrivalent cell culture vaccine (QIVc)</a:t>
            </a:r>
          </a:p>
        </p:txBody>
      </p:sp>
      <p:sp>
        <p:nvSpPr>
          <p:cNvPr id="3" name="Content Placeholder 2"/>
          <p:cNvSpPr>
            <a:spLocks noGrp="1"/>
          </p:cNvSpPr>
          <p:nvPr>
            <p:ph idx="1"/>
          </p:nvPr>
        </p:nvSpPr>
        <p:spPr>
          <a:xfrm>
            <a:off x="685800" y="764704"/>
            <a:ext cx="8077200" cy="4797896"/>
          </a:xfrm>
        </p:spPr>
        <p:txBody>
          <a:bodyPr/>
          <a:lstStyle/>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QIVc</a:t>
            </a:r>
            <a:r>
              <a:rPr lang="en-GB" sz="1700" kern="1200" dirty="0">
                <a:solidFill>
                  <a:prstClr val="black"/>
                </a:solidFill>
                <a:latin typeface="Arial" pitchFamily="34" charset="0"/>
                <a:ea typeface="ヒラギノ角ゴ Pro W3" pitchFamily="84" charset="-128"/>
              </a:rPr>
              <a:t> (</a:t>
            </a: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a:t>
            </a:r>
            <a:r>
              <a:rPr lang="en-GB" sz="1600" dirty="0"/>
              <a:t>®</a:t>
            </a:r>
            <a:r>
              <a:rPr lang="en-GB" sz="1700" kern="1200" dirty="0">
                <a:solidFill>
                  <a:prstClr val="black"/>
                </a:solidFill>
                <a:latin typeface="Arial" pitchFamily="34" charset="0"/>
                <a:ea typeface="ヒラギノ角ゴ Pro W3" pitchFamily="84" charset="-128"/>
              </a:rPr>
              <a:t>) was licensed in the UK in December 2018 for adults and children from 9 years of age.</a:t>
            </a:r>
            <a:r>
              <a:rPr lang="en-GB" sz="1700" kern="1200" dirty="0">
                <a:solidFill>
                  <a:srgbClr val="7030A0"/>
                </a:solidFill>
                <a:latin typeface="Arial" pitchFamily="34" charset="0"/>
                <a:ea typeface="ヒラギノ角ゴ Pro W3" pitchFamily="84" charset="-128"/>
              </a:rPr>
              <a:t> </a:t>
            </a:r>
            <a:r>
              <a:rPr lang="en-GB" sz="1700" kern="1200" dirty="0">
                <a:latin typeface="Arial" pitchFamily="34" charset="0"/>
                <a:ea typeface="ヒラギノ角ゴ Pro W3" pitchFamily="84" charset="-128"/>
              </a:rPr>
              <a:t>It now also licensed for children from 2 years of age</a:t>
            </a:r>
          </a:p>
          <a:p>
            <a:pPr lvl="0">
              <a:spcBef>
                <a:spcPts val="1200"/>
              </a:spcBef>
              <a:buClrTx/>
              <a:buSzTx/>
              <a:buFont typeface="Arial" panose="020B0604020202020204" pitchFamily="34" charset="0"/>
              <a:buChar char="•"/>
            </a:pPr>
            <a:r>
              <a:rPr lang="en-GB" sz="1700" kern="1200" dirty="0" err="1">
                <a:solidFill>
                  <a:prstClr val="black"/>
                </a:solidFill>
                <a:latin typeface="Arial" pitchFamily="34" charset="0"/>
                <a:ea typeface="ヒラギノ角ゴ Pro W3" pitchFamily="84" charset="-128"/>
              </a:rPr>
              <a:t>Flucelvax</a:t>
            </a:r>
            <a:r>
              <a:rPr lang="en-GB" sz="1700" kern="1200" dirty="0">
                <a:solidFill>
                  <a:prstClr val="black"/>
                </a:solidFill>
                <a:latin typeface="Arial" pitchFamily="34" charset="0"/>
                <a:ea typeface="ヒラギノ角ゴ Pro W3" pitchFamily="84" charset="-128"/>
              </a:rPr>
              <a:t> Tetra</a:t>
            </a:r>
            <a:r>
              <a:rPr lang="en-GB" sz="1600" dirty="0"/>
              <a:t>®</a:t>
            </a:r>
            <a:r>
              <a:rPr lang="en-GB" sz="1700" kern="1200" dirty="0">
                <a:solidFill>
                  <a:prstClr val="black"/>
                </a:solidFill>
                <a:latin typeface="Arial" pitchFamily="34" charset="0"/>
                <a:ea typeface="ヒラギノ角ゴ Pro W3" pitchFamily="84" charset="-128"/>
              </a:rPr>
              <a:t> is a quadrivalent vaccine containing two subtypes of Influenza A (H3N2 and H1N1pdm00) and both B virus lineages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QIVc has a similar safety profile to other flu vaccines (similar rate and type of adverse reactions reported). Millions of doses of cell-based vaccine have been administered with no serious safety concerns</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the cell-based vaccine manufacturing process uses an animal cell line (</a:t>
            </a:r>
            <a:r>
              <a:rPr lang="en-GB" sz="1700" kern="1200" dirty="0" err="1">
                <a:solidFill>
                  <a:prstClr val="black"/>
                </a:solidFill>
                <a:latin typeface="Arial" pitchFamily="34" charset="0"/>
                <a:ea typeface="ヒラギノ角ゴ Pro W3" pitchFamily="84" charset="-128"/>
              </a:rPr>
              <a:t>Madin</a:t>
            </a:r>
            <a:r>
              <a:rPr lang="en-GB" sz="1700" kern="1200" dirty="0">
                <a:solidFill>
                  <a:prstClr val="black"/>
                </a:solidFill>
                <a:latin typeface="Arial" pitchFamily="34" charset="0"/>
                <a:ea typeface="ヒラギノ角ゴ Pro W3" pitchFamily="84" charset="-128"/>
              </a:rPr>
              <a:t>-Darby Canine Kidney or MDCK) to grow the influenza virus rather than the traditional egg based manufacturing methods </a:t>
            </a:r>
          </a:p>
          <a:p>
            <a:pPr lvl="0">
              <a:spcBef>
                <a:spcPts val="1200"/>
              </a:spcBef>
              <a:buClrTx/>
              <a:buSzTx/>
              <a:buFont typeface="Arial" panose="020B0604020202020204" pitchFamily="34" charset="0"/>
              <a:buChar char="•"/>
            </a:pPr>
            <a:r>
              <a:rPr lang="en-GB" sz="1700" kern="1200" dirty="0">
                <a:solidFill>
                  <a:prstClr val="black"/>
                </a:solidFill>
                <a:latin typeface="Arial" pitchFamily="34" charset="0"/>
                <a:ea typeface="ヒラギノ角ゴ Pro W3" pitchFamily="84" charset="-128"/>
              </a:rPr>
              <a:t>this manufacturing process eliminates the risk of egg-adaptation and may result in the vaccine containing virus that is a closer match to wild-type circulating flu viruses </a:t>
            </a:r>
          </a:p>
          <a:p>
            <a:pPr>
              <a:spcBef>
                <a:spcPts val="1200"/>
              </a:spcBef>
              <a:buClrTx/>
              <a:buSzTx/>
              <a:buFont typeface="Arial" panose="020B0604020202020204" pitchFamily="34" charset="0"/>
              <a:buChar char="•"/>
            </a:pPr>
            <a:r>
              <a:rPr lang="en-GB" sz="1800" dirty="0" err="1"/>
              <a:t>QIVc</a:t>
            </a:r>
            <a:r>
              <a:rPr lang="en-GB" sz="1800" dirty="0"/>
              <a:t> is egg free</a:t>
            </a:r>
          </a:p>
          <a:p>
            <a:pPr lvl="0">
              <a:spcBef>
                <a:spcPts val="1200"/>
              </a:spcBef>
              <a:buClrTx/>
              <a:buSzTx/>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40152" y="4901454"/>
            <a:ext cx="1368152" cy="132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75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80920" cy="720080"/>
          </a:xfrm>
        </p:spPr>
        <p:txBody>
          <a:bodyPr>
            <a:noAutofit/>
          </a:bodyPr>
          <a:lstStyle/>
          <a:p>
            <a:pPr algn="ctr"/>
            <a:r>
              <a:rPr lang="en-GB" sz="2800" dirty="0">
                <a:solidFill>
                  <a:srgbClr val="00B0F0"/>
                </a:solidFill>
              </a:rPr>
              <a:t>Administration of flu vaccines given</a:t>
            </a:r>
            <a:br>
              <a:rPr lang="en-GB" sz="2800" dirty="0">
                <a:solidFill>
                  <a:srgbClr val="00B0F0"/>
                </a:solidFill>
              </a:rPr>
            </a:br>
            <a:r>
              <a:rPr lang="en-GB" sz="2800" dirty="0">
                <a:solidFill>
                  <a:srgbClr val="00B0F0"/>
                </a:solidFill>
              </a:rPr>
              <a:t>by injection</a:t>
            </a:r>
            <a:br>
              <a:rPr lang="en-GB" sz="2800" dirty="0">
                <a:solidFill>
                  <a:srgbClr val="00B0F0"/>
                </a:solidFill>
              </a:rPr>
            </a:br>
            <a:endParaRPr lang="en-GB" sz="2000" dirty="0">
              <a:solidFill>
                <a:srgbClr val="00B0F0"/>
              </a:solidFill>
            </a:endParaRPr>
          </a:p>
        </p:txBody>
      </p:sp>
      <p:sp>
        <p:nvSpPr>
          <p:cNvPr id="3" name="Content Placeholder 2"/>
          <p:cNvSpPr>
            <a:spLocks noGrp="1"/>
          </p:cNvSpPr>
          <p:nvPr>
            <p:ph idx="1"/>
          </p:nvPr>
        </p:nvSpPr>
        <p:spPr>
          <a:xfrm>
            <a:off x="899592" y="1268760"/>
            <a:ext cx="7632848" cy="5255989"/>
          </a:xfrm>
        </p:spPr>
        <p:txBody>
          <a:bodyPr/>
          <a:lstStyle/>
          <a:p>
            <a:pPr marL="0" indent="0">
              <a:tabLst>
                <a:tab pos="450850" algn="l"/>
              </a:tabLst>
            </a:pPr>
            <a:r>
              <a:rPr lang="en-GB" sz="1800" dirty="0"/>
              <a:t>The inactivated influenza vaccines should normally be administered by intramuscular (IM) injection into the deltoid muscle in the upper arm (or anterolateral aspect of the thigh in infants).</a:t>
            </a:r>
            <a:endParaRPr lang="en-GB" sz="1800" b="1" dirty="0"/>
          </a:p>
          <a:p>
            <a:pPr marL="0" indent="0">
              <a:tabLst>
                <a:tab pos="450850" algn="l"/>
              </a:tabLst>
            </a:pPr>
            <a:endParaRPr lang="en-GB" sz="1800" b="1" dirty="0"/>
          </a:p>
          <a:p>
            <a:pPr marL="0" indent="0">
              <a:tabLst>
                <a:tab pos="450850" algn="l"/>
              </a:tabLst>
            </a:pPr>
            <a:r>
              <a:rPr lang="en-GB" sz="1800" dirty="0" err="1"/>
              <a:t>Flucelvax</a:t>
            </a:r>
            <a:r>
              <a:rPr lang="en-GB" sz="1800" dirty="0"/>
              <a:t> Tetra® (</a:t>
            </a:r>
            <a:r>
              <a:rPr lang="en-GB" sz="1800" dirty="0" err="1"/>
              <a:t>QIVc</a:t>
            </a:r>
            <a:r>
              <a:rPr lang="en-GB" sz="1800" dirty="0"/>
              <a:t>) is supplied in a single-dose prefilled syringe, containing a 0.5ml dose, and </a:t>
            </a:r>
            <a:r>
              <a:rPr lang="en-GB" sz="1800" u="sng" dirty="0"/>
              <a:t>does not require reconstitution</a:t>
            </a:r>
            <a:r>
              <a:rPr lang="en-GB" sz="1800" dirty="0"/>
              <a:t>.</a:t>
            </a:r>
          </a:p>
          <a:p>
            <a:pPr marL="0" indent="0">
              <a:tabLst>
                <a:tab pos="450850" algn="l"/>
              </a:tabLst>
            </a:pPr>
            <a:endParaRPr lang="en-GB" sz="1800" b="1" dirty="0">
              <a:solidFill>
                <a:srgbClr val="FF0000"/>
              </a:solidFill>
            </a:endParaRPr>
          </a:p>
          <a:p>
            <a:pPr marL="0" indent="0">
              <a:tabLst>
                <a:tab pos="450850" algn="l"/>
              </a:tabLst>
            </a:pPr>
            <a:r>
              <a:rPr lang="en-GB" sz="1800" b="1" dirty="0"/>
              <a:t>Patients taking anticoagulants / with bleeding disorder</a:t>
            </a:r>
            <a:endParaRPr lang="en-GB" sz="1800" b="1" u="sng" dirty="0"/>
          </a:p>
          <a:p>
            <a:pPr>
              <a:buFont typeface="Wingdings" panose="05000000000000000000" pitchFamily="2" charset="2"/>
              <a:buChar char="Ø"/>
              <a:tabLst>
                <a:tab pos="450850" algn="l"/>
              </a:tabLst>
            </a:pPr>
            <a:r>
              <a:rPr lang="en-GB" sz="1800" u="sng" dirty="0"/>
              <a:t>individuals on stable anticoagulation therapy</a:t>
            </a:r>
            <a:r>
              <a:rPr lang="en-GB" sz="1800" dirty="0"/>
              <a:t>  (including individuals on warfarin who are up-to-date with their scheduled INR testing and whose latest INR was below the upper threshold of their therapeutic range) can receive intramuscular (IM) vaccination</a:t>
            </a:r>
          </a:p>
          <a:p>
            <a:pPr>
              <a:buFont typeface="Wingdings" panose="05000000000000000000" pitchFamily="2" charset="2"/>
              <a:buChar char="Ø"/>
              <a:tabLst>
                <a:tab pos="450850" algn="l"/>
              </a:tabLst>
            </a:pPr>
            <a:r>
              <a:rPr lang="en-GB" sz="1800" dirty="0"/>
              <a:t>if in any doubt, consult with the clinician responsible for prescribing or monitoring the individual’s anticoagulant therapy.</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37</a:t>
            </a:fld>
            <a:r>
              <a:rPr lang="en-US" dirty="0"/>
              <a:t> </a:t>
            </a:r>
          </a:p>
        </p:txBody>
      </p:sp>
    </p:spTree>
    <p:extLst>
      <p:ext uri="{BB962C8B-B14F-4D97-AF65-F5344CB8AC3E}">
        <p14:creationId xmlns:p14="http://schemas.microsoft.com/office/powerpoint/2010/main" val="3469040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23528" y="116632"/>
            <a:ext cx="8280275" cy="936104"/>
          </a:xfrm>
        </p:spPr>
        <p:txBody>
          <a:bodyPr wrap="square" numCol="1" compatLnSpc="1">
            <a:prstTxWarp prst="textNoShape">
              <a:avLst/>
            </a:prstTxWarp>
            <a:normAutofit/>
          </a:bodyPr>
          <a:lstStyle/>
          <a:p>
            <a:pPr algn="ctr"/>
            <a:r>
              <a:rPr lang="en-GB" sz="3600" dirty="0">
                <a:solidFill>
                  <a:srgbClr val="00B0F0"/>
                </a:solidFill>
                <a:latin typeface="Arial" charset="0"/>
                <a:ea typeface="ヒラギノ角ゴ Pro W3" charset="-128"/>
                <a:cs typeface="ヒラギノ角ゴ Pro W3" charset="-128"/>
              </a:rPr>
              <a:t>Storage of </a:t>
            </a:r>
            <a:r>
              <a:rPr lang="en-GB" sz="3600" u="sng" dirty="0">
                <a:solidFill>
                  <a:srgbClr val="00B0F0"/>
                </a:solidFill>
                <a:latin typeface="Arial" charset="0"/>
                <a:ea typeface="ヒラギノ角ゴ Pro W3" charset="-128"/>
                <a:cs typeface="ヒラギノ角ゴ Pro W3" charset="-128"/>
              </a:rPr>
              <a:t>all</a:t>
            </a:r>
            <a:r>
              <a:rPr lang="en-GB" sz="3600" dirty="0">
                <a:solidFill>
                  <a:srgbClr val="00B0F0"/>
                </a:solidFill>
                <a:latin typeface="Arial" charset="0"/>
                <a:ea typeface="ヒラギノ角ゴ Pro W3" charset="-128"/>
                <a:cs typeface="ヒラギノ角ゴ Pro W3" charset="-128"/>
              </a:rPr>
              <a:t> flu vaccine</a:t>
            </a:r>
          </a:p>
        </p:txBody>
      </p:sp>
      <p:sp>
        <p:nvSpPr>
          <p:cNvPr id="43011" name="Rectangle 3"/>
          <p:cNvSpPr>
            <a:spLocks noGrp="1" noChangeArrowheads="1"/>
          </p:cNvSpPr>
          <p:nvPr>
            <p:ph idx="1"/>
          </p:nvPr>
        </p:nvSpPr>
        <p:spPr>
          <a:xfrm>
            <a:off x="611560" y="1052736"/>
            <a:ext cx="7776864" cy="4536504"/>
          </a:xfrm>
        </p:spPr>
        <p:txBody>
          <a:bodyPr/>
          <a:lstStyle/>
          <a:p>
            <a:pPr marL="0" lvl="1" indent="0">
              <a:spcBef>
                <a:spcPts val="1200"/>
              </a:spcBef>
              <a:buNone/>
            </a:pPr>
            <a:r>
              <a:rPr lang="en-GB" sz="2000" b="1" dirty="0">
                <a:latin typeface="+mn-lt"/>
              </a:rPr>
              <a:t>Efficacy, safety and quality may be adversely affected if vaccines are not stored at the temperatures specified in the licence.</a:t>
            </a:r>
          </a:p>
          <a:p>
            <a:r>
              <a:rPr lang="en-GB" sz="2000" dirty="0">
                <a:latin typeface="+mn-lt"/>
                <a:ea typeface="ヒラギノ角ゴ Pro W3" charset="-128"/>
                <a:cs typeface="ヒラギノ角ゴ Pro W3" charset="-128"/>
              </a:rPr>
              <a:t>Must be stored in accordance with manufacturer’s instructions:</a:t>
            </a:r>
          </a:p>
          <a:p>
            <a:pPr marL="400050" lvl="1" indent="-342900">
              <a:lnSpc>
                <a:spcPct val="90000"/>
              </a:lnSpc>
              <a:spcBef>
                <a:spcPct val="0"/>
              </a:spcBef>
              <a:buClrTx/>
            </a:pPr>
            <a:r>
              <a:rPr lang="en-GB" sz="2000" dirty="0">
                <a:latin typeface="+mn-lt"/>
              </a:rPr>
              <a:t>store between +2⁰C and +8⁰C </a:t>
            </a:r>
          </a:p>
          <a:p>
            <a:pPr marL="400050" lvl="1" indent="-342900">
              <a:lnSpc>
                <a:spcPct val="90000"/>
              </a:lnSpc>
              <a:spcBef>
                <a:spcPct val="0"/>
              </a:spcBef>
              <a:buClrTx/>
            </a:pPr>
            <a:r>
              <a:rPr lang="en-GB" sz="2000" dirty="0">
                <a:latin typeface="+mn-lt"/>
              </a:rPr>
              <a:t>do not freeze</a:t>
            </a:r>
          </a:p>
          <a:p>
            <a:pPr marL="400050" lvl="1" indent="-342900">
              <a:lnSpc>
                <a:spcPct val="90000"/>
              </a:lnSpc>
              <a:spcBef>
                <a:spcPct val="0"/>
              </a:spcBef>
              <a:buClrTx/>
            </a:pPr>
            <a:r>
              <a:rPr lang="en-GB" sz="2000" dirty="0">
                <a:latin typeface="+mn-lt"/>
              </a:rPr>
              <a:t>store in original packaging</a:t>
            </a:r>
          </a:p>
          <a:p>
            <a:pPr marL="400050" lvl="1" indent="-342900">
              <a:lnSpc>
                <a:spcPct val="90000"/>
              </a:lnSpc>
              <a:spcBef>
                <a:spcPct val="0"/>
              </a:spcBef>
              <a:buClrTx/>
            </a:pPr>
            <a:r>
              <a:rPr lang="en-GB" sz="2000" dirty="0">
                <a:latin typeface="+mn-lt"/>
              </a:rPr>
              <a:t>protect from light.</a:t>
            </a:r>
          </a:p>
          <a:p>
            <a:endParaRPr lang="en-GB" sz="2000" b="1" dirty="0">
              <a:latin typeface="+mn-lt"/>
              <a:ea typeface="Arial" charset="0"/>
              <a:cs typeface="Arial" charset="0"/>
            </a:endParaRPr>
          </a:p>
          <a:p>
            <a:r>
              <a:rPr lang="en-GB" sz="2000" b="1" dirty="0">
                <a:latin typeface="+mn-lt"/>
                <a:ea typeface="Arial" charset="0"/>
                <a:cs typeface="Arial" charset="0"/>
              </a:rPr>
              <a:t>Check expiry dates regularly:</a:t>
            </a:r>
          </a:p>
          <a:p>
            <a:pPr marL="342900" lvl="1">
              <a:lnSpc>
                <a:spcPct val="90000"/>
              </a:lnSpc>
              <a:spcBef>
                <a:spcPts val="1200"/>
              </a:spcBef>
              <a:buFont typeface="Arial" charset="0"/>
              <a:buChar char="•"/>
            </a:pPr>
            <a:r>
              <a:rPr lang="en-GB" sz="2000" dirty="0">
                <a:latin typeface="+mn-lt"/>
              </a:rPr>
              <a:t>the LAIV has an expiry date </a:t>
            </a:r>
            <a:r>
              <a:rPr lang="en-GB" sz="2000" b="1" dirty="0">
                <a:latin typeface="+mn-lt"/>
              </a:rPr>
              <a:t>15 weeks </a:t>
            </a:r>
            <a:r>
              <a:rPr lang="en-GB" sz="2000" dirty="0">
                <a:latin typeface="+mn-lt"/>
              </a:rPr>
              <a:t>after manufacture – this is much shorter than inactivated flu vaccines</a:t>
            </a:r>
          </a:p>
          <a:p>
            <a:pPr marL="342900" lvl="1">
              <a:lnSpc>
                <a:spcPct val="90000"/>
              </a:lnSpc>
              <a:spcBef>
                <a:spcPts val="1200"/>
              </a:spcBef>
              <a:buFont typeface="Arial" charset="0"/>
              <a:buChar char="•"/>
            </a:pPr>
            <a:r>
              <a:rPr lang="en-GB" sz="2000" dirty="0">
                <a:latin typeface="+mn-lt"/>
              </a:rPr>
              <a:t>it is important that the expiry date on the nasal spray applicator is checked before use.</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38</a:t>
            </a:fld>
            <a:endParaRPr lang="en-US" dirty="0">
              <a:solidFill>
                <a:srgbClr val="FFFFFF"/>
              </a:solidFill>
            </a:endParaRPr>
          </a:p>
        </p:txBody>
      </p:sp>
    </p:spTree>
    <p:extLst>
      <p:ext uri="{BB962C8B-B14F-4D97-AF65-F5344CB8AC3E}">
        <p14:creationId xmlns:p14="http://schemas.microsoft.com/office/powerpoint/2010/main" val="3441101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3"/>
            <a:ext cx="8028000" cy="598017"/>
          </a:xfrm>
        </p:spPr>
        <p:txBody>
          <a:bodyPr>
            <a:noAutofit/>
          </a:bodyPr>
          <a:lstStyle/>
          <a:p>
            <a:pPr algn="ctr"/>
            <a:r>
              <a:rPr lang="en-GB" sz="3200" dirty="0">
                <a:solidFill>
                  <a:srgbClr val="00B0F0"/>
                </a:solidFill>
              </a:rPr>
              <a:t>Co-administration of flu and other </a:t>
            </a:r>
            <a:br>
              <a:rPr lang="en-GB" sz="3200" dirty="0">
                <a:solidFill>
                  <a:srgbClr val="00B0F0"/>
                </a:solidFill>
              </a:rPr>
            </a:br>
            <a:r>
              <a:rPr lang="en-GB" sz="3200" dirty="0">
                <a:solidFill>
                  <a:srgbClr val="00B0F0"/>
                </a:solidFill>
              </a:rPr>
              <a:t>childhood vaccines</a:t>
            </a:r>
          </a:p>
        </p:txBody>
      </p:sp>
      <p:sp>
        <p:nvSpPr>
          <p:cNvPr id="3" name="Content Placeholder 2"/>
          <p:cNvSpPr>
            <a:spLocks noGrp="1"/>
          </p:cNvSpPr>
          <p:nvPr>
            <p:ph idx="1"/>
          </p:nvPr>
        </p:nvSpPr>
        <p:spPr>
          <a:xfrm>
            <a:off x="395536" y="1340768"/>
            <a:ext cx="8136706" cy="4248471"/>
          </a:xfrm>
        </p:spPr>
        <p:txBody>
          <a:bodyPr/>
          <a:lstStyle/>
          <a:p>
            <a:pPr>
              <a:buFont typeface="Wingdings" panose="05000000000000000000" pitchFamily="2" charset="2"/>
              <a:buChar char="Ø"/>
              <a:tabLst>
                <a:tab pos="450850" algn="l"/>
              </a:tabLst>
            </a:pPr>
            <a:r>
              <a:rPr lang="en-GB" sz="2000" dirty="0"/>
              <a:t>no interval required between inactivated flu vaccines and any other childhood vaccines</a:t>
            </a:r>
          </a:p>
          <a:p>
            <a:pPr>
              <a:buFont typeface="Wingdings" panose="05000000000000000000" pitchFamily="2" charset="2"/>
              <a:buChar char="Ø"/>
              <a:tabLst>
                <a:tab pos="450850" algn="l"/>
              </a:tabLst>
            </a:pPr>
            <a:r>
              <a:rPr lang="en-GB" sz="2000" dirty="0"/>
              <a:t>if two or more intramuscular vaccines are given at the same time, they should be given in separate sites (preferably a separate limb) and leave at least 2.5 cms between administration sites</a:t>
            </a:r>
          </a:p>
          <a:p>
            <a:pPr>
              <a:buFont typeface="Wingdings" panose="05000000000000000000" pitchFamily="2" charset="2"/>
              <a:buChar char="Ø"/>
              <a:tabLst>
                <a:tab pos="450850" algn="l"/>
              </a:tabLst>
            </a:pPr>
            <a:r>
              <a:rPr lang="en-GB" sz="2000" dirty="0"/>
              <a:t>LAIV can also be given at the same time as other live or inactivated vaccines</a:t>
            </a:r>
          </a:p>
          <a:p>
            <a:pPr marL="0" indent="0">
              <a:tabLst>
                <a:tab pos="450850" algn="l"/>
              </a:tabLst>
            </a:pPr>
            <a:endParaRPr lang="en-GB" sz="2000" dirty="0">
              <a:solidFill>
                <a:srgbClr val="FF0000"/>
              </a:solidFill>
              <a:hlinkClick r:id="rId3"/>
            </a:endParaRPr>
          </a:p>
          <a:p>
            <a:pPr marL="0" indent="0" algn="ctr"/>
            <a:endParaRPr lang="en-GB" sz="2000" dirty="0"/>
          </a:p>
        </p:txBody>
      </p:sp>
      <p:sp>
        <p:nvSpPr>
          <p:cNvPr id="5" name="TextBox 4">
            <a:extLst>
              <a:ext uri="{FF2B5EF4-FFF2-40B4-BE49-F238E27FC236}">
                <a16:creationId xmlns:a16="http://schemas.microsoft.com/office/drawing/2014/main" id="{E51B1D24-AFEC-4300-B518-232EDE63C086}"/>
              </a:ext>
            </a:extLst>
          </p:cNvPr>
          <p:cNvSpPr txBox="1"/>
          <p:nvPr/>
        </p:nvSpPr>
        <p:spPr>
          <a:xfrm>
            <a:off x="6300192" y="4437112"/>
            <a:ext cx="1800200" cy="923330"/>
          </a:xfrm>
          <a:prstGeom prst="rect">
            <a:avLst/>
          </a:prstGeom>
          <a:noFill/>
        </p:spPr>
        <p:txBody>
          <a:bodyPr wrap="square" rtlCol="0">
            <a:spAutoFit/>
          </a:bodyPr>
          <a:lstStyle/>
          <a:p>
            <a:pPr>
              <a:tabLst>
                <a:tab pos="450850" algn="l"/>
              </a:tabLst>
            </a:pPr>
            <a:r>
              <a:rPr lang="en-GB" dirty="0">
                <a:hlinkClick r:id="rId3"/>
              </a:rPr>
              <a:t>See </a:t>
            </a:r>
            <a:r>
              <a:rPr lang="en-GB" dirty="0">
                <a:hlinkClick r:id="rId4"/>
              </a:rPr>
              <a:t>Green-Book-Chapter-4.</a:t>
            </a:r>
            <a:endParaRPr lang="en-GB" dirty="0"/>
          </a:p>
        </p:txBody>
      </p:sp>
      <p:pic>
        <p:nvPicPr>
          <p:cNvPr id="6" name="Picture 5">
            <a:extLst>
              <a:ext uri="{FF2B5EF4-FFF2-40B4-BE49-F238E27FC236}">
                <a16:creationId xmlns:a16="http://schemas.microsoft.com/office/drawing/2014/main" id="{887CADAA-B29E-4AF8-A9AB-BCE76A325023}"/>
              </a:ext>
            </a:extLst>
          </p:cNvPr>
          <p:cNvPicPr>
            <a:picLocks noChangeAspect="1"/>
          </p:cNvPicPr>
          <p:nvPr/>
        </p:nvPicPr>
        <p:blipFill>
          <a:blip r:embed="rId5"/>
          <a:stretch>
            <a:fillRect/>
          </a:stretch>
        </p:blipFill>
        <p:spPr>
          <a:xfrm>
            <a:off x="2555776" y="3709566"/>
            <a:ext cx="3528392" cy="1650876"/>
          </a:xfrm>
          <a:prstGeom prst="rect">
            <a:avLst/>
          </a:prstGeom>
        </p:spPr>
      </p:pic>
    </p:spTree>
    <p:extLst>
      <p:ext uri="{BB962C8B-B14F-4D97-AF65-F5344CB8AC3E}">
        <p14:creationId xmlns:p14="http://schemas.microsoft.com/office/powerpoint/2010/main" val="580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539552" y="115888"/>
            <a:ext cx="8142486" cy="1143000"/>
          </a:xfrm>
        </p:spPr>
        <p:txBody>
          <a:bodyPr/>
          <a:lstStyle/>
          <a:p>
            <a:pPr algn="ctr"/>
            <a:r>
              <a:rPr lang="en-GB" altLang="en-US" sz="3600" dirty="0">
                <a:solidFill>
                  <a:srgbClr val="00B0F0"/>
                </a:solidFill>
                <a:latin typeface="+mn-lt"/>
              </a:rPr>
              <a:t>Influenza</a:t>
            </a:r>
          </a:p>
        </p:txBody>
      </p:sp>
      <p:sp>
        <p:nvSpPr>
          <p:cNvPr id="37892" name="Content Placeholder 5"/>
          <p:cNvSpPr>
            <a:spLocks noGrp="1"/>
          </p:cNvSpPr>
          <p:nvPr>
            <p:ph sz="half" idx="1"/>
          </p:nvPr>
        </p:nvSpPr>
        <p:spPr>
          <a:xfrm>
            <a:off x="755576" y="1258888"/>
            <a:ext cx="4536504" cy="4336504"/>
          </a:xfrm>
        </p:spPr>
        <p:txBody>
          <a:bodyPr/>
          <a:lstStyle/>
          <a:p>
            <a:pPr marL="0" indent="0"/>
            <a:r>
              <a:rPr lang="en-GB" altLang="en-US" sz="2000" dirty="0"/>
              <a:t>Influenza (or flu):</a:t>
            </a:r>
          </a:p>
          <a:p>
            <a:pPr marL="457200" indent="-457200">
              <a:buFont typeface="Wingdings" pitchFamily="2" charset="2"/>
              <a:buChar char="v"/>
            </a:pPr>
            <a:r>
              <a:rPr lang="en-GB" altLang="en-US" sz="2000" dirty="0"/>
              <a:t>is </a:t>
            </a:r>
            <a:r>
              <a:rPr lang="en-GB" altLang="en-US" sz="2000" dirty="0">
                <a:latin typeface="+mn-lt"/>
              </a:rPr>
              <a:t>a viral infection </a:t>
            </a:r>
            <a:r>
              <a:rPr lang="en-GB" altLang="en-US" sz="2000" dirty="0"/>
              <a:t>affecting </a:t>
            </a:r>
            <a:r>
              <a:rPr lang="en-GB" altLang="en-US" sz="2000" dirty="0">
                <a:latin typeface="+mn-lt"/>
              </a:rPr>
              <a:t>the respiratory tract</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i</a:t>
            </a:r>
            <a:r>
              <a:rPr lang="en-GB" altLang="en-US" sz="2000" dirty="0">
                <a:latin typeface="+mn-lt"/>
              </a:rPr>
              <a:t>s highly infectious and spreads rapidly in closed communities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c</a:t>
            </a:r>
            <a:r>
              <a:rPr lang="en-GB" altLang="en-US" sz="2000" dirty="0">
                <a:latin typeface="+mn-lt"/>
              </a:rPr>
              <a:t>an be spread by people with mild / no symptoms</a:t>
            </a:r>
          </a:p>
          <a:p>
            <a:pPr marL="457200" indent="-457200">
              <a:buFont typeface="Wingdings" pitchFamily="2" charset="2"/>
              <a:buChar char="v"/>
            </a:pPr>
            <a:endParaRPr lang="en-GB" altLang="en-US" sz="2000" dirty="0">
              <a:latin typeface="+mn-lt"/>
            </a:endParaRPr>
          </a:p>
          <a:p>
            <a:pPr marL="457200" indent="-457200">
              <a:buFont typeface="Wingdings" pitchFamily="2" charset="2"/>
              <a:buChar char="v"/>
            </a:pPr>
            <a:r>
              <a:rPr lang="en-GB" altLang="en-US" sz="2000" dirty="0"/>
              <a:t>u</a:t>
            </a:r>
            <a:r>
              <a:rPr lang="en-GB" altLang="en-US" sz="2000" dirty="0">
                <a:latin typeface="+mn-lt"/>
              </a:rPr>
              <a:t>sually occurs in an 8-10 week period during the winter</a:t>
            </a:r>
          </a:p>
        </p:txBody>
      </p:sp>
      <p:pic>
        <p:nvPicPr>
          <p:cNvPr id="5" name="Picture 4">
            <a:extLst>
              <a:ext uri="{FF2B5EF4-FFF2-40B4-BE49-F238E27FC236}">
                <a16:creationId xmlns:a16="http://schemas.microsoft.com/office/drawing/2014/main" id="{302416DC-F85A-4129-BD27-79080A5E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249" y="1916832"/>
            <a:ext cx="3242437" cy="2421369"/>
          </a:xfrm>
          <a:prstGeom prst="rect">
            <a:avLst/>
          </a:prstGeom>
        </p:spPr>
      </p:pic>
    </p:spTree>
    <p:extLst>
      <p:ext uri="{BB962C8B-B14F-4D97-AF65-F5344CB8AC3E}">
        <p14:creationId xmlns:p14="http://schemas.microsoft.com/office/powerpoint/2010/main" val="2860100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85279" y="1340768"/>
            <a:ext cx="8278688" cy="4535908"/>
          </a:xfrm>
        </p:spPr>
        <p:txBody>
          <a:bodyPr/>
          <a:lstStyle/>
          <a:p>
            <a:pPr marL="0" indent="0">
              <a:lnSpc>
                <a:spcPct val="90000"/>
              </a:lnSpc>
              <a:spcBef>
                <a:spcPts val="600"/>
              </a:spcBef>
            </a:pPr>
            <a:r>
              <a:rPr lang="en-GB" sz="2000" dirty="0">
                <a:latin typeface="Arial" charset="0"/>
                <a:ea typeface="ヒラギノ角ゴ Pro W3" charset="-128"/>
                <a:cs typeface="ヒラギノ角ゴ Pro W3" charset="-128"/>
              </a:rPr>
              <a:t>The live attenuated flu vaccine (</a:t>
            </a:r>
            <a:r>
              <a:rPr lang="en-GB" sz="2000" b="1" dirty="0" err="1">
                <a:latin typeface="Arial" charset="0"/>
                <a:ea typeface="ヒラギノ角ゴ Pro W3" charset="-128"/>
                <a:cs typeface="ヒラギノ角ゴ Pro W3" charset="-128"/>
              </a:rPr>
              <a:t>Fluenz</a:t>
            </a:r>
            <a:r>
              <a:rPr lang="en-GB" sz="2000" b="1" dirty="0">
                <a:latin typeface="Arial" charset="0"/>
                <a:ea typeface="ヒラギノ角ゴ Pro W3" charset="-128"/>
                <a:cs typeface="ヒラギノ角ゴ Pro W3" charset="-128"/>
              </a:rPr>
              <a:t>®</a:t>
            </a:r>
            <a:r>
              <a:rPr lang="en-GB" sz="2000" dirty="0">
                <a:latin typeface="Arial" charset="0"/>
                <a:ea typeface="ヒラギノ角ゴ Pro W3" charset="-128"/>
                <a:cs typeface="ヒラギノ角ゴ Pro W3" charset="-128"/>
              </a:rPr>
              <a:t>)</a:t>
            </a:r>
            <a:r>
              <a:rPr lang="en-GB" sz="2000" b="1" dirty="0">
                <a:latin typeface="Arial" charset="0"/>
                <a:ea typeface="ヒラギノ角ゴ Pro W3" charset="-128"/>
                <a:cs typeface="ヒラギノ角ゴ Pro W3" charset="-128"/>
              </a:rPr>
              <a:t> </a:t>
            </a:r>
            <a:r>
              <a:rPr lang="en-GB" sz="2000" dirty="0">
                <a:latin typeface="Arial" charset="0"/>
                <a:ea typeface="ヒラギノ角ゴ Pro W3" charset="-128"/>
                <a:cs typeface="ヒラギノ角ゴ Pro W3" charset="-128"/>
              </a:rPr>
              <a:t>should not be given to children or adolescents who are:</a:t>
            </a:r>
          </a:p>
          <a:p>
            <a:pPr>
              <a:lnSpc>
                <a:spcPct val="90000"/>
              </a:lnSpc>
              <a:spcBef>
                <a:spcPts val="600"/>
              </a:spcBef>
              <a:buFont typeface="Arial" panose="020B0604020202020204" pitchFamily="34" charset="0"/>
              <a:buChar char="•"/>
            </a:pPr>
            <a:r>
              <a:rPr lang="en-GB" sz="2000" dirty="0">
                <a:latin typeface="Arial" charset="0"/>
                <a:ea typeface="ヒラギノ角ゴ Pro W3" charset="-128"/>
                <a:cs typeface="ヒラギノ角ゴ Pro W3" charset="-128"/>
              </a:rPr>
              <a:t>clinically severely immunodeficient due to conditions or immunosuppressive therapy, such as:</a:t>
            </a:r>
          </a:p>
          <a:p>
            <a:pPr lvl="4">
              <a:lnSpc>
                <a:spcPct val="90000"/>
              </a:lnSpc>
              <a:buFont typeface="Wingdings" charset="2"/>
              <a:buChar char="§"/>
            </a:pPr>
            <a:r>
              <a:rPr lang="en-GB" dirty="0">
                <a:latin typeface="Arial" charset="0"/>
              </a:rPr>
              <a:t>acute and chronic leukaemias</a:t>
            </a:r>
          </a:p>
          <a:p>
            <a:pPr lvl="4">
              <a:lnSpc>
                <a:spcPct val="90000"/>
              </a:lnSpc>
              <a:buFont typeface="Wingdings" charset="2"/>
              <a:buChar char="§"/>
            </a:pPr>
            <a:r>
              <a:rPr lang="en-GB" dirty="0">
                <a:latin typeface="Arial" charset="0"/>
              </a:rPr>
              <a:t>lymphoma</a:t>
            </a:r>
          </a:p>
          <a:p>
            <a:pPr lvl="4">
              <a:lnSpc>
                <a:spcPct val="90000"/>
              </a:lnSpc>
              <a:buFont typeface="Wingdings" charset="2"/>
              <a:buChar char="§"/>
            </a:pPr>
            <a:r>
              <a:rPr lang="en-GB" dirty="0">
                <a:latin typeface="Arial" charset="0"/>
              </a:rPr>
              <a:t>HIV infection not suppressed by antiretroviral therapy</a:t>
            </a:r>
          </a:p>
          <a:p>
            <a:pPr lvl="4">
              <a:lnSpc>
                <a:spcPct val="90000"/>
              </a:lnSpc>
              <a:buFont typeface="Wingdings" charset="2"/>
              <a:buChar char="§"/>
            </a:pPr>
            <a:r>
              <a:rPr lang="en-GB" dirty="0">
                <a:latin typeface="Arial" charset="0"/>
              </a:rPr>
              <a:t>cellular immune deficiencies</a:t>
            </a:r>
          </a:p>
          <a:p>
            <a:pPr lvl="4">
              <a:lnSpc>
                <a:spcPct val="90000"/>
              </a:lnSpc>
              <a:buFont typeface="Wingdings" charset="2"/>
              <a:buChar char="§"/>
            </a:pPr>
            <a:r>
              <a:rPr lang="en-GB" dirty="0">
                <a:latin typeface="Arial" charset="0"/>
              </a:rPr>
              <a:t>high dose corticosteroids</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receiving salicylate therapy*</a:t>
            </a:r>
          </a:p>
          <a:p>
            <a:pPr>
              <a:lnSpc>
                <a:spcPct val="90000"/>
              </a:lnSpc>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known to be pregnant.</a:t>
            </a:r>
          </a:p>
          <a:p>
            <a:pPr marL="0" indent="0">
              <a:lnSpc>
                <a:spcPct val="90000"/>
              </a:lnSpc>
              <a:spcBef>
                <a:spcPts val="600"/>
              </a:spcBef>
            </a:pPr>
            <a:r>
              <a:rPr lang="en-GB" sz="1600" dirty="0">
                <a:latin typeface="Arial" charset="0"/>
                <a:ea typeface="ヒラギノ角ゴ Pro W3" charset="-128"/>
                <a:cs typeface="ヒラギノ角ゴ Pro W3" charset="-128"/>
              </a:rPr>
              <a:t> </a:t>
            </a:r>
          </a:p>
          <a:p>
            <a:pPr marL="0" indent="0" algn="ctr">
              <a:lnSpc>
                <a:spcPct val="90000"/>
              </a:lnSpc>
              <a:spcBef>
                <a:spcPts val="600"/>
              </a:spcBef>
            </a:pPr>
            <a:r>
              <a:rPr lang="en-GB" sz="1800" b="1" dirty="0">
                <a:latin typeface="Arial" charset="0"/>
                <a:ea typeface="ヒラギノ角ゴ Pro W3" charset="-128"/>
                <a:cs typeface="ヒラギノ角ゴ Pro W3" charset="-128"/>
              </a:rPr>
              <a:t>See subsequent slide for children with acute and severe asthma</a:t>
            </a: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a:p>
            <a:pPr>
              <a:lnSpc>
                <a:spcPct val="90000"/>
              </a:lnSpc>
              <a:spcBef>
                <a:spcPts val="600"/>
              </a:spcBef>
              <a:buFont typeface="Arial"/>
              <a:buChar char="•"/>
            </a:pPr>
            <a:endParaRPr lang="en-GB" sz="1600" dirty="0">
              <a:latin typeface="Arial" charset="0"/>
              <a:ea typeface="ヒラギノ角ゴ Pro W3" charset="-128"/>
              <a:cs typeface="ヒラギノ角ゴ Pro W3" charset="-128"/>
            </a:endParaRPr>
          </a:p>
        </p:txBody>
      </p:sp>
      <p:sp>
        <p:nvSpPr>
          <p:cNvPr id="5" name="Rectangle 2"/>
          <p:cNvSpPr txBox="1">
            <a:spLocks noChangeArrowheads="1"/>
          </p:cNvSpPr>
          <p:nvPr/>
        </p:nvSpPr>
        <p:spPr>
          <a:xfrm>
            <a:off x="467544" y="224644"/>
            <a:ext cx="8664302" cy="900100"/>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2800" b="1" kern="0" dirty="0">
                <a:solidFill>
                  <a:srgbClr val="00B0F0"/>
                </a:solidFill>
                <a:latin typeface="Arial" charset="0"/>
                <a:ea typeface="ヒラギノ角ゴ Pro W3" charset="-128"/>
                <a:cs typeface="ヒラギノ角ゴ Pro W3" charset="-128"/>
              </a:rPr>
              <a:t>Contraindications live attenuated flu vaccine (LAIV)</a:t>
            </a:r>
            <a:endParaRPr lang="en-GB" sz="28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222597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611560" y="1484784"/>
            <a:ext cx="8062664" cy="4188297"/>
          </a:xfrm>
        </p:spPr>
        <p:txBody>
          <a:bodyPr/>
          <a:lstStyle/>
          <a:p>
            <a:pPr marL="0" indent="15875">
              <a:spcBef>
                <a:spcPts val="600"/>
              </a:spcBef>
            </a:pPr>
            <a:r>
              <a:rPr lang="en-GB" sz="2000" b="1" dirty="0"/>
              <a:t>There are very few individuals who cannot receive any flu vaccines. </a:t>
            </a:r>
          </a:p>
          <a:p>
            <a:pPr marL="0" indent="15875">
              <a:spcBef>
                <a:spcPts val="600"/>
              </a:spcBef>
            </a:pPr>
            <a:r>
              <a:rPr lang="en-GB" sz="2000" dirty="0"/>
              <a:t>None of the influenza vaccines should be given to those who have had: </a:t>
            </a:r>
            <a:endParaRPr lang="en-GB" sz="2000" dirty="0">
              <a:latin typeface="Arial" charset="0"/>
              <a:ea typeface="ヒラギノ角ゴ Pro W3" charset="-128"/>
              <a:cs typeface="ヒラギノ角ゴ Pro W3" charset="-128"/>
            </a:endParaRP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 previous dose of the vaccine</a:t>
            </a:r>
          </a:p>
          <a:p>
            <a:pPr>
              <a:spcBef>
                <a:spcPts val="600"/>
              </a:spcBef>
              <a:buFont typeface="Wingdings" panose="05000000000000000000" pitchFamily="2" charset="2"/>
              <a:buChar char="Ø"/>
            </a:pPr>
            <a:r>
              <a:rPr lang="en-GB" sz="2000" dirty="0">
                <a:latin typeface="Arial" charset="0"/>
                <a:ea typeface="ヒラギノ角ゴ Pro W3" charset="-128"/>
                <a:cs typeface="ヒラギノ角ゴ Pro W3" charset="-128"/>
              </a:rPr>
              <a:t>confirmed anaphylactic reaction to any component of the vaccine (except ovalbumin - see precautions).</a:t>
            </a:r>
          </a:p>
          <a:p>
            <a:pPr marL="0" indent="0">
              <a:spcBef>
                <a:spcPts val="600"/>
              </a:spcBef>
            </a:pPr>
            <a:endParaRPr lang="en-GB" sz="2000" b="1" dirty="0">
              <a:latin typeface="Arial" charset="0"/>
              <a:ea typeface="ヒラギノ角ゴ Pro W3" charset="-128"/>
              <a:cs typeface="ヒラギノ角ゴ Pro W3" charset="-128"/>
            </a:endParaRPr>
          </a:p>
          <a:p>
            <a:pPr marL="0" indent="0">
              <a:spcBef>
                <a:spcPts val="600"/>
              </a:spcBef>
            </a:pPr>
            <a:r>
              <a:rPr lang="en-GB" sz="2000" b="1" dirty="0">
                <a:latin typeface="Arial" charset="0"/>
                <a:ea typeface="ヒラギノ角ゴ Pro W3" charset="-128"/>
                <a:cs typeface="ヒラギノ角ゴ Pro W3" charset="-128"/>
              </a:rPr>
              <a:t>Note: Always refer to </a:t>
            </a:r>
            <a:r>
              <a:rPr lang="en-GB" sz="2000" b="1" dirty="0">
                <a:latin typeface="Arial" charset="0"/>
                <a:ea typeface="ヒラギノ角ゴ Pro W3" charset="-128"/>
                <a:cs typeface="ヒラギノ角ゴ Pro W3" charset="-128"/>
                <a:hlinkClick r:id="rId3"/>
              </a:rPr>
              <a:t>SPC</a:t>
            </a:r>
            <a:r>
              <a:rPr lang="en-GB" sz="2000" b="1" dirty="0">
                <a:latin typeface="Arial" charset="0"/>
                <a:ea typeface="ヒラギノ角ゴ Pro W3" charset="-128"/>
                <a:cs typeface="ヒラギノ角ゴ Pro W3" charset="-128"/>
              </a:rPr>
              <a:t> for individual products when deciding which vaccine to give</a:t>
            </a: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endParaRPr lang="en-GB" sz="1600" dirty="0">
              <a:latin typeface="Arial" charset="0"/>
              <a:ea typeface="ヒラギノ角ゴ Pro W3" charset="-128"/>
              <a:cs typeface="ヒラギノ角ゴ Pro W3" charset="-128"/>
            </a:endParaRPr>
          </a:p>
          <a:p>
            <a:pPr marL="0" indent="15875">
              <a:spcBef>
                <a:spcPts val="600"/>
              </a:spcBef>
            </a:pPr>
            <a:r>
              <a:rPr lang="en-GB" sz="1600" dirty="0">
                <a:latin typeface="Arial" charset="0"/>
                <a:ea typeface="ヒラギノ角ゴ Pro W3" charset="-128"/>
                <a:cs typeface="ヒラギノ角ゴ Pro W3" charset="-128"/>
              </a:rPr>
              <a:t>							</a:t>
            </a:r>
          </a:p>
        </p:txBody>
      </p:sp>
      <p:sp>
        <p:nvSpPr>
          <p:cNvPr id="6" name="Rectangle 2"/>
          <p:cNvSpPr>
            <a:spLocks noGrp="1" noChangeArrowheads="1"/>
          </p:cNvSpPr>
          <p:nvPr>
            <p:ph type="title"/>
          </p:nvPr>
        </p:nvSpPr>
        <p:spPr>
          <a:xfrm>
            <a:off x="323528" y="404664"/>
            <a:ext cx="8278688" cy="701824"/>
          </a:xfrm>
        </p:spPr>
        <p:txBody>
          <a:bodyPr wrap="square" numCol="1" compatLnSpc="1">
            <a:prstTxWarp prst="textNoShape">
              <a:avLst/>
            </a:prstTxWarp>
            <a:noAutofit/>
          </a:bodyPr>
          <a:lstStyle/>
          <a:p>
            <a:pPr algn="ctr">
              <a:spcBef>
                <a:spcPts val="600"/>
              </a:spcBef>
              <a:spcAft>
                <a:spcPts val="600"/>
              </a:spcAft>
            </a:pPr>
            <a:r>
              <a:rPr lang="en-GB" sz="3200" dirty="0">
                <a:solidFill>
                  <a:srgbClr val="00B0F0"/>
                </a:solidFill>
                <a:latin typeface="Arial" charset="0"/>
                <a:ea typeface="ヒラギノ角ゴ Pro W3" charset="-128"/>
                <a:cs typeface="ヒラギノ角ゴ Pro W3" charset="-128"/>
              </a:rPr>
              <a:t>Contraindications (inactivated flu vaccines)</a:t>
            </a:r>
          </a:p>
        </p:txBody>
      </p:sp>
    </p:spTree>
    <p:extLst>
      <p:ext uri="{BB962C8B-B14F-4D97-AF65-F5344CB8AC3E}">
        <p14:creationId xmlns:p14="http://schemas.microsoft.com/office/powerpoint/2010/main" val="2955861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755576" y="980728"/>
            <a:ext cx="7990656" cy="3451448"/>
          </a:xfrm>
        </p:spPr>
        <p:txBody>
          <a:bodyPr/>
          <a:lstStyle/>
          <a:p>
            <a:pPr>
              <a:spcBef>
                <a:spcPct val="0"/>
              </a:spcBef>
            </a:pPr>
            <a:r>
              <a:rPr lang="en-GB" sz="1750" b="1" dirty="0">
                <a:latin typeface="Arial" charset="0"/>
                <a:ea typeface="ヒラギノ角ゴ Pro W3" charset="-128"/>
                <a:cs typeface="ヒラギノ角ゴ Pro W3" charset="-128"/>
              </a:rPr>
              <a:t>Acutely unwell:</a:t>
            </a:r>
          </a:p>
          <a:p>
            <a:pPr>
              <a:spcBef>
                <a:spcPct val="0"/>
              </a:spcBef>
              <a:buFont typeface="Arial" panose="020B0604020202020204" pitchFamily="34" charset="0"/>
              <a:buChar char="•"/>
            </a:pPr>
            <a:r>
              <a:rPr lang="en-GB" sz="1750" dirty="0">
                <a:latin typeface="Arial" charset="0"/>
              </a:rPr>
              <a:t>defer flu vaccine until recovered</a:t>
            </a:r>
          </a:p>
          <a:p>
            <a:pPr marL="0" indent="0">
              <a:spcBef>
                <a:spcPct val="0"/>
              </a:spcBef>
            </a:pPr>
            <a:endParaRPr lang="en-GB" sz="1750" dirty="0">
              <a:latin typeface="Arial" charset="0"/>
            </a:endParaRPr>
          </a:p>
          <a:p>
            <a:pPr>
              <a:spcBef>
                <a:spcPct val="0"/>
              </a:spcBef>
            </a:pPr>
            <a:r>
              <a:rPr lang="en-GB" sz="1750" b="1" dirty="0">
                <a:latin typeface="Arial" charset="0"/>
                <a:ea typeface="ヒラギノ角ゴ Pro W3" charset="-128"/>
                <a:cs typeface="ヒラギノ角ゴ Pro W3" charset="-128"/>
              </a:rPr>
              <a:t>Heavy nasal congestion:</a:t>
            </a:r>
          </a:p>
          <a:p>
            <a:pPr marL="321750" lvl="1">
              <a:spcBef>
                <a:spcPct val="0"/>
              </a:spcBef>
              <a:buSzPct val="60000"/>
            </a:pPr>
            <a:r>
              <a:rPr lang="en-GB" sz="1750" dirty="0">
                <a:latin typeface="Arial" charset="0"/>
              </a:rPr>
              <a:t>defer LAIV until resolved or, if the child is in a risk group, consider inactivated flu vaccine (</a:t>
            </a:r>
            <a:r>
              <a:rPr lang="en-GB" sz="1750" dirty="0" err="1">
                <a:latin typeface="Arial" charset="0"/>
              </a:rPr>
              <a:t>QIVc</a:t>
            </a:r>
            <a:r>
              <a:rPr lang="en-GB" sz="1750" dirty="0">
                <a:latin typeface="Arial" charset="0"/>
              </a:rPr>
              <a:t>) to provide protection without delay</a:t>
            </a:r>
          </a:p>
          <a:p>
            <a:pPr marL="321750" lvl="1">
              <a:spcBef>
                <a:spcPct val="0"/>
              </a:spcBef>
              <a:buSzPct val="60000"/>
            </a:pPr>
            <a:endParaRPr lang="en-GB" sz="1750" dirty="0">
              <a:latin typeface="Arial" charset="0"/>
            </a:endParaRPr>
          </a:p>
          <a:p>
            <a:pPr marL="36000" lvl="1" indent="0">
              <a:spcBef>
                <a:spcPct val="0"/>
              </a:spcBef>
              <a:buSzPct val="60000"/>
              <a:buNone/>
            </a:pPr>
            <a:r>
              <a:rPr lang="en-GB" sz="1750" b="1" dirty="0">
                <a:latin typeface="Arial" charset="0"/>
              </a:rPr>
              <a:t>Cochlear implants:</a:t>
            </a:r>
          </a:p>
          <a:p>
            <a:pPr marL="321750" lvl="1">
              <a:spcBef>
                <a:spcPct val="0"/>
              </a:spcBef>
              <a:buSzPct val="60000"/>
            </a:pPr>
            <a:r>
              <a:rPr lang="en-GB" sz="1750" dirty="0">
                <a:latin typeface="Arial" charset="0"/>
              </a:rPr>
              <a:t>c</a:t>
            </a:r>
            <a:r>
              <a:rPr lang="en-GB" sz="1750" dirty="0"/>
              <a:t>hildren with cochlear implants can be given LAIV safely, although          ideally not in the week prior to implant surgery or for 2 weeks afterwards, or if there is evidence of on-going cerebrospinal fluid (CSF) leak</a:t>
            </a:r>
            <a:endParaRPr lang="en-GB" sz="1750" dirty="0">
              <a:latin typeface="Arial" charset="0"/>
            </a:endParaRPr>
          </a:p>
          <a:p>
            <a:pPr marL="321750" lvl="1">
              <a:spcBef>
                <a:spcPct val="0"/>
              </a:spcBef>
              <a:buSzPct val="60000"/>
            </a:pPr>
            <a:endParaRPr lang="en-GB" sz="1750" b="1" dirty="0">
              <a:latin typeface="Arial" charset="0"/>
              <a:ea typeface="ヒラギノ角ゴ Pro W3" charset="-128"/>
              <a:cs typeface="ヒラギノ角ゴ Pro W3" charset="-128"/>
            </a:endParaRPr>
          </a:p>
          <a:p>
            <a:pPr>
              <a:spcBef>
                <a:spcPct val="0"/>
              </a:spcBef>
            </a:pPr>
            <a:r>
              <a:rPr lang="en-GB" sz="1750" b="1" dirty="0">
                <a:latin typeface="Arial" charset="0"/>
                <a:ea typeface="ヒラギノ角ゴ Pro W3" charset="-128"/>
                <a:cs typeface="ヒラギノ角ゴ Pro W3" charset="-128"/>
              </a:rPr>
              <a:t>Use with antiviral agents against influenza</a:t>
            </a:r>
            <a:r>
              <a:rPr lang="en-GB" sz="1750" dirty="0">
                <a:latin typeface="Arial" charset="0"/>
                <a:ea typeface="ヒラギノ角ゴ Pro W3" charset="-128"/>
                <a:cs typeface="ヒラギノ角ゴ Pro W3" charset="-128"/>
              </a:rPr>
              <a:t>:</a:t>
            </a:r>
          </a:p>
          <a:p>
            <a:pPr marL="285750" indent="-285750">
              <a:spcBef>
                <a:spcPct val="0"/>
              </a:spcBef>
              <a:buFont typeface="Arial" panose="020B0604020202020204" pitchFamily="34" charset="0"/>
              <a:buChar char="•"/>
            </a:pPr>
            <a:r>
              <a:rPr lang="en-GB" sz="1750" dirty="0">
                <a:latin typeface="Arial" charset="0"/>
                <a:ea typeface="ヒラギノ角ゴ Pro W3" charset="-128"/>
                <a:cs typeface="ヒラギノ角ゴ Pro W3" charset="-128"/>
              </a:rPr>
              <a:t>LAIV should not be administered at the same time or within 48 hours of cessation of treatment with influenza antiviral agents</a:t>
            </a:r>
          </a:p>
          <a:p>
            <a:pPr marL="285750" indent="-285750">
              <a:spcBef>
                <a:spcPct val="0"/>
              </a:spcBef>
              <a:buFont typeface="Arial" panose="020B0604020202020204" pitchFamily="34" charset="0"/>
              <a:buChar char="•"/>
            </a:pPr>
            <a:r>
              <a:rPr lang="en-GB" sz="1750" dirty="0">
                <a:latin typeface="Arial" charset="0"/>
                <a:ea typeface="ヒラギノ角ゴ Pro W3" charset="-128"/>
                <a:cs typeface="ヒラギノ角ゴ Pro W3" charset="-128"/>
              </a:rPr>
              <a:t>administration of influenza antiviral agents within two weeks of administration of LAIV may adversely affect the effectiveness of the vaccine </a:t>
            </a:r>
          </a:p>
          <a:p>
            <a:endParaRPr lang="en-GB" sz="1600" b="1" u="sng" dirty="0">
              <a:latin typeface="Arial" charset="0"/>
              <a:ea typeface="ヒラギノ角ゴ Pro W3" charset="-128"/>
              <a:cs typeface="ヒラギノ角ゴ Pro W3" charset="-128"/>
            </a:endParaRPr>
          </a:p>
          <a:p>
            <a:endParaRPr lang="en-GB" sz="1600" dirty="0">
              <a:latin typeface="Arial" charset="0"/>
              <a:ea typeface="ヒラギノ角ゴ Pro W3" charset="-128"/>
              <a:cs typeface="ヒラギノ角ゴ Pro W3" charset="-128"/>
            </a:endParaRP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42</a:t>
            </a:fld>
            <a:endParaRPr lang="en-US" dirty="0">
              <a:solidFill>
                <a:srgbClr val="FFFFFF"/>
              </a:solidFill>
            </a:endParaRPr>
          </a:p>
        </p:txBody>
      </p:sp>
      <p:sp>
        <p:nvSpPr>
          <p:cNvPr id="6" name="Rectangle 2"/>
          <p:cNvSpPr>
            <a:spLocks noGrp="1" noChangeArrowheads="1"/>
          </p:cNvSpPr>
          <p:nvPr>
            <p:ph type="title"/>
          </p:nvPr>
        </p:nvSpPr>
        <p:spPr>
          <a:xfrm>
            <a:off x="251520" y="188640"/>
            <a:ext cx="8494712" cy="792088"/>
          </a:xfrm>
        </p:spPr>
        <p:txBody>
          <a:bodyPr wrap="square" numCol="1" compatLnSpc="1">
            <a:prstTxWarp prst="textNoShape">
              <a:avLst/>
            </a:prstTxWarp>
            <a:noAutofit/>
          </a:bodyPr>
          <a:lstStyle/>
          <a:p>
            <a:pPr algn="ctr">
              <a:spcBef>
                <a:spcPts val="600"/>
              </a:spcBef>
              <a:spcAft>
                <a:spcPts val="600"/>
              </a:spcAft>
            </a:pPr>
            <a:r>
              <a:rPr lang="en-GB" sz="3400" dirty="0">
                <a:solidFill>
                  <a:srgbClr val="00B0F0"/>
                </a:solidFill>
                <a:latin typeface="Arial" charset="0"/>
                <a:ea typeface="ヒラギノ角ゴ Pro W3" charset="-128"/>
                <a:cs typeface="ヒラギノ角ゴ Pro W3" charset="-128"/>
              </a:rPr>
              <a:t>Precautions to flu vaccines</a:t>
            </a:r>
          </a:p>
        </p:txBody>
      </p:sp>
    </p:spTree>
    <p:extLst>
      <p:ext uri="{BB962C8B-B14F-4D97-AF65-F5344CB8AC3E}">
        <p14:creationId xmlns:p14="http://schemas.microsoft.com/office/powerpoint/2010/main" val="2706014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495544" cy="864096"/>
          </a:xfrm>
        </p:spPr>
        <p:txBody>
          <a:bodyPr>
            <a:noAutofit/>
          </a:bodyPr>
          <a:lstStyle/>
          <a:p>
            <a:pPr algn="ctr"/>
            <a:r>
              <a:rPr lang="en-GB" sz="2800" dirty="0">
                <a:solidFill>
                  <a:srgbClr val="00B0F0"/>
                </a:solidFill>
              </a:rPr>
              <a:t>Acute wheezing and severe asthma</a:t>
            </a:r>
            <a:br>
              <a:rPr lang="en-GB" sz="3200" b="1" dirty="0"/>
            </a:br>
            <a:endParaRPr lang="en-GB" sz="3200" dirty="0"/>
          </a:p>
        </p:txBody>
      </p:sp>
      <p:sp>
        <p:nvSpPr>
          <p:cNvPr id="3" name="Content Placeholder 2"/>
          <p:cNvSpPr>
            <a:spLocks noGrp="1"/>
          </p:cNvSpPr>
          <p:nvPr>
            <p:ph idx="1"/>
          </p:nvPr>
        </p:nvSpPr>
        <p:spPr>
          <a:xfrm>
            <a:off x="521996" y="836712"/>
            <a:ext cx="8100008" cy="4679925"/>
          </a:xfrm>
        </p:spPr>
        <p:txBody>
          <a:bodyPr/>
          <a:lstStyle/>
          <a:p>
            <a:pPr marL="0" indent="0"/>
            <a:r>
              <a:rPr lang="en-GB" sz="1750" b="1" dirty="0"/>
              <a:t>The Joint Committee on Vaccination and Immunisation (JCVI) advise: </a:t>
            </a:r>
          </a:p>
          <a:p>
            <a:pPr marL="285750" indent="-285750">
              <a:buFont typeface="Wingdings" panose="05000000000000000000" pitchFamily="2" charset="2"/>
              <a:buChar char="Ø"/>
            </a:pPr>
            <a:r>
              <a:rPr lang="en-GB" sz="1750" dirty="0"/>
              <a:t>children with asthma on </a:t>
            </a:r>
            <a:r>
              <a:rPr lang="en-GB" sz="1750" u="sng" dirty="0"/>
              <a:t>inhaled</a:t>
            </a:r>
            <a:r>
              <a:rPr lang="en-GB" sz="1750" dirty="0"/>
              <a:t> corticosteroids may safely be given LAIV irrespective of the dose prescribed</a:t>
            </a:r>
          </a:p>
          <a:p>
            <a:pPr marL="0" indent="0"/>
            <a:endParaRPr lang="en-GB" sz="1750" b="1" dirty="0"/>
          </a:p>
          <a:p>
            <a:pPr marL="285750" indent="-285750">
              <a:buFont typeface="Wingdings" panose="05000000000000000000" pitchFamily="2" charset="2"/>
              <a:buChar char="Ø"/>
            </a:pPr>
            <a:r>
              <a:rPr lang="en-GB" sz="1750" dirty="0"/>
              <a:t>LAIV is </a:t>
            </a:r>
            <a:r>
              <a:rPr lang="en-GB" sz="1750" b="1" dirty="0"/>
              <a:t>not recommended </a:t>
            </a:r>
            <a:r>
              <a:rPr lang="en-GB" sz="1750" dirty="0"/>
              <a:t>for children and adolescents </a:t>
            </a:r>
            <a:r>
              <a:rPr lang="en-GB" sz="1750" u="sng" dirty="0"/>
              <a:t>currently experiencing an acute exacerbation of symptoms </a:t>
            </a:r>
            <a:r>
              <a:rPr lang="en-GB" sz="1750" dirty="0"/>
              <a:t>including:                                                            	- those who have had increased wheezing and/or                                      	- needed additional bronchodilator treatment in previous 72 hours</a:t>
            </a:r>
          </a:p>
          <a:p>
            <a:pPr marL="285750" indent="-285750">
              <a:buFont typeface="Wingdings" panose="05000000000000000000" pitchFamily="2" charset="2"/>
              <a:buChar char="Ø"/>
            </a:pPr>
            <a:r>
              <a:rPr lang="en-GB" sz="1750" dirty="0"/>
              <a:t>such children should be offered a suitable inactivated influenza vaccine (</a:t>
            </a:r>
            <a:r>
              <a:rPr lang="en-GB" sz="1750" dirty="0" err="1"/>
              <a:t>QIVc</a:t>
            </a:r>
            <a:r>
              <a:rPr lang="en-GB" sz="1750" dirty="0"/>
              <a:t>) to avoid a delay in protection</a:t>
            </a:r>
          </a:p>
          <a:p>
            <a:pPr marL="0" indent="0"/>
            <a:endParaRPr lang="en-GB" sz="1750" dirty="0"/>
          </a:p>
          <a:p>
            <a:pPr>
              <a:buFont typeface="Wingdings" panose="05000000000000000000" pitchFamily="2" charset="2"/>
              <a:buChar char="Ø"/>
            </a:pPr>
            <a:r>
              <a:rPr lang="en-GB" sz="1750" dirty="0"/>
              <a:t>children who require </a:t>
            </a:r>
            <a:r>
              <a:rPr lang="en-GB" sz="1750" u="sng" dirty="0"/>
              <a:t>regular oral steroids for maintenance of asthma control</a:t>
            </a:r>
            <a:r>
              <a:rPr lang="en-GB" sz="1750" dirty="0"/>
              <a:t>, or </a:t>
            </a:r>
            <a:r>
              <a:rPr lang="en-GB" sz="1750" u="sng" dirty="0"/>
              <a:t>have previously required intensive care for asthma exacerbation </a:t>
            </a:r>
            <a:r>
              <a:rPr lang="en-GB" sz="1750" dirty="0"/>
              <a:t>should only be given LAIV on the advice of their specialist          </a:t>
            </a:r>
          </a:p>
          <a:p>
            <a:pPr marL="285750" indent="-285750">
              <a:buFont typeface="Wingdings" panose="05000000000000000000" pitchFamily="2" charset="2"/>
              <a:buChar char="Ø"/>
            </a:pPr>
            <a:r>
              <a:rPr lang="en-GB" sz="1750" dirty="0"/>
              <a:t>as these children may be at higher risk from influenza infection, those who cannot receive LAIV should receive a suitable inactivated influenza vaccine</a:t>
            </a:r>
          </a:p>
          <a:p>
            <a:endParaRPr lang="en-GB" sz="100" dirty="0"/>
          </a:p>
        </p:txBody>
      </p:sp>
    </p:spTree>
    <p:extLst>
      <p:ext uri="{BB962C8B-B14F-4D97-AF65-F5344CB8AC3E}">
        <p14:creationId xmlns:p14="http://schemas.microsoft.com/office/powerpoint/2010/main" val="3083071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0985"/>
            <a:ext cx="8077200" cy="1143000"/>
          </a:xfrm>
        </p:spPr>
        <p:txBody>
          <a:bodyPr/>
          <a:lstStyle/>
          <a:p>
            <a:pPr algn="ctr"/>
            <a:r>
              <a:rPr lang="en-GB" sz="3300" dirty="0">
                <a:solidFill>
                  <a:srgbClr val="00B0F0"/>
                </a:solidFill>
              </a:rPr>
              <a:t>Egg allergy</a:t>
            </a:r>
          </a:p>
        </p:txBody>
      </p:sp>
      <p:sp>
        <p:nvSpPr>
          <p:cNvPr id="3" name="Content Placeholder 2"/>
          <p:cNvSpPr>
            <a:spLocks noGrp="1"/>
          </p:cNvSpPr>
          <p:nvPr>
            <p:ph idx="1"/>
          </p:nvPr>
        </p:nvSpPr>
        <p:spPr>
          <a:xfrm>
            <a:off x="611560" y="1173985"/>
            <a:ext cx="7704856" cy="4775295"/>
          </a:xfrm>
        </p:spPr>
        <p:txBody>
          <a:bodyPr/>
          <a:lstStyle/>
          <a:p>
            <a:pPr>
              <a:buFont typeface="Arial" panose="020B0604020202020204" pitchFamily="34" charset="0"/>
              <a:buChar char="•"/>
            </a:pPr>
            <a:r>
              <a:rPr lang="en-US" sz="1800" dirty="0"/>
              <a:t>children with an egg allergy that did not result in an intensive care admission can be safely vaccinated with LAIV in any setting (including primary care and schools)</a:t>
            </a:r>
          </a:p>
          <a:p>
            <a:pPr>
              <a:buFont typeface="Arial" panose="020B0604020202020204" pitchFamily="34" charset="0"/>
              <a:buChar char="•"/>
            </a:pPr>
            <a:endParaRPr lang="en-US" sz="1800" dirty="0"/>
          </a:p>
          <a:p>
            <a:pPr>
              <a:buFont typeface="Arial" panose="020B0604020202020204" pitchFamily="34" charset="0"/>
              <a:buChar char="•"/>
            </a:pPr>
            <a:r>
              <a:rPr lang="en-US" sz="1800" dirty="0"/>
              <a:t>children aged 2 years of age and over with a history of egg allergy that required </a:t>
            </a:r>
            <a:r>
              <a:rPr lang="en-US" sz="1800" b="1" dirty="0"/>
              <a:t>admission to intensive care for a previous severe anaphylaxis to egg</a:t>
            </a:r>
            <a:r>
              <a:rPr lang="en-US" sz="1800" dirty="0"/>
              <a:t> can now be offered </a:t>
            </a:r>
            <a:r>
              <a:rPr lang="en-US" sz="1800" dirty="0" err="1"/>
              <a:t>QIVc</a:t>
            </a:r>
            <a:r>
              <a:rPr lang="en-US" sz="1800" dirty="0"/>
              <a:t> (</a:t>
            </a:r>
            <a:r>
              <a:rPr lang="en-US" sz="1800" dirty="0" err="1"/>
              <a:t>Flucelvax</a:t>
            </a:r>
            <a:r>
              <a:rPr lang="en-US" sz="1800" dirty="0"/>
              <a:t> Tetra®) in any setting (including primary care and schools)</a:t>
            </a:r>
          </a:p>
          <a:p>
            <a:pPr>
              <a:buFont typeface="Arial" panose="020B0604020202020204" pitchFamily="34" charset="0"/>
              <a:buChar char="•"/>
            </a:pPr>
            <a:endParaRPr lang="en-US" sz="1800" dirty="0"/>
          </a:p>
          <a:p>
            <a:endParaRPr lang="en-GB" sz="1600" dirty="0"/>
          </a:p>
        </p:txBody>
      </p:sp>
      <p:pic>
        <p:nvPicPr>
          <p:cNvPr id="4" name="Picture 3">
            <a:extLst>
              <a:ext uri="{FF2B5EF4-FFF2-40B4-BE49-F238E27FC236}">
                <a16:creationId xmlns:a16="http://schemas.microsoft.com/office/drawing/2014/main" id="{B11B7898-4570-449A-8B95-A566AC75D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008" y="3620627"/>
            <a:ext cx="2310408" cy="2064297"/>
          </a:xfrm>
          <a:prstGeom prst="rect">
            <a:avLst/>
          </a:prstGeom>
        </p:spPr>
      </p:pic>
      <p:pic>
        <p:nvPicPr>
          <p:cNvPr id="6" name="Picture 5">
            <a:extLst>
              <a:ext uri="{FF2B5EF4-FFF2-40B4-BE49-F238E27FC236}">
                <a16:creationId xmlns:a16="http://schemas.microsoft.com/office/drawing/2014/main" id="{9AA8CBDF-61B2-4EF1-A5D9-2EDC61CC97F2}"/>
              </a:ext>
            </a:extLst>
          </p:cNvPr>
          <p:cNvPicPr>
            <a:picLocks noChangeAspect="1"/>
          </p:cNvPicPr>
          <p:nvPr/>
        </p:nvPicPr>
        <p:blipFill>
          <a:blip r:embed="rId4"/>
          <a:stretch>
            <a:fillRect/>
          </a:stretch>
        </p:blipFill>
        <p:spPr>
          <a:xfrm>
            <a:off x="3456169" y="3987371"/>
            <a:ext cx="2249503" cy="1696644"/>
          </a:xfrm>
          <a:prstGeom prst="rect">
            <a:avLst/>
          </a:prstGeom>
        </p:spPr>
      </p:pic>
    </p:spTree>
    <p:extLst>
      <p:ext uri="{BB962C8B-B14F-4D97-AF65-F5344CB8AC3E}">
        <p14:creationId xmlns:p14="http://schemas.microsoft.com/office/powerpoint/2010/main" val="64085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6444-44EC-4E4E-9668-4408E455AB24}"/>
              </a:ext>
            </a:extLst>
          </p:cNvPr>
          <p:cNvSpPr>
            <a:spLocks noGrp="1"/>
          </p:cNvSpPr>
          <p:nvPr>
            <p:ph type="title"/>
          </p:nvPr>
        </p:nvSpPr>
        <p:spPr>
          <a:xfrm>
            <a:off x="685800" y="188640"/>
            <a:ext cx="8077200" cy="792088"/>
          </a:xfrm>
        </p:spPr>
        <p:txBody>
          <a:bodyPr/>
          <a:lstStyle/>
          <a:p>
            <a:pPr algn="ctr"/>
            <a:r>
              <a:rPr lang="en-GB" dirty="0">
                <a:solidFill>
                  <a:srgbClr val="00B0F0"/>
                </a:solidFill>
              </a:rPr>
              <a:t>Porcine gelatine</a:t>
            </a:r>
          </a:p>
        </p:txBody>
      </p:sp>
      <p:sp>
        <p:nvSpPr>
          <p:cNvPr id="3" name="Content Placeholder 2">
            <a:extLst>
              <a:ext uri="{FF2B5EF4-FFF2-40B4-BE49-F238E27FC236}">
                <a16:creationId xmlns:a16="http://schemas.microsoft.com/office/drawing/2014/main" id="{EE8978AF-D686-432D-AFB6-DCA824C67E8D}"/>
              </a:ext>
            </a:extLst>
          </p:cNvPr>
          <p:cNvSpPr>
            <a:spLocks noGrp="1"/>
          </p:cNvSpPr>
          <p:nvPr>
            <p:ph idx="1"/>
          </p:nvPr>
        </p:nvSpPr>
        <p:spPr>
          <a:xfrm>
            <a:off x="685800" y="980728"/>
            <a:ext cx="8077200" cy="4581872"/>
          </a:xfrm>
        </p:spPr>
        <p:txBody>
          <a:bodyPr/>
          <a:lstStyle/>
          <a:p>
            <a:pPr>
              <a:lnSpc>
                <a:spcPct val="110000"/>
              </a:lnSpc>
              <a:buFont typeface="Arial" panose="020B0604020202020204" pitchFamily="34" charset="0"/>
              <a:buChar char="•"/>
            </a:pPr>
            <a:r>
              <a:rPr lang="en-GB" sz="2000" dirty="0"/>
              <a:t>the LAIV contains a highly purified form of gelatine derived from pigs</a:t>
            </a:r>
          </a:p>
          <a:p>
            <a:pPr>
              <a:lnSpc>
                <a:spcPct val="110000"/>
              </a:lnSpc>
              <a:buFont typeface="Arial" panose="020B0604020202020204" pitchFamily="34" charset="0"/>
              <a:buChar char="•"/>
            </a:pPr>
            <a:r>
              <a:rPr lang="en-GB" sz="2000" dirty="0"/>
              <a:t>gelatine is used in LAIV as a stabiliser - it protects the live viruses from the effects of temperature</a:t>
            </a:r>
          </a:p>
          <a:p>
            <a:pPr>
              <a:lnSpc>
                <a:spcPct val="110000"/>
              </a:lnSpc>
              <a:buFont typeface="Arial" panose="020B0604020202020204" pitchFamily="34" charset="0"/>
              <a:buChar char="•"/>
            </a:pPr>
            <a:r>
              <a:rPr lang="en-GB" sz="2000" dirty="0"/>
              <a:t>gelatine is commonly used in a range of pharmaceutical products, including many capsules and some vaccines</a:t>
            </a:r>
          </a:p>
          <a:p>
            <a:pPr>
              <a:lnSpc>
                <a:spcPct val="110000"/>
              </a:lnSpc>
              <a:buFont typeface="Arial" panose="020B0604020202020204" pitchFamily="34" charset="0"/>
              <a:buChar char="•"/>
            </a:pPr>
            <a:r>
              <a:rPr lang="en-GB" sz="2000" dirty="0"/>
              <a:t>there is no other live attenuated flu vaccine available that does not contain porcine gelatine. The manufacturer of LAIV (</a:t>
            </a:r>
            <a:r>
              <a:rPr lang="en-GB" sz="2000" dirty="0" err="1"/>
              <a:t>Fluenz</a:t>
            </a:r>
            <a:r>
              <a:rPr lang="en-GB" sz="2000" dirty="0">
                <a:latin typeface="Arial" panose="020B0604020202020204" pitchFamily="34" charset="0"/>
                <a:cs typeface="Arial" panose="020B0604020202020204" pitchFamily="34" charset="0"/>
              </a:rPr>
              <a:t>®</a:t>
            </a:r>
            <a:r>
              <a:rPr lang="en-GB" sz="2000" dirty="0"/>
              <a:t>) tested 40 potential stabilisers – gelatine was chosen because without it, stability was significantly reduced  </a:t>
            </a:r>
          </a:p>
          <a:p>
            <a:pPr>
              <a:lnSpc>
                <a:spcPct val="110000"/>
              </a:lnSpc>
              <a:buFont typeface="Arial" panose="020B0604020202020204" pitchFamily="34" charset="0"/>
              <a:buChar char="•"/>
            </a:pPr>
            <a:r>
              <a:rPr lang="en-GB" sz="2000" dirty="0"/>
              <a:t>for eligible children whose parents refuse LAIV due to the porcine gelatine content, the injectable </a:t>
            </a:r>
            <a:r>
              <a:rPr lang="en-US" sz="2000" dirty="0" err="1"/>
              <a:t>QIVc</a:t>
            </a:r>
            <a:r>
              <a:rPr lang="en-US" sz="2000" dirty="0"/>
              <a:t> (</a:t>
            </a:r>
            <a:r>
              <a:rPr lang="en-US" sz="2000" dirty="0" err="1"/>
              <a:t>Flucelvax</a:t>
            </a:r>
            <a:r>
              <a:rPr lang="en-US" sz="2000" dirty="0"/>
              <a:t> Tetra</a:t>
            </a:r>
            <a:r>
              <a:rPr lang="en-GB" sz="2000" dirty="0">
                <a:latin typeface="Arial" panose="020B0604020202020204" pitchFamily="34" charset="0"/>
                <a:cs typeface="Arial" panose="020B0604020202020204" pitchFamily="34" charset="0"/>
              </a:rPr>
              <a:t>®</a:t>
            </a:r>
            <a:r>
              <a:rPr lang="en-US" sz="2000" dirty="0"/>
              <a:t>) </a:t>
            </a:r>
            <a:r>
              <a:rPr lang="en-GB" sz="2000" dirty="0">
                <a:latin typeface="Arial" panose="020B0604020202020204" pitchFamily="34" charset="0"/>
                <a:ea typeface="Times New Roman" panose="02020603050405020304" pitchFamily="18" charset="0"/>
                <a:cs typeface="Times New Roman" panose="02020603050405020304" pitchFamily="18" charset="0"/>
              </a:rPr>
              <a:t>can be offered</a:t>
            </a:r>
            <a:endParaRPr lang="en-GB" sz="2000" dirty="0"/>
          </a:p>
          <a:p>
            <a:endParaRPr lang="en-GB" dirty="0"/>
          </a:p>
        </p:txBody>
      </p:sp>
    </p:spTree>
    <p:extLst>
      <p:ext uri="{BB962C8B-B14F-4D97-AF65-F5344CB8AC3E}">
        <p14:creationId xmlns:p14="http://schemas.microsoft.com/office/powerpoint/2010/main" val="4148299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6E8F-1991-4870-83AE-E0D537973332}"/>
              </a:ext>
            </a:extLst>
          </p:cNvPr>
          <p:cNvSpPr>
            <a:spLocks noGrp="1"/>
          </p:cNvSpPr>
          <p:nvPr>
            <p:ph type="title"/>
          </p:nvPr>
        </p:nvSpPr>
        <p:spPr>
          <a:xfrm>
            <a:off x="685800" y="188640"/>
            <a:ext cx="8077200" cy="720080"/>
          </a:xfrm>
        </p:spPr>
        <p:txBody>
          <a:bodyPr/>
          <a:lstStyle/>
          <a:p>
            <a:pPr algn="ctr"/>
            <a:r>
              <a:rPr lang="en-GB" sz="3200" dirty="0">
                <a:solidFill>
                  <a:srgbClr val="00B0F0"/>
                </a:solidFill>
              </a:rPr>
              <a:t>LAIV and ‘viral shedding’</a:t>
            </a:r>
          </a:p>
        </p:txBody>
      </p:sp>
      <p:sp>
        <p:nvSpPr>
          <p:cNvPr id="3" name="Content Placeholder 2">
            <a:extLst>
              <a:ext uri="{FF2B5EF4-FFF2-40B4-BE49-F238E27FC236}">
                <a16:creationId xmlns:a16="http://schemas.microsoft.com/office/drawing/2014/main" id="{A3C68B0C-EE9E-45D5-8DC5-4BF052AB4BC2}"/>
              </a:ext>
            </a:extLst>
          </p:cNvPr>
          <p:cNvSpPr>
            <a:spLocks noGrp="1"/>
          </p:cNvSpPr>
          <p:nvPr>
            <p:ph idx="1"/>
          </p:nvPr>
        </p:nvSpPr>
        <p:spPr>
          <a:xfrm>
            <a:off x="685800" y="980728"/>
            <a:ext cx="8077200" cy="4581872"/>
          </a:xfrm>
        </p:spPr>
        <p:txBody>
          <a:bodyPr/>
          <a:lstStyle/>
          <a:p>
            <a:pPr marL="457200" indent="-457200">
              <a:buFont typeface="Arial" panose="020B0604020202020204" pitchFamily="34" charset="0"/>
              <a:buChar char="•"/>
            </a:pPr>
            <a:r>
              <a:rPr lang="en-GB" sz="1800" kern="1200" dirty="0">
                <a:solidFill>
                  <a:prstClr val="black"/>
                </a:solidFill>
                <a:latin typeface="Arial" pitchFamily="34" charset="0"/>
                <a:ea typeface="ヒラギノ角ゴ Pro W3" pitchFamily="84" charset="-128"/>
              </a:rPr>
              <a:t>LAIV does not create an external mist of vaccine virus in the air when children are being vaccinated and others in the room should not be at risk of ‘catching’ the vaccine virus</a:t>
            </a:r>
          </a:p>
          <a:p>
            <a:pPr marL="457200" indent="-457200">
              <a:buFont typeface="Arial" panose="020B0604020202020204" pitchFamily="34" charset="0"/>
              <a:buChar char="•"/>
            </a:pPr>
            <a:endParaRPr lang="en-GB" sz="1800" dirty="0"/>
          </a:p>
          <a:p>
            <a:pPr marL="457200" indent="-457200">
              <a:buFont typeface="Arial" panose="020B0604020202020204" pitchFamily="34" charset="0"/>
              <a:buChar char="•"/>
            </a:pPr>
            <a:r>
              <a:rPr lang="en-GB" sz="1800" kern="1200" dirty="0">
                <a:solidFill>
                  <a:prstClr val="black"/>
                </a:solidFill>
                <a:latin typeface="Arial" pitchFamily="34" charset="0"/>
                <a:ea typeface="ヒラギノ角ゴ Pro W3" pitchFamily="84" charset="-128"/>
              </a:rPr>
              <a:t>administration of the intranasal vaccine delivers just 0.1ml of fluid straight into each nostril and almost all the fluid is immediately absorbed into the child’s nose</a:t>
            </a:r>
          </a:p>
          <a:p>
            <a:pPr marL="457200" indent="-457200">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r>
              <a:rPr lang="en-GB" sz="1800" kern="1200" dirty="0">
                <a:solidFill>
                  <a:prstClr val="black"/>
                </a:solidFill>
                <a:latin typeface="Arial" pitchFamily="34" charset="0"/>
                <a:ea typeface="ヒラギノ角ゴ Pro W3" pitchFamily="84" charset="-128"/>
              </a:rPr>
              <a:t>although vaccinated children are known to shed virus a few days after vaccination, the vaccine virus that is shed is less able to spread from person to person than natural flu infection </a:t>
            </a:r>
          </a:p>
          <a:p>
            <a:pPr marL="457200" indent="-457200">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r>
              <a:rPr lang="en-GB" sz="1800" kern="1200" dirty="0">
                <a:solidFill>
                  <a:prstClr val="black"/>
                </a:solidFill>
                <a:latin typeface="Arial" pitchFamily="34" charset="0"/>
                <a:ea typeface="ヒラギノ角ゴ Pro W3" pitchFamily="84" charset="-128"/>
              </a:rPr>
              <a:t>the amount of virus shed is normally below the levels needed to pass on infection to others and the virus does not survive for long outside of the body. This is in contrast to natural flu infection, which spreads easily during the flu season </a:t>
            </a:r>
          </a:p>
          <a:p>
            <a:pPr marL="457200" indent="-457200">
              <a:buFont typeface="Arial" panose="020B0604020202020204" pitchFamily="34" charset="0"/>
              <a:buChar char="•"/>
            </a:pPr>
            <a:endParaRPr lang="en-GB" sz="1800" kern="1200" dirty="0">
              <a:solidFill>
                <a:prstClr val="black"/>
              </a:solidFill>
              <a:latin typeface="Arial" pitchFamily="34" charset="0"/>
              <a:ea typeface="ヒラギノ角ゴ Pro W3" pitchFamily="84" charset="-128"/>
            </a:endParaRP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961895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395536" y="908720"/>
            <a:ext cx="8422704" cy="4404742"/>
          </a:xfrm>
        </p:spPr>
        <p:txBody>
          <a:bodyPr/>
          <a:lstStyle/>
          <a:p>
            <a:pPr>
              <a:spcBef>
                <a:spcPct val="0"/>
              </a:spcBef>
              <a:buFont typeface="Wingdings" panose="05000000000000000000" pitchFamily="2" charset="2"/>
              <a:buChar char="Ø"/>
            </a:pPr>
            <a:r>
              <a:rPr lang="en-GB" sz="1750" dirty="0">
                <a:ea typeface="ヒラギノ角ゴ Pro W3" charset="-128"/>
                <a:cs typeface="ヒラギノ角ゴ Pro W3" charset="-128"/>
              </a:rPr>
              <a:t>there is a theoretical potential for transmission of live attenuated virus to immunocompromised contacts - risk is for one to two weeks following vaccination with LAIV</a:t>
            </a:r>
          </a:p>
          <a:p>
            <a:pPr marL="0" indent="0">
              <a:spcBef>
                <a:spcPct val="0"/>
              </a:spcBef>
            </a:pPr>
            <a:endParaRPr lang="en-GB" sz="1750" dirty="0">
              <a:ea typeface="ヒラギノ角ゴ Pro W3" charset="-128"/>
              <a:cs typeface="ヒラギノ角ゴ Pro W3" charset="-128"/>
            </a:endParaRPr>
          </a:p>
          <a:p>
            <a:pPr>
              <a:spcBef>
                <a:spcPct val="0"/>
              </a:spcBef>
              <a:buFont typeface="Wingdings" panose="05000000000000000000" pitchFamily="2" charset="2"/>
              <a:buChar char="Ø"/>
            </a:pPr>
            <a:r>
              <a:rPr lang="en-GB" sz="1750" dirty="0"/>
              <a:t>extensive use of LAIV in the UK (over 25 million doses) – no reports of illness among immunocompromised patients inadvertently exposed to vaccinated children</a:t>
            </a:r>
          </a:p>
          <a:p>
            <a:pPr>
              <a:spcBef>
                <a:spcPct val="0"/>
              </a:spcBef>
              <a:buFont typeface="Wingdings" panose="05000000000000000000" pitchFamily="2" charset="2"/>
              <a:buChar char="Ø"/>
            </a:pPr>
            <a:endParaRPr lang="en-GB" sz="1750" dirty="0">
              <a:ea typeface="ヒラギノ角ゴ Pro W3" charset="-128"/>
              <a:cs typeface="ヒラギノ角ゴ Pro W3" charset="-128"/>
            </a:endParaRPr>
          </a:p>
          <a:p>
            <a:pPr>
              <a:spcBef>
                <a:spcPct val="0"/>
              </a:spcBef>
              <a:buFont typeface="Wingdings" panose="05000000000000000000" pitchFamily="2" charset="2"/>
              <a:buChar char="Ø"/>
            </a:pPr>
            <a:r>
              <a:rPr lang="en-GB" sz="1750" dirty="0">
                <a:ea typeface="ヒラギノ角ゴ Pro W3" charset="-128"/>
                <a:cs typeface="ヒラギノ角ゴ Pro W3" charset="-128"/>
              </a:rPr>
              <a:t>however, where close contact with </a:t>
            </a:r>
            <a:r>
              <a:rPr lang="en-GB" sz="1750" b="1" dirty="0">
                <a:ea typeface="ヒラギノ角ゴ Pro W3" charset="-128"/>
                <a:cs typeface="ヒラギノ角ゴ Pro W3" charset="-128"/>
              </a:rPr>
              <a:t>severely immunocompromised patients </a:t>
            </a:r>
            <a:r>
              <a:rPr lang="en-GB" sz="1750" dirty="0">
                <a:ea typeface="ヒラギノ角ゴ Pro W3" charset="-128"/>
                <a:cs typeface="ヒラギノ角ゴ Pro W3" charset="-128"/>
              </a:rPr>
              <a:t>(e.g. bone marrow transplant patients requiring isolation) is likely/unavoidable (e.g. household members) consider an appropriate inactivated flu vaccine instead</a:t>
            </a:r>
          </a:p>
          <a:p>
            <a:pPr>
              <a:spcBef>
                <a:spcPct val="0"/>
              </a:spcBef>
              <a:buFont typeface="Wingdings" panose="05000000000000000000" pitchFamily="2" charset="2"/>
              <a:buChar char="Ø"/>
            </a:pPr>
            <a:endParaRPr lang="en-GB" sz="1750" dirty="0">
              <a:ea typeface="ヒラギノ角ゴ Pro W3" charset="-128"/>
              <a:cs typeface="ヒラギノ角ゴ Pro W3" charset="-128"/>
            </a:endParaRPr>
          </a:p>
          <a:p>
            <a:pPr>
              <a:buFont typeface="Wingdings" panose="05000000000000000000" pitchFamily="2" charset="2"/>
              <a:buChar char="Ø"/>
            </a:pPr>
            <a:r>
              <a:rPr lang="en-GB" sz="1750" dirty="0"/>
              <a:t>no reports of transmission of vaccine virus in healthcare settings</a:t>
            </a:r>
          </a:p>
          <a:p>
            <a:pPr>
              <a:buFont typeface="Wingdings" panose="05000000000000000000" pitchFamily="2" charset="2"/>
              <a:buChar char="Ø"/>
            </a:pPr>
            <a:endParaRPr lang="en-GB" sz="1750" dirty="0"/>
          </a:p>
          <a:p>
            <a:pPr>
              <a:buFont typeface="Wingdings" panose="05000000000000000000" pitchFamily="2" charset="2"/>
              <a:buChar char="Ø"/>
            </a:pPr>
            <a:r>
              <a:rPr lang="en-GB" sz="1750" dirty="0"/>
              <a:t>as a precaution, however, </a:t>
            </a:r>
            <a:r>
              <a:rPr lang="en-GB" sz="1750" b="1" dirty="0"/>
              <a:t>very severely immunosuppressed healthcare workers should not administer LAIV</a:t>
            </a:r>
          </a:p>
          <a:p>
            <a:pPr marL="0" indent="0"/>
            <a:endParaRPr lang="en-GB" sz="2000" b="1" dirty="0"/>
          </a:p>
          <a:p>
            <a:pPr>
              <a:lnSpc>
                <a:spcPct val="90000"/>
              </a:lnSpc>
              <a:spcBef>
                <a:spcPct val="0"/>
              </a:spcBef>
              <a:buFont typeface="Wingdings" panose="05000000000000000000" pitchFamily="2" charset="2"/>
              <a:buChar char="Ø"/>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2000" dirty="0">
              <a:latin typeface="Arial" charset="0"/>
              <a:ea typeface="ヒラギノ角ゴ Pro W3" charset="-128"/>
              <a:cs typeface="ヒラギノ角ゴ Pro W3" charset="-128"/>
            </a:endParaRPr>
          </a:p>
          <a:p>
            <a:pPr>
              <a:lnSpc>
                <a:spcPct val="90000"/>
              </a:lnSpc>
              <a:spcBef>
                <a:spcPct val="0"/>
              </a:spcBef>
            </a:pPr>
            <a:endParaRPr lang="en-GB" sz="1600" dirty="0">
              <a:latin typeface="Arial" charset="0"/>
              <a:ea typeface="ヒラギノ角ゴ Pro W3" charset="-128"/>
              <a:cs typeface="ヒラギノ角ゴ Pro W3" charset="-128"/>
            </a:endParaRPr>
          </a:p>
        </p:txBody>
      </p:sp>
      <p:sp>
        <p:nvSpPr>
          <p:cNvPr id="6" name="Rectangle 2"/>
          <p:cNvSpPr txBox="1">
            <a:spLocks noChangeArrowheads="1"/>
          </p:cNvSpPr>
          <p:nvPr/>
        </p:nvSpPr>
        <p:spPr>
          <a:xfrm>
            <a:off x="179512" y="260648"/>
            <a:ext cx="8638728" cy="864096"/>
          </a:xfrm>
          <a:prstGeom prst="rect">
            <a:avLst/>
          </a:prstGeom>
        </p:spPr>
        <p:txBody>
          <a:bodyPr vert="horz" wrap="square" lIns="0" tIns="0" rIns="0" bIns="0" numCol="1" rtlCol="0" anchor="t" anchorCtr="0" compatLnSpc="1">
            <a:prstTxWarp prst="textNoShape">
              <a:avLst/>
            </a:prstTxWarp>
            <a:noAutofit/>
          </a:bodyPr>
          <a:lstStyle/>
          <a:p>
            <a:pPr algn="ctr" eaLnBrk="0" fontAlgn="base" hangingPunct="0">
              <a:spcBef>
                <a:spcPts val="600"/>
              </a:spcBef>
              <a:spcAft>
                <a:spcPts val="600"/>
              </a:spcAft>
              <a:defRPr/>
            </a:pPr>
            <a:r>
              <a:rPr lang="en-GB" sz="3200" b="1" kern="0" dirty="0">
                <a:solidFill>
                  <a:srgbClr val="00B0F0"/>
                </a:solidFill>
                <a:ea typeface="+mj-ea"/>
                <a:cs typeface="+mj-cs"/>
              </a:rPr>
              <a:t>Transmission risk from live vaccine</a:t>
            </a:r>
            <a:endParaRPr lang="en-GB" sz="3200" spc="-150" dirty="0">
              <a:solidFill>
                <a:srgbClr val="00B0F0"/>
              </a:solidFill>
              <a:ea typeface="ヒラギノ角ゴ Pro W3" charset="-128"/>
              <a:cs typeface="ヒラギノ角ゴ Pro W3" charset="-128"/>
            </a:endParaRPr>
          </a:p>
        </p:txBody>
      </p:sp>
    </p:spTree>
    <p:extLst>
      <p:ext uri="{BB962C8B-B14F-4D97-AF65-F5344CB8AC3E}">
        <p14:creationId xmlns:p14="http://schemas.microsoft.com/office/powerpoint/2010/main" val="3569278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460048" cy="792088"/>
          </a:xfrm>
        </p:spPr>
        <p:txBody>
          <a:bodyPr>
            <a:noAutofit/>
          </a:bodyPr>
          <a:lstStyle/>
          <a:p>
            <a:pPr algn="ctr"/>
            <a:r>
              <a:rPr lang="en-US" sz="3200" dirty="0">
                <a:solidFill>
                  <a:srgbClr val="00B0F0"/>
                </a:solidFill>
              </a:rPr>
              <a:t>Inadvertent administration of LAIV</a:t>
            </a:r>
            <a:br>
              <a:rPr lang="en-GB" sz="3200" b="1" dirty="0"/>
            </a:br>
            <a:endParaRPr lang="en-GB" sz="3200" dirty="0"/>
          </a:p>
        </p:txBody>
      </p:sp>
      <p:sp>
        <p:nvSpPr>
          <p:cNvPr id="3" name="Content Placeholder 2"/>
          <p:cNvSpPr>
            <a:spLocks noGrp="1"/>
          </p:cNvSpPr>
          <p:nvPr>
            <p:ph idx="1"/>
          </p:nvPr>
        </p:nvSpPr>
        <p:spPr>
          <a:xfrm>
            <a:off x="539552" y="1124744"/>
            <a:ext cx="8028000" cy="4739679"/>
          </a:xfrm>
        </p:spPr>
        <p:txBody>
          <a:bodyPr/>
          <a:lstStyle/>
          <a:p>
            <a:pPr>
              <a:buFont typeface="Arial" panose="020B0604020202020204" pitchFamily="34" charset="0"/>
              <a:buChar char="•"/>
            </a:pPr>
            <a:r>
              <a:rPr lang="en-US" sz="2000" dirty="0"/>
              <a:t>if an immunocompromised individual receives LAIV the degree of immunosuppression should be assessed</a:t>
            </a:r>
          </a:p>
          <a:p>
            <a:pPr marL="0" indent="0"/>
            <a:endParaRPr lang="en-US" sz="2000" dirty="0"/>
          </a:p>
          <a:p>
            <a:pPr>
              <a:buFont typeface="Arial" panose="020B0604020202020204" pitchFamily="34" charset="0"/>
              <a:buChar char="•"/>
            </a:pPr>
            <a:r>
              <a:rPr lang="en-US" sz="2000" dirty="0"/>
              <a:t>if patient is severely immunocompromised, antiviral prophylaxis should be considered</a:t>
            </a:r>
          </a:p>
          <a:p>
            <a:pPr marL="0" indent="0"/>
            <a:endParaRPr lang="en-US" sz="2000" dirty="0"/>
          </a:p>
          <a:p>
            <a:pPr>
              <a:buFont typeface="Arial" panose="020B0604020202020204" pitchFamily="34" charset="0"/>
              <a:buChar char="•"/>
            </a:pPr>
            <a:r>
              <a:rPr lang="en-US" sz="2000" dirty="0"/>
              <a:t>otherwise they should be advised to seek medical advice if they develop flu-like symptoms in the four days following administration of the vaccine</a:t>
            </a:r>
          </a:p>
          <a:p>
            <a:pPr marL="0" indent="0"/>
            <a:endParaRPr lang="en-US" sz="2000" dirty="0"/>
          </a:p>
          <a:p>
            <a:pPr>
              <a:buFont typeface="Arial" panose="020B0604020202020204" pitchFamily="34" charset="0"/>
              <a:buChar char="•"/>
            </a:pPr>
            <a:r>
              <a:rPr lang="en-US" sz="2000" dirty="0"/>
              <a:t>if antivirals are used for prophylaxis or treatment, patient should also be offered inactivated flu vaccine in order to maximise their protection (this can be given straight away)</a:t>
            </a:r>
            <a:endParaRPr lang="en-GB" sz="2000" dirty="0"/>
          </a:p>
          <a:p>
            <a:endParaRPr lang="en-GB" sz="24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48</a:t>
            </a:fld>
            <a:r>
              <a:rPr lang="en-US" dirty="0">
                <a:solidFill>
                  <a:srgbClr val="FFFFFF"/>
                </a:solidFill>
              </a:rPr>
              <a:t> </a:t>
            </a:r>
          </a:p>
        </p:txBody>
      </p:sp>
    </p:spTree>
    <p:extLst>
      <p:ext uri="{BB962C8B-B14F-4D97-AF65-F5344CB8AC3E}">
        <p14:creationId xmlns:p14="http://schemas.microsoft.com/office/powerpoint/2010/main" val="2429710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028000" cy="576659"/>
          </a:xfrm>
        </p:spPr>
        <p:txBody>
          <a:bodyPr/>
          <a:lstStyle/>
          <a:p>
            <a:pPr algn="ctr"/>
            <a:r>
              <a:rPr lang="en-GB" dirty="0">
                <a:solidFill>
                  <a:srgbClr val="00B0F0"/>
                </a:solidFill>
              </a:rPr>
              <a:t>Adverse reactions</a:t>
            </a:r>
          </a:p>
        </p:txBody>
      </p:sp>
      <p:sp>
        <p:nvSpPr>
          <p:cNvPr id="3" name="Content Placeholder 2"/>
          <p:cNvSpPr>
            <a:spLocks noGrp="1"/>
          </p:cNvSpPr>
          <p:nvPr>
            <p:ph idx="1"/>
          </p:nvPr>
        </p:nvSpPr>
        <p:spPr>
          <a:xfrm>
            <a:off x="395536" y="1052736"/>
            <a:ext cx="8028000" cy="4752528"/>
          </a:xfrm>
        </p:spPr>
        <p:txBody>
          <a:bodyPr/>
          <a:lstStyle/>
          <a:p>
            <a:r>
              <a:rPr lang="en-GB" sz="1800" b="1" dirty="0"/>
              <a:t>Commonly reported following inactivated flu vaccine:</a:t>
            </a:r>
          </a:p>
          <a:p>
            <a:pPr>
              <a:buFont typeface="Wingdings" panose="05000000000000000000" pitchFamily="2" charset="2"/>
              <a:buChar char="Ø"/>
            </a:pPr>
            <a:r>
              <a:rPr lang="en-GB" sz="1800" dirty="0"/>
              <a:t>pain, swelling or redness at the injection site, low grade fever, malaise, shivering, sweating, fatigue, headache, myalgia (muscle pain) and arthralgia (joint pain)</a:t>
            </a:r>
          </a:p>
          <a:p>
            <a:pPr>
              <a:buFont typeface="Wingdings" panose="05000000000000000000" pitchFamily="2" charset="2"/>
              <a:buChar char="Ø"/>
            </a:pPr>
            <a:r>
              <a:rPr lang="en-GB" sz="1800" dirty="0"/>
              <a:t>a small painless nodule (induration) may also form at the injection site</a:t>
            </a:r>
          </a:p>
          <a:p>
            <a:pPr>
              <a:buFont typeface="Wingdings" panose="05000000000000000000" pitchFamily="2" charset="2"/>
              <a:buChar char="Ø"/>
            </a:pPr>
            <a:r>
              <a:rPr lang="en-GB" sz="1800" dirty="0"/>
              <a:t>these symptoms usually disappear within one to two days without treatment.</a:t>
            </a:r>
          </a:p>
          <a:p>
            <a:endParaRPr lang="en-GB" sz="1800" dirty="0"/>
          </a:p>
          <a:p>
            <a:r>
              <a:rPr lang="en-GB" sz="1800" b="1" dirty="0"/>
              <a:t>Commonly reported following live attenuated flu vaccine:</a:t>
            </a:r>
          </a:p>
          <a:p>
            <a:pPr>
              <a:buFont typeface="Wingdings" panose="05000000000000000000" pitchFamily="2" charset="2"/>
              <a:buChar char="Ø"/>
            </a:pPr>
            <a:r>
              <a:rPr lang="en-GB" sz="1800" dirty="0"/>
              <a:t>nasal congestion/rhinorrhoea, reduced appetite, weakness and headache.</a:t>
            </a:r>
          </a:p>
          <a:p>
            <a:pPr marL="0" indent="0"/>
            <a:r>
              <a:rPr lang="en-GB" sz="1800" dirty="0"/>
              <a:t> </a:t>
            </a:r>
          </a:p>
          <a:p>
            <a:pPr marL="0" indent="0"/>
            <a:r>
              <a:rPr lang="en-GB" sz="1800" b="1" dirty="0"/>
              <a:t>Rarely, after live or inactivated vaccine:</a:t>
            </a:r>
          </a:p>
          <a:p>
            <a:pPr marL="285750" indent="-285750">
              <a:buFont typeface="Wingdings" panose="05000000000000000000" pitchFamily="2" charset="2"/>
              <a:buChar char="Ø"/>
            </a:pPr>
            <a:r>
              <a:rPr lang="en-GB" sz="1800" dirty="0"/>
              <a:t>immediate reactions such as urticaria, angio-oedema, bronchospasm and anaphylaxis can occur.</a:t>
            </a:r>
          </a:p>
          <a:p>
            <a:endParaRPr lang="en-GB" sz="1600" u="sng" dirty="0"/>
          </a:p>
          <a:p>
            <a:endParaRPr lang="en-GB" sz="1600" dirty="0"/>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49</a:t>
            </a:fld>
            <a:endParaRPr lang="en-US" dirty="0">
              <a:solidFill>
                <a:srgbClr val="FFFFFF"/>
              </a:solidFill>
            </a:endParaRPr>
          </a:p>
        </p:txBody>
      </p:sp>
    </p:spTree>
    <p:extLst>
      <p:ext uri="{BB962C8B-B14F-4D97-AF65-F5344CB8AC3E}">
        <p14:creationId xmlns:p14="http://schemas.microsoft.com/office/powerpoint/2010/main" val="557669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5"/>
            <a:ext cx="8077200" cy="1152129"/>
          </a:xfrm>
        </p:spPr>
        <p:txBody>
          <a:bodyPr/>
          <a:lstStyle/>
          <a:p>
            <a:pPr algn="ctr"/>
            <a:r>
              <a:rPr lang="en-GB" altLang="en-US" dirty="0">
                <a:solidFill>
                  <a:srgbClr val="00B0F0"/>
                </a:solidFill>
                <a:ea typeface="ヒラギノ角ゴ Pro W3"/>
                <a:cs typeface="ヒラギノ角ゴ Pro W3"/>
              </a:rPr>
              <a:t>Types of influenza virus</a:t>
            </a:r>
            <a:endParaRPr lang="en-GB"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5293069"/>
              </p:ext>
            </p:extLst>
          </p:nvPr>
        </p:nvGraphicFramePr>
        <p:xfrm>
          <a:off x="685800" y="2060847"/>
          <a:ext cx="7689948" cy="3688080"/>
        </p:xfrm>
        <a:graphic>
          <a:graphicData uri="http://schemas.openxmlformats.org/drawingml/2006/table">
            <a:tbl>
              <a:tblPr firstRow="1" bandRow="1">
                <a:tableStyleId>{5C22544A-7EE6-4342-B048-85BDC9FD1C3A}</a:tableStyleId>
              </a:tblPr>
              <a:tblGrid>
                <a:gridCol w="1917433">
                  <a:extLst>
                    <a:ext uri="{9D8B030D-6E8A-4147-A177-3AD203B41FA5}">
                      <a16:colId xmlns:a16="http://schemas.microsoft.com/office/drawing/2014/main" val="20000"/>
                    </a:ext>
                  </a:extLst>
                </a:gridCol>
                <a:gridCol w="5772515">
                  <a:extLst>
                    <a:ext uri="{9D8B030D-6E8A-4147-A177-3AD203B41FA5}">
                      <a16:colId xmlns:a16="http://schemas.microsoft.com/office/drawing/2014/main" val="20001"/>
                    </a:ext>
                  </a:extLst>
                </a:gridCol>
              </a:tblGrid>
              <a:tr h="228521">
                <a:tc>
                  <a:txBody>
                    <a:bodyPr/>
                    <a:lstStyle/>
                    <a:p>
                      <a:r>
                        <a:rPr lang="en-GB" dirty="0"/>
                        <a:t>Type </a:t>
                      </a:r>
                    </a:p>
                  </a:txBody>
                  <a:tcPr/>
                </a:tc>
                <a:tc>
                  <a:txBody>
                    <a:bodyPr/>
                    <a:lstStyle/>
                    <a:p>
                      <a:endParaRPr lang="en-GB" dirty="0"/>
                    </a:p>
                  </a:txBody>
                  <a:tcPr/>
                </a:tc>
                <a:extLst>
                  <a:ext uri="{0D108BD9-81ED-4DB2-BD59-A6C34878D82A}">
                    <a16:rowId xmlns:a16="http://schemas.microsoft.com/office/drawing/2014/main" val="10000"/>
                  </a:ext>
                </a:extLst>
              </a:tr>
              <a:tr h="914085">
                <a:tc>
                  <a:txBody>
                    <a:bodyPr/>
                    <a:lstStyle/>
                    <a:p>
                      <a:pPr>
                        <a:defRPr/>
                      </a:pPr>
                      <a:r>
                        <a:rPr lang="en-GB" sz="2000" b="1" dirty="0">
                          <a:latin typeface="+mn-lt"/>
                          <a:ea typeface="ヒラギノ角ゴ Pro W3" charset="-128"/>
                          <a:cs typeface="ヒラギノ角ゴ Pro W3" charset="-128"/>
                        </a:rPr>
                        <a:t>A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cause the majority of seasonal flu cases</a:t>
                      </a:r>
                    </a:p>
                    <a:p>
                      <a:pPr marL="342900" lvl="0" indent="-342900">
                        <a:spcAft>
                          <a:spcPts val="600"/>
                        </a:spcAft>
                        <a:buClr>
                          <a:srgbClr val="00B5CC"/>
                        </a:buClr>
                        <a:buFont typeface="Arial" panose="020B0604020202020204" pitchFamily="34" charset="0"/>
                        <a:buChar char="•"/>
                        <a:defRPr/>
                      </a:pPr>
                      <a:r>
                        <a:rPr lang="en-GB" sz="2000" dirty="0">
                          <a:latin typeface="+mn-lt"/>
                        </a:rPr>
                        <a:t>always the cause of pandemics</a:t>
                      </a:r>
                    </a:p>
                    <a:p>
                      <a:pPr marL="342900" lvl="0" indent="-342900">
                        <a:spcAft>
                          <a:spcPts val="600"/>
                        </a:spcAft>
                        <a:buClr>
                          <a:srgbClr val="00B5CC"/>
                        </a:buClr>
                        <a:buFont typeface="Arial" panose="020B0604020202020204" pitchFamily="34" charset="0"/>
                        <a:buChar char="•"/>
                        <a:defRPr/>
                      </a:pPr>
                      <a:r>
                        <a:rPr lang="en-GB" sz="2000" dirty="0">
                          <a:latin typeface="+mn-lt"/>
                        </a:rPr>
                        <a:t>animal reservoir – birds, wildfowl, also carried by mammals</a:t>
                      </a:r>
                    </a:p>
                  </a:txBody>
                  <a:tcPr/>
                </a:tc>
                <a:extLst>
                  <a:ext uri="{0D108BD9-81ED-4DB2-BD59-A6C34878D82A}">
                    <a16:rowId xmlns:a16="http://schemas.microsoft.com/office/drawing/2014/main" val="10001"/>
                  </a:ext>
                </a:extLst>
              </a:tr>
              <a:tr h="7236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rPr>
                        <a:t>B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associated with low-level sporadic disease</a:t>
                      </a:r>
                    </a:p>
                    <a:p>
                      <a:pPr marL="342900" lvl="0" indent="-342900">
                        <a:spcAft>
                          <a:spcPts val="600"/>
                        </a:spcAft>
                        <a:buClr>
                          <a:srgbClr val="00B5CC"/>
                        </a:buClr>
                        <a:buFont typeface="Arial" panose="020B0604020202020204" pitchFamily="34" charset="0"/>
                        <a:buChar char="•"/>
                        <a:defRPr/>
                      </a:pPr>
                      <a:r>
                        <a:rPr lang="en-GB" sz="2000" dirty="0">
                          <a:latin typeface="+mn-lt"/>
                        </a:rPr>
                        <a:t>burden of disease mostly in children</a:t>
                      </a:r>
                    </a:p>
                    <a:p>
                      <a:pPr marL="342900" lvl="0" indent="-342900">
                        <a:spcAft>
                          <a:spcPts val="600"/>
                        </a:spcAft>
                        <a:buClr>
                          <a:srgbClr val="00B5CC"/>
                        </a:buClr>
                        <a:buFont typeface="Arial" panose="020B0604020202020204" pitchFamily="34" charset="0"/>
                        <a:buChar char="•"/>
                        <a:defRPr/>
                      </a:pPr>
                      <a:r>
                        <a:rPr lang="en-GB" sz="2000" dirty="0">
                          <a:latin typeface="+mn-lt"/>
                        </a:rPr>
                        <a:t>predominantly found in humans</a:t>
                      </a:r>
                    </a:p>
                  </a:txBody>
                  <a:tcPr/>
                </a:tc>
                <a:extLst>
                  <a:ext uri="{0D108BD9-81ED-4DB2-BD59-A6C34878D82A}">
                    <a16:rowId xmlns:a16="http://schemas.microsoft.com/office/drawing/2014/main" val="10002"/>
                  </a:ext>
                </a:extLst>
              </a:tr>
              <a:tr h="437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a:latin typeface="+mn-lt"/>
                          <a:ea typeface="ヒラギノ角ゴ Pro W3" charset="-128"/>
                          <a:cs typeface="ヒラギノ角ゴ Pro W3" charset="-128"/>
                        </a:rPr>
                        <a:t>C viruses</a:t>
                      </a:r>
                    </a:p>
                    <a:p>
                      <a:endParaRPr lang="en-GB" sz="2000" dirty="0"/>
                    </a:p>
                  </a:txBody>
                  <a:tcPr/>
                </a:tc>
                <a:tc>
                  <a:txBody>
                    <a:bodyPr/>
                    <a:lstStyle/>
                    <a:p>
                      <a:pPr marL="342900" lvl="0" indent="-342900">
                        <a:spcAft>
                          <a:spcPts val="600"/>
                        </a:spcAft>
                        <a:buClr>
                          <a:srgbClr val="00B5CC"/>
                        </a:buClr>
                        <a:buFont typeface="Arial" panose="020B0604020202020204" pitchFamily="34" charset="0"/>
                        <a:buChar char="•"/>
                        <a:defRPr/>
                      </a:pPr>
                      <a:r>
                        <a:rPr lang="en-GB" sz="2000" dirty="0">
                          <a:latin typeface="+mn-lt"/>
                        </a:rPr>
                        <a:t>minor respiratory illness only</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768252" y="1572761"/>
            <a:ext cx="5747964" cy="400110"/>
          </a:xfrm>
          <a:prstGeom prst="rect">
            <a:avLst/>
          </a:prstGeom>
          <a:noFill/>
        </p:spPr>
        <p:txBody>
          <a:bodyPr wrap="square" rtlCol="0">
            <a:spAutoFit/>
          </a:bodyPr>
          <a:lstStyle/>
          <a:p>
            <a:r>
              <a:rPr lang="en-GB" sz="2000" b="1" dirty="0">
                <a:solidFill>
                  <a:schemeClr val="bg1"/>
                </a:solidFill>
              </a:rPr>
              <a:t>There are three </a:t>
            </a:r>
            <a:r>
              <a:rPr lang="en-GB" sz="2000" b="1" dirty="0">
                <a:solidFill>
                  <a:schemeClr val="bg2"/>
                </a:solidFill>
              </a:rPr>
              <a:t>main types of influenza virus</a:t>
            </a:r>
            <a:endParaRPr lang="en-GB" sz="2000" dirty="0">
              <a:solidFill>
                <a:schemeClr val="bg2"/>
              </a:solidFill>
            </a:endParaRPr>
          </a:p>
        </p:txBody>
      </p:sp>
    </p:spTree>
    <p:extLst>
      <p:ext uri="{BB962C8B-B14F-4D97-AF65-F5344CB8AC3E}">
        <p14:creationId xmlns:p14="http://schemas.microsoft.com/office/powerpoint/2010/main" val="2607222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a:solidFill>
                  <a:srgbClr val="FFFFFF"/>
                </a:solidFill>
              </a:rPr>
              <a:t>  </a:t>
            </a:r>
            <a:fld id="{2565FA6D-D4C8-4C4C-AC4B-3269734D34D8}" type="slidenum">
              <a:rPr lang="en-US">
                <a:solidFill>
                  <a:srgbClr val="FFFFFF"/>
                </a:solidFill>
              </a:rPr>
              <a:pPr>
                <a:defRPr/>
              </a:pPr>
              <a:t>50</a:t>
            </a:fld>
            <a:endParaRPr lang="en-US" dirty="0">
              <a:solidFill>
                <a:srgbClr val="FFFFFF"/>
              </a:solidFill>
            </a:endParaRPr>
          </a:p>
        </p:txBody>
      </p:sp>
      <p:sp>
        <p:nvSpPr>
          <p:cNvPr id="7" name="Title 1"/>
          <p:cNvSpPr>
            <a:spLocks noGrp="1"/>
          </p:cNvSpPr>
          <p:nvPr>
            <p:ph type="title" idx="4294967295"/>
          </p:nvPr>
        </p:nvSpPr>
        <p:spPr>
          <a:xfrm>
            <a:off x="442234" y="116632"/>
            <a:ext cx="8357653" cy="864096"/>
          </a:xfrm>
        </p:spPr>
        <p:txBody>
          <a:bodyPr wrap="square" numCol="1" anchorCtr="0" compatLnSpc="1">
            <a:prstTxWarp prst="textNoShape">
              <a:avLst/>
            </a:prstTxWarp>
            <a:normAutofit fontScale="90000"/>
          </a:bodyPr>
          <a:lstStyle/>
          <a:p>
            <a:pPr algn="ctr"/>
            <a:br>
              <a:rPr lang="en-GB" dirty="0">
                <a:ea typeface="ヒラギノ角ゴ Pro W3" charset="-128"/>
                <a:cs typeface="ヒラギノ角ゴ Pro W3" charset="-128"/>
              </a:rPr>
            </a:br>
            <a:br>
              <a:rPr lang="en-GB" dirty="0">
                <a:ea typeface="ヒラギノ角ゴ Pro W3" charset="-128"/>
                <a:cs typeface="ヒラギノ角ゴ Pro W3" charset="-128"/>
              </a:rPr>
            </a:br>
            <a:r>
              <a:rPr lang="en-GB" sz="3600" dirty="0">
                <a:solidFill>
                  <a:srgbClr val="00B0F0"/>
                </a:solidFill>
                <a:ea typeface="ヒラギノ角ゴ Pro W3" charset="-128"/>
                <a:cs typeface="ヒラギノ角ゴ Pro W3" charset="-128"/>
              </a:rPr>
              <a:t>Reporting suspected adverse reactions </a:t>
            </a:r>
            <a:br>
              <a:rPr lang="en-GB" sz="3600" dirty="0">
                <a:solidFill>
                  <a:srgbClr val="00B0F0"/>
                </a:solidFill>
                <a:ea typeface="ヒラギノ角ゴ Pro W3" charset="-128"/>
                <a:cs typeface="ヒラギノ角ゴ Pro W3" charset="-128"/>
              </a:rPr>
            </a:br>
            <a:br>
              <a:rPr lang="en-GB" dirty="0">
                <a:solidFill>
                  <a:srgbClr val="00B0F0"/>
                </a:solidFill>
                <a:ea typeface="ヒラギノ角ゴ Pro W3" charset="-128"/>
                <a:cs typeface="ヒラギノ角ゴ Pro W3" charset="-128"/>
              </a:rPr>
            </a:br>
            <a:endParaRPr lang="en-GB" dirty="0">
              <a:solidFill>
                <a:srgbClr val="00B0F0"/>
              </a:solidFill>
              <a:ea typeface="ヒラギノ角ゴ Pro W3" charset="-128"/>
              <a:cs typeface="ヒラギノ角ゴ Pro W3" charset="-128"/>
            </a:endParaRPr>
          </a:p>
        </p:txBody>
      </p:sp>
      <p:pic>
        <p:nvPicPr>
          <p:cNvPr id="6" name="Picture 2">
            <a:extLst>
              <a:ext uri="{FF2B5EF4-FFF2-40B4-BE49-F238E27FC236}">
                <a16:creationId xmlns:a16="http://schemas.microsoft.com/office/drawing/2014/main" id="{1CD088E2-32DC-4BDE-A00A-EA7C5A371D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8276" y="1233999"/>
            <a:ext cx="1798000" cy="12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9BACED54-9FCA-48FE-93E7-E67842485180}"/>
              </a:ext>
            </a:extLst>
          </p:cNvPr>
          <p:cNvSpPr txBox="1"/>
          <p:nvPr/>
        </p:nvSpPr>
        <p:spPr>
          <a:xfrm>
            <a:off x="514557" y="1029775"/>
            <a:ext cx="5040560" cy="4816703"/>
          </a:xfrm>
          <a:prstGeom prst="rect">
            <a:avLst/>
          </a:prstGeom>
          <a:noFill/>
        </p:spPr>
        <p:txBody>
          <a:bodyPr wrap="square" rtlCol="0">
            <a:spAutoFit/>
          </a:bodyPr>
          <a:lstStyle/>
          <a:p>
            <a:pPr marL="36000" indent="0"/>
            <a:r>
              <a:rPr lang="en-GB" sz="1700" dirty="0">
                <a:solidFill>
                  <a:schemeClr val="bg2"/>
                </a:solidFill>
              </a:rPr>
              <a:t>Suspected adverse reactions (or side effects) following flu vaccination should be reported to the Medicines and Healthcare Products Regulatory Agency (MHRA) </a:t>
            </a:r>
            <a:r>
              <a:rPr lang="en-GB" sz="1700" dirty="0">
                <a:hlinkClick r:id="rId4"/>
              </a:rPr>
              <a:t>Yellow Card | Making medicines and medical devices safer (mhra.gov.uk) </a:t>
            </a:r>
            <a:r>
              <a:rPr lang="en-GB" sz="1700" dirty="0">
                <a:solidFill>
                  <a:schemeClr val="bg2"/>
                </a:solidFill>
              </a:rPr>
              <a:t>or via the Yellow Card app.</a:t>
            </a:r>
          </a:p>
          <a:p>
            <a:pPr marL="36000" indent="0"/>
            <a:endParaRPr lang="en-GB" sz="1700" dirty="0">
              <a:solidFill>
                <a:schemeClr val="bg2"/>
              </a:solidFill>
            </a:endParaRPr>
          </a:p>
          <a:p>
            <a:pPr marL="36000" indent="0"/>
            <a:r>
              <a:rPr lang="en-GB" altLang="en-US" sz="1700" dirty="0">
                <a:solidFill>
                  <a:schemeClr val="bg2"/>
                </a:solidFill>
                <a:ea typeface="Source Sans Pro"/>
              </a:rPr>
              <a:t>Anyone (patients and health care workers) can make a Yellow Card report, even if they are uncertain as to whether a vaccine caused the condition.</a:t>
            </a:r>
          </a:p>
          <a:p>
            <a:pPr marL="36000" indent="0"/>
            <a:endParaRPr lang="en-GB" altLang="en-US" sz="1700" dirty="0">
              <a:solidFill>
                <a:schemeClr val="bg2"/>
              </a:solidFill>
              <a:ea typeface="Source Sans Pro"/>
            </a:endParaRPr>
          </a:p>
          <a:p>
            <a:pPr marL="36000"/>
            <a:r>
              <a:rPr lang="en-GB" sz="1700" dirty="0">
                <a:solidFill>
                  <a:schemeClr val="bg2"/>
                </a:solidFill>
              </a:rPr>
              <a:t>The inactivated quadrivalent flu vaccines (</a:t>
            </a:r>
            <a:r>
              <a:rPr lang="en-GB" sz="1700" dirty="0" err="1">
                <a:solidFill>
                  <a:schemeClr val="bg2"/>
                </a:solidFill>
              </a:rPr>
              <a:t>QIVc</a:t>
            </a:r>
            <a:r>
              <a:rPr lang="en-GB" sz="1700" dirty="0">
                <a:solidFill>
                  <a:schemeClr val="bg2"/>
                </a:solidFill>
              </a:rPr>
              <a:t> and </a:t>
            </a:r>
            <a:r>
              <a:rPr lang="en-GB" sz="1700" dirty="0" err="1">
                <a:solidFill>
                  <a:schemeClr val="bg2"/>
                </a:solidFill>
              </a:rPr>
              <a:t>aQIV</a:t>
            </a:r>
            <a:r>
              <a:rPr lang="en-GB" sz="1700" dirty="0">
                <a:solidFill>
                  <a:schemeClr val="bg2"/>
                </a:solidFill>
              </a:rPr>
              <a:t>) carry a black triangle symbol (▼) (as do all vaccines during the earlier stages of their introduction). This is to encourage reporting of </a:t>
            </a:r>
            <a:r>
              <a:rPr lang="en-GB" sz="1700" u="sng" dirty="0">
                <a:solidFill>
                  <a:schemeClr val="bg2"/>
                </a:solidFill>
              </a:rPr>
              <a:t>all</a:t>
            </a:r>
            <a:r>
              <a:rPr lang="en-GB" sz="1700" dirty="0">
                <a:solidFill>
                  <a:schemeClr val="bg2"/>
                </a:solidFill>
              </a:rPr>
              <a:t> suspected adverse reactions.</a:t>
            </a:r>
            <a:endParaRPr lang="en-GB" sz="1700" b="1" dirty="0">
              <a:solidFill>
                <a:schemeClr val="bg2"/>
              </a:solidFill>
              <a:latin typeface="Arial" charset="0"/>
              <a:ea typeface="ヒラギノ角ゴ Pro W3" charset="-128"/>
              <a:cs typeface="ヒラギノ角ゴ Pro W3" charset="-128"/>
            </a:endParaRPr>
          </a:p>
          <a:p>
            <a:pPr marL="36000" indent="0"/>
            <a:endParaRPr lang="en-GB" altLang="en-US" dirty="0">
              <a:solidFill>
                <a:schemeClr val="bg2"/>
              </a:solidFill>
              <a:ea typeface="Source Sans Pro"/>
            </a:endParaRPr>
          </a:p>
        </p:txBody>
      </p:sp>
      <p:pic>
        <p:nvPicPr>
          <p:cNvPr id="8" name="Picture 7">
            <a:extLst>
              <a:ext uri="{FF2B5EF4-FFF2-40B4-BE49-F238E27FC236}">
                <a16:creationId xmlns:a16="http://schemas.microsoft.com/office/drawing/2014/main" id="{91A59563-2779-49C8-A691-C21F6C69659C}"/>
              </a:ext>
            </a:extLst>
          </p:cNvPr>
          <p:cNvPicPr>
            <a:picLocks noChangeAspect="1"/>
          </p:cNvPicPr>
          <p:nvPr/>
        </p:nvPicPr>
        <p:blipFill>
          <a:blip r:embed="rId5"/>
          <a:stretch>
            <a:fillRect/>
          </a:stretch>
        </p:blipFill>
        <p:spPr>
          <a:xfrm>
            <a:off x="6109164" y="3166843"/>
            <a:ext cx="2016224" cy="2241375"/>
          </a:xfrm>
          <a:prstGeom prst="rect">
            <a:avLst/>
          </a:prstGeom>
        </p:spPr>
      </p:pic>
    </p:spTree>
    <p:extLst>
      <p:ext uri="{BB962C8B-B14F-4D97-AF65-F5344CB8AC3E}">
        <p14:creationId xmlns:p14="http://schemas.microsoft.com/office/powerpoint/2010/main" val="33160648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CB9FEA-AC5A-4E5C-8EB3-88FC2399AE97}"/>
              </a:ext>
            </a:extLst>
          </p:cNvPr>
          <p:cNvSpPr>
            <a:spLocks noGrp="1"/>
          </p:cNvSpPr>
          <p:nvPr>
            <p:ph idx="1"/>
          </p:nvPr>
        </p:nvSpPr>
        <p:spPr>
          <a:xfrm>
            <a:off x="685800" y="1916832"/>
            <a:ext cx="8077200" cy="2016224"/>
          </a:xfrm>
        </p:spPr>
        <p:txBody>
          <a:bodyPr/>
          <a:lstStyle/>
          <a:p>
            <a:pPr algn="ctr"/>
            <a:r>
              <a:rPr lang="en-GB" sz="6000" b="1" dirty="0">
                <a:solidFill>
                  <a:srgbClr val="00B0F0"/>
                </a:solidFill>
              </a:rPr>
              <a:t>Programme delivery 2024/25</a:t>
            </a:r>
          </a:p>
        </p:txBody>
      </p:sp>
    </p:spTree>
    <p:extLst>
      <p:ext uri="{BB962C8B-B14F-4D97-AF65-F5344CB8AC3E}">
        <p14:creationId xmlns:p14="http://schemas.microsoft.com/office/powerpoint/2010/main" val="3977248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4213" y="0"/>
            <a:ext cx="8077200" cy="980728"/>
          </a:xfrm>
        </p:spPr>
        <p:txBody>
          <a:bodyPr/>
          <a:lstStyle/>
          <a:p>
            <a:pPr algn="ctr" eaLnBrk="1" hangingPunct="1"/>
            <a:r>
              <a:rPr lang="en-GB" altLang="en-US" sz="3200" dirty="0">
                <a:solidFill>
                  <a:srgbClr val="00B0F0"/>
                </a:solidFill>
              </a:rPr>
              <a:t>2024/25 childhood flu programme</a:t>
            </a:r>
            <a:endParaRPr lang="en-US" altLang="en-US" sz="3200" dirty="0">
              <a:solidFill>
                <a:srgbClr val="00B0F0"/>
              </a:solidFill>
            </a:endParaRPr>
          </a:p>
        </p:txBody>
      </p:sp>
      <p:sp>
        <p:nvSpPr>
          <p:cNvPr id="44035" name="Content Placeholder 2"/>
          <p:cNvSpPr>
            <a:spLocks noGrp="1"/>
          </p:cNvSpPr>
          <p:nvPr>
            <p:ph idx="1"/>
          </p:nvPr>
        </p:nvSpPr>
        <p:spPr>
          <a:xfrm>
            <a:off x="395536" y="908720"/>
            <a:ext cx="8294688" cy="5184576"/>
          </a:xfrm>
        </p:spPr>
        <p:txBody>
          <a:bodyPr/>
          <a:lstStyle/>
          <a:p>
            <a:pPr eaLnBrk="1" hangingPunct="1">
              <a:lnSpc>
                <a:spcPct val="150000"/>
              </a:lnSpc>
              <a:buFont typeface="Wingdings" panose="05000000000000000000" pitchFamily="2" charset="2"/>
              <a:buChar char="§"/>
            </a:pPr>
            <a:r>
              <a:rPr lang="en-GB" altLang="en-US" sz="2250" dirty="0"/>
              <a:t>the 2024/25 flu programme will launch from September 2024</a:t>
            </a:r>
          </a:p>
          <a:p>
            <a:pPr eaLnBrk="1" hangingPunct="1">
              <a:lnSpc>
                <a:spcPct val="150000"/>
              </a:lnSpc>
              <a:buFont typeface="Wingdings" panose="05000000000000000000" pitchFamily="2" charset="2"/>
              <a:buChar char="§"/>
            </a:pPr>
            <a:r>
              <a:rPr lang="en-GB" altLang="en-US" sz="2250" dirty="0"/>
              <a:t>service providers can commence ordering vaccine stock from mid September 2024. It is advisable to order stock two weeks prior to any planned clinics</a:t>
            </a:r>
          </a:p>
          <a:p>
            <a:pPr eaLnBrk="1" hangingPunct="1">
              <a:lnSpc>
                <a:spcPct val="150000"/>
              </a:lnSpc>
              <a:buFont typeface="Wingdings" panose="05000000000000000000" pitchFamily="2" charset="2"/>
              <a:buChar char="§"/>
            </a:pPr>
            <a:r>
              <a:rPr lang="en-GB" altLang="en-US" sz="2250" dirty="0"/>
              <a:t>practices can start clinics once they have received the vaccine</a:t>
            </a:r>
          </a:p>
          <a:p>
            <a:pPr eaLnBrk="1" hangingPunct="1">
              <a:lnSpc>
                <a:spcPct val="150000"/>
              </a:lnSpc>
              <a:buFont typeface="Wingdings" panose="05000000000000000000" pitchFamily="2" charset="2"/>
              <a:buChar char="§"/>
            </a:pPr>
            <a:r>
              <a:rPr lang="en-GB" altLang="en-US" sz="2250" dirty="0"/>
              <a:t>leaflets can be downloaded from </a:t>
            </a:r>
            <a:r>
              <a:rPr lang="en-GB" altLang="en-US" sz="2250" dirty="0">
                <a:hlinkClick r:id="rId3"/>
              </a:rPr>
              <a:t>PHA web-site </a:t>
            </a:r>
            <a:endParaRPr lang="en-GB" altLang="en-US" sz="2250" dirty="0"/>
          </a:p>
          <a:p>
            <a:pPr eaLnBrk="1" hangingPunct="1">
              <a:lnSpc>
                <a:spcPct val="150000"/>
              </a:lnSpc>
              <a:buFont typeface="Wingdings" panose="05000000000000000000" pitchFamily="2" charset="2"/>
              <a:buChar char="§"/>
            </a:pPr>
            <a:r>
              <a:rPr lang="en-GB" altLang="en-US" sz="2250" dirty="0"/>
              <a:t>PGDs available from early September	</a:t>
            </a:r>
          </a:p>
        </p:txBody>
      </p:sp>
    </p:spTree>
    <p:extLst>
      <p:ext uri="{BB962C8B-B14F-4D97-AF65-F5344CB8AC3E}">
        <p14:creationId xmlns:p14="http://schemas.microsoft.com/office/powerpoint/2010/main" val="4081713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28000" cy="936104"/>
          </a:xfrm>
        </p:spPr>
        <p:txBody>
          <a:bodyPr/>
          <a:lstStyle/>
          <a:p>
            <a:pPr algn="ctr"/>
            <a:r>
              <a:rPr lang="en-GB" sz="3400" dirty="0">
                <a:solidFill>
                  <a:srgbClr val="00B0F0"/>
                </a:solidFill>
              </a:rPr>
              <a:t>When to vaccinate</a:t>
            </a:r>
          </a:p>
        </p:txBody>
      </p:sp>
      <p:sp>
        <p:nvSpPr>
          <p:cNvPr id="3" name="Content Placeholder 2"/>
          <p:cNvSpPr>
            <a:spLocks noGrp="1"/>
          </p:cNvSpPr>
          <p:nvPr>
            <p:ph idx="1"/>
          </p:nvPr>
        </p:nvSpPr>
        <p:spPr>
          <a:xfrm>
            <a:off x="467544" y="908720"/>
            <a:ext cx="8064896" cy="4967957"/>
          </a:xfrm>
        </p:spPr>
        <p:txBody>
          <a:bodyPr/>
          <a:lstStyle/>
          <a:p>
            <a:pPr>
              <a:buFont typeface="Arial" panose="020B0604020202020204" pitchFamily="34" charset="0"/>
              <a:buChar char="•"/>
            </a:pPr>
            <a:r>
              <a:rPr lang="en-GB" sz="2000" dirty="0"/>
              <a:t>vaccinate as soon as vaccine available to offer protection before influenza begins to circulate in the community</a:t>
            </a:r>
          </a:p>
          <a:p>
            <a:pPr>
              <a:buFont typeface="Arial" panose="020B0604020202020204" pitchFamily="34" charset="0"/>
              <a:buChar char="•"/>
            </a:pPr>
            <a:r>
              <a:rPr lang="en-GB" sz="2000" dirty="0"/>
              <a:t>try to vaccinate by December 2024 before influenza circulation peaks</a:t>
            </a:r>
          </a:p>
          <a:p>
            <a:pPr>
              <a:buFont typeface="Arial" panose="020B0604020202020204" pitchFamily="34" charset="0"/>
              <a:buChar char="•"/>
            </a:pPr>
            <a:r>
              <a:rPr lang="en-GB" sz="2000" dirty="0"/>
              <a:t>however, do continue to offer vaccination throughout the season (until 31</a:t>
            </a:r>
            <a:r>
              <a:rPr lang="en-GB" sz="2000" baseline="30000" dirty="0"/>
              <a:t>st</a:t>
            </a:r>
            <a:r>
              <a:rPr lang="en-GB" sz="2000" dirty="0"/>
              <a:t> March 2025), especially if level of influenza activity is high</a:t>
            </a:r>
          </a:p>
          <a:p>
            <a:pPr>
              <a:buFont typeface="Arial" panose="020B0604020202020204" pitchFamily="34" charset="0"/>
              <a:buChar char="•"/>
            </a:pPr>
            <a:r>
              <a:rPr lang="en-GB" sz="2000" dirty="0"/>
              <a:t>remember that immune response following flu vaccination takes about two weeks to develop fully</a:t>
            </a:r>
          </a:p>
          <a:p>
            <a:pPr>
              <a:buFont typeface="Arial" panose="020B0604020202020204" pitchFamily="34" charset="0"/>
              <a:buChar char="•"/>
            </a:pPr>
            <a:r>
              <a:rPr lang="en-GB" sz="2000" dirty="0"/>
              <a:t>protection offered by the vaccine is thought to last for at least one influenza season</a:t>
            </a:r>
          </a:p>
          <a:p>
            <a:pPr>
              <a:buFont typeface="Arial" panose="020B0604020202020204" pitchFamily="34" charset="0"/>
              <a:buChar char="•"/>
            </a:pPr>
            <a:r>
              <a:rPr lang="en-GB" sz="2000" dirty="0"/>
              <a:t>as antibody levels are likely to reduce in subsequent seasons, and there may be changes to the circulating strains from one season to next, </a:t>
            </a:r>
            <a:r>
              <a:rPr lang="en-GB" sz="2000" b="1" dirty="0"/>
              <a:t>annual revaccination is important</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t>  </a:t>
            </a:r>
            <a:fld id="{2565FA6D-D4C8-4C4C-AC4B-3269734D34D8}" type="slidenum">
              <a:rPr lang="en-US" smtClean="0"/>
              <a:pPr>
                <a:defRPr/>
              </a:pPr>
              <a:t>53</a:t>
            </a:fld>
            <a:endParaRPr lang="en-US" dirty="0"/>
          </a:p>
        </p:txBody>
      </p:sp>
    </p:spTree>
    <p:extLst>
      <p:ext uri="{BB962C8B-B14F-4D97-AF65-F5344CB8AC3E}">
        <p14:creationId xmlns:p14="http://schemas.microsoft.com/office/powerpoint/2010/main" val="2935607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611560" y="260648"/>
            <a:ext cx="8077200" cy="1296144"/>
          </a:xfrm>
        </p:spPr>
        <p:txBody>
          <a:bodyPr/>
          <a:lstStyle/>
          <a:p>
            <a:pPr algn="ctr" eaLnBrk="1" hangingPunct="1"/>
            <a:r>
              <a:rPr lang="en-GB" altLang="en-US" sz="3200" dirty="0">
                <a:solidFill>
                  <a:srgbClr val="00B0F0"/>
                </a:solidFill>
              </a:rPr>
              <a:t>Children’s vaccination programme</a:t>
            </a:r>
            <a:br>
              <a:rPr lang="en-GB" altLang="en-US" sz="3200" dirty="0">
                <a:solidFill>
                  <a:srgbClr val="00B0F0"/>
                </a:solidFill>
              </a:rPr>
            </a:br>
            <a:r>
              <a:rPr lang="en-GB" altLang="en-US" sz="3200" dirty="0">
                <a:solidFill>
                  <a:srgbClr val="00B0F0"/>
                </a:solidFill>
              </a:rPr>
              <a:t>School based</a:t>
            </a:r>
          </a:p>
        </p:txBody>
      </p:sp>
      <p:sp>
        <p:nvSpPr>
          <p:cNvPr id="56323" name="Content Placeholder 4"/>
          <p:cNvSpPr>
            <a:spLocks noGrp="1"/>
          </p:cNvSpPr>
          <p:nvPr>
            <p:ph idx="1"/>
          </p:nvPr>
        </p:nvSpPr>
        <p:spPr>
          <a:xfrm>
            <a:off x="611560" y="1628800"/>
            <a:ext cx="8077200" cy="4608512"/>
          </a:xfrm>
        </p:spPr>
        <p:txBody>
          <a:bodyPr/>
          <a:lstStyle/>
          <a:p>
            <a:pPr marL="0" lvl="0" indent="0" eaLnBrk="1" hangingPunct="1"/>
            <a:r>
              <a:rPr lang="en-GB" sz="2400" dirty="0"/>
              <a:t>School Health teams offer the flu vaccine to:</a:t>
            </a:r>
          </a:p>
          <a:p>
            <a:pPr marL="0" lvl="0" indent="0" eaLnBrk="1" hangingPunct="1"/>
            <a:endParaRPr lang="en-GB" sz="2400" dirty="0"/>
          </a:p>
          <a:p>
            <a:pPr lvl="0" eaLnBrk="1" hangingPunct="1">
              <a:buFont typeface="Wingdings" panose="05000000000000000000" pitchFamily="2" charset="2"/>
              <a:buChar char="§"/>
            </a:pPr>
            <a:r>
              <a:rPr lang="en-GB" sz="2400" dirty="0"/>
              <a:t>all children (including those in a clinical risk group) attending primary school, special school and years 8-12 of secondary school during the 2024/25 academic year i.e. those born between 2 July 2008 to 1 July 2020*</a:t>
            </a:r>
          </a:p>
          <a:p>
            <a:pPr marL="0" lvl="0" indent="0" eaLnBrk="1" hangingPunct="1"/>
            <a:endParaRPr lang="en-GB" sz="2400" dirty="0"/>
          </a:p>
          <a:p>
            <a:pPr lvl="0" eaLnBrk="1" hangingPunct="1">
              <a:buFont typeface="Wingdings" panose="05000000000000000000" pitchFamily="2" charset="2"/>
              <a:buChar char="§"/>
            </a:pPr>
            <a:r>
              <a:rPr lang="en-GB" sz="2400" dirty="0"/>
              <a:t>school teams should prioritise special schools for early vaccinations</a:t>
            </a:r>
          </a:p>
        </p:txBody>
      </p:sp>
    </p:spTree>
    <p:extLst>
      <p:ext uri="{BB962C8B-B14F-4D97-AF65-F5344CB8AC3E}">
        <p14:creationId xmlns:p14="http://schemas.microsoft.com/office/powerpoint/2010/main" val="152948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a:xfrm>
            <a:off x="468313" y="332656"/>
            <a:ext cx="8294687" cy="936104"/>
          </a:xfrm>
        </p:spPr>
        <p:txBody>
          <a:bodyPr/>
          <a:lstStyle/>
          <a:p>
            <a:pPr algn="ctr" eaLnBrk="1" hangingPunct="1"/>
            <a:r>
              <a:rPr lang="en-GB" altLang="en-US" sz="2800" dirty="0">
                <a:solidFill>
                  <a:srgbClr val="00B0F0"/>
                </a:solidFill>
              </a:rPr>
              <a:t>Children’s vaccination programme</a:t>
            </a:r>
            <a:br>
              <a:rPr lang="en-GB" altLang="en-US" sz="2800" dirty="0">
                <a:solidFill>
                  <a:srgbClr val="00B0F0"/>
                </a:solidFill>
              </a:rPr>
            </a:br>
            <a:r>
              <a:rPr lang="en-GB" altLang="en-US" sz="2800" dirty="0">
                <a:solidFill>
                  <a:srgbClr val="00B0F0"/>
                </a:solidFill>
              </a:rPr>
              <a:t>General Practice based</a:t>
            </a:r>
          </a:p>
        </p:txBody>
      </p:sp>
      <p:sp>
        <p:nvSpPr>
          <p:cNvPr id="58371" name="Content Placeholder 4"/>
          <p:cNvSpPr>
            <a:spLocks noGrp="1"/>
          </p:cNvSpPr>
          <p:nvPr>
            <p:ph idx="1"/>
          </p:nvPr>
        </p:nvSpPr>
        <p:spPr>
          <a:xfrm>
            <a:off x="467544" y="1412776"/>
            <a:ext cx="8294687" cy="4398962"/>
          </a:xfrm>
        </p:spPr>
        <p:txBody>
          <a:bodyPr/>
          <a:lstStyle/>
          <a:p>
            <a:pPr marL="0" indent="0" eaLnBrk="1" hangingPunct="1"/>
            <a:r>
              <a:rPr lang="en-GB" sz="1800" dirty="0"/>
              <a:t>GPs should actively call and offer flu vaccine to:</a:t>
            </a:r>
          </a:p>
          <a:p>
            <a:pPr marL="0" indent="0" eaLnBrk="1" hangingPunct="1"/>
            <a:endParaRPr lang="en-GB" sz="1800" dirty="0"/>
          </a:p>
          <a:p>
            <a:pPr eaLnBrk="1" hangingPunct="1">
              <a:buFont typeface="Wingdings" panose="05000000000000000000" pitchFamily="2" charset="2"/>
              <a:buChar char="§"/>
            </a:pPr>
            <a:r>
              <a:rPr lang="en-GB" sz="1800" dirty="0"/>
              <a:t>all pre-school children aged two years or more on the 1 September 2024 i.e. those born between 2 July 2020 and 1 September 2022</a:t>
            </a:r>
          </a:p>
          <a:p>
            <a:pPr marL="0" indent="0" eaLnBrk="1" hangingPunct="1"/>
            <a:endParaRPr lang="en-GB" sz="1800" dirty="0"/>
          </a:p>
          <a:p>
            <a:pPr eaLnBrk="1" hangingPunct="1">
              <a:buFont typeface="Wingdings" panose="05000000000000000000" pitchFamily="2" charset="2"/>
              <a:buChar char="§"/>
            </a:pPr>
            <a:r>
              <a:rPr lang="en-GB" sz="1800" dirty="0"/>
              <a:t>children who miss their offer of a vaccination in school </a:t>
            </a:r>
          </a:p>
          <a:p>
            <a:pPr eaLnBrk="1" hangingPunct="1">
              <a:buFont typeface="Wingdings" panose="05000000000000000000" pitchFamily="2" charset="2"/>
              <a:buChar char="§"/>
            </a:pPr>
            <a:endParaRPr lang="en-GB" sz="1800" dirty="0"/>
          </a:p>
          <a:p>
            <a:pPr eaLnBrk="1" hangingPunct="1">
              <a:buFont typeface="Wingdings" panose="05000000000000000000" pitchFamily="2" charset="2"/>
              <a:buChar char="§"/>
            </a:pPr>
            <a:r>
              <a:rPr lang="en-GB" sz="1800" dirty="0"/>
              <a:t>young people aged 16 and 17 who are in a clinical risk group and who are born before 2 July 2008</a:t>
            </a:r>
          </a:p>
          <a:p>
            <a:pPr eaLnBrk="1" hangingPunct="1">
              <a:buFont typeface="Wingdings" panose="05000000000000000000" pitchFamily="2" charset="2"/>
              <a:buChar char="§"/>
            </a:pPr>
            <a:endParaRPr lang="en-GB" sz="1800" dirty="0"/>
          </a:p>
          <a:p>
            <a:pPr eaLnBrk="1" hangingPunct="1">
              <a:buFont typeface="Wingdings" panose="05000000000000000000" pitchFamily="2" charset="2"/>
              <a:buChar char="§"/>
            </a:pPr>
            <a:r>
              <a:rPr lang="en-GB" sz="1800" dirty="0"/>
              <a:t>children in at-risk groups for whom LAIV is unsuitable</a:t>
            </a:r>
          </a:p>
          <a:p>
            <a:pPr marL="0" indent="0" eaLnBrk="1" hangingPunct="1"/>
            <a:endParaRPr lang="en-GB" sz="1800" dirty="0"/>
          </a:p>
          <a:p>
            <a:pPr eaLnBrk="1" hangingPunct="1">
              <a:buFont typeface="Wingdings" panose="05000000000000000000" pitchFamily="2" charset="2"/>
              <a:buChar char="§"/>
            </a:pPr>
            <a:r>
              <a:rPr lang="en-GB" sz="1800" dirty="0"/>
              <a:t>children aged 6 months to less than 2 years</a:t>
            </a:r>
            <a:endParaRPr lang="en-GB" altLang="en-US" sz="1800" dirty="0"/>
          </a:p>
          <a:p>
            <a:pPr eaLnBrk="1" hangingPunct="1">
              <a:buFont typeface="Wingdings" panose="05000000000000000000" pitchFamily="2" charset="2"/>
              <a:buChar char="Ø"/>
            </a:pPr>
            <a:endParaRPr lang="en-GB" altLang="en-US" sz="2400" dirty="0"/>
          </a:p>
          <a:p>
            <a:pPr eaLnBrk="1" hangingPunct="1"/>
            <a:endParaRPr lang="en-GB" altLang="en-US" sz="2400" dirty="0"/>
          </a:p>
        </p:txBody>
      </p:sp>
    </p:spTree>
    <p:extLst>
      <p:ext uri="{BB962C8B-B14F-4D97-AF65-F5344CB8AC3E}">
        <p14:creationId xmlns:p14="http://schemas.microsoft.com/office/powerpoint/2010/main" val="11398733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188640"/>
            <a:ext cx="7488832" cy="720080"/>
          </a:xfrm>
        </p:spPr>
        <p:txBody>
          <a:bodyPr/>
          <a:lstStyle/>
          <a:p>
            <a:r>
              <a:rPr lang="en-GB" sz="3600" dirty="0">
                <a:solidFill>
                  <a:srgbClr val="00B0F0"/>
                </a:solidFill>
              </a:rPr>
              <a:t>Vaccine ordering</a:t>
            </a:r>
          </a:p>
        </p:txBody>
      </p:sp>
      <p:sp>
        <p:nvSpPr>
          <p:cNvPr id="3" name="Content Placeholder 2"/>
          <p:cNvSpPr>
            <a:spLocks noGrp="1"/>
          </p:cNvSpPr>
          <p:nvPr>
            <p:ph idx="1"/>
          </p:nvPr>
        </p:nvSpPr>
        <p:spPr>
          <a:xfrm>
            <a:off x="683568" y="1042737"/>
            <a:ext cx="8077200" cy="4906543"/>
          </a:xfrm>
        </p:spPr>
        <p:txBody>
          <a:bodyPr/>
          <a:lstStyle/>
          <a:p>
            <a:pPr>
              <a:buFont typeface="Arial" pitchFamily="34" charset="0"/>
              <a:buChar char="•"/>
              <a:defRPr/>
            </a:pPr>
            <a:r>
              <a:rPr lang="en-GB" sz="1700" dirty="0"/>
              <a:t>all injectable flu vaccines are purchased regionally for Northern Ireland</a:t>
            </a:r>
          </a:p>
          <a:p>
            <a:pPr>
              <a:buFont typeface="Arial" pitchFamily="34" charset="0"/>
              <a:buChar char="•"/>
              <a:defRPr/>
            </a:pPr>
            <a:r>
              <a:rPr lang="en-GB" sz="1700" dirty="0"/>
              <a:t>LAIV for children is purchased centrally by UKHSA for the UK</a:t>
            </a:r>
          </a:p>
          <a:p>
            <a:pPr>
              <a:buFont typeface="Arial" pitchFamily="34" charset="0"/>
              <a:buChar char="•"/>
              <a:defRPr/>
            </a:pPr>
            <a:r>
              <a:rPr lang="en-GB" sz="1700" dirty="0"/>
              <a:t>GP practices must order all flu vaccines via the </a:t>
            </a:r>
            <a:r>
              <a:rPr lang="en-GB" sz="1700" dirty="0" err="1"/>
              <a:t>Movianto</a:t>
            </a:r>
            <a:r>
              <a:rPr lang="en-GB" sz="1700" dirty="0"/>
              <a:t> online website</a:t>
            </a:r>
          </a:p>
          <a:p>
            <a:pPr>
              <a:buFont typeface="Arial" pitchFamily="34" charset="0"/>
              <a:buChar char="•"/>
              <a:defRPr/>
            </a:pPr>
            <a:r>
              <a:rPr lang="en-GB" sz="1700" dirty="0"/>
              <a:t>Trust Pharmacy should order through the normal pharmacy system for school nurses and HSCW programmes</a:t>
            </a:r>
          </a:p>
          <a:p>
            <a:pPr>
              <a:buFont typeface="Arial" pitchFamily="34" charset="0"/>
              <a:buChar char="•"/>
              <a:defRPr/>
            </a:pPr>
            <a:r>
              <a:rPr lang="en-GB" sz="1700" dirty="0"/>
              <a:t>providers are </a:t>
            </a:r>
            <a:r>
              <a:rPr lang="en-GB" sz="1700" b="1" dirty="0"/>
              <a:t>responsible</a:t>
            </a:r>
            <a:r>
              <a:rPr lang="en-GB" sz="1700" dirty="0"/>
              <a:t> for ordering sufficient flu vaccine and taking all steps to avoid over ordering and vaccine wastage </a:t>
            </a:r>
          </a:p>
          <a:p>
            <a:pPr marL="0" indent="0">
              <a:defRPr/>
            </a:pPr>
            <a:endParaRPr lang="en-GB" altLang="en-US" sz="1700" dirty="0"/>
          </a:p>
          <a:p>
            <a:pPr marL="0" indent="0">
              <a:defRPr/>
            </a:pPr>
            <a:r>
              <a:rPr lang="en-GB" altLang="en-US" sz="1700" b="1" dirty="0"/>
              <a:t>While there is no shortage of stock, PLEASE Don’t Over Order!</a:t>
            </a:r>
            <a:endParaRPr lang="en-GB" sz="1700" b="1" dirty="0"/>
          </a:p>
          <a:p>
            <a:pPr eaLnBrk="1" hangingPunct="1">
              <a:buFont typeface="Wingdings" pitchFamily="2" charset="2"/>
              <a:buChar char="Ø"/>
            </a:pPr>
            <a:r>
              <a:rPr lang="en-GB" altLang="en-US" sz="1700" dirty="0" err="1"/>
              <a:t>Movianto</a:t>
            </a:r>
            <a:r>
              <a:rPr lang="en-GB" altLang="en-US" sz="1700" dirty="0"/>
              <a:t> will deliver within 48 hours of an order being placed, and will deliver as often as needed. Allow up to five days during busier periods (for example, at the beginning of the programme)</a:t>
            </a:r>
          </a:p>
          <a:p>
            <a:pPr eaLnBrk="1" hangingPunct="1">
              <a:buFont typeface="Wingdings" pitchFamily="2" charset="2"/>
              <a:buChar char="Ø"/>
            </a:pPr>
            <a:r>
              <a:rPr lang="en-GB" altLang="en-US" sz="1700" dirty="0"/>
              <a:t>only order what you need for the next week</a:t>
            </a:r>
          </a:p>
          <a:p>
            <a:pPr marL="342900" lvl="1" indent="-342900" eaLnBrk="1" hangingPunct="1">
              <a:buClr>
                <a:srgbClr val="00A8CA"/>
              </a:buClr>
              <a:buSzPct val="65000"/>
              <a:buFont typeface="Wingdings" pitchFamily="2" charset="2"/>
              <a:buChar char="Ø"/>
            </a:pPr>
            <a:r>
              <a:rPr lang="en-GB" altLang="en-US" sz="1700" dirty="0"/>
              <a:t>this avoids large losses if fridge breaks down (cold chain failure) and being left over at end of campaign</a:t>
            </a:r>
          </a:p>
          <a:p>
            <a:pPr eaLnBrk="1" hangingPunct="1">
              <a:buFont typeface="Wingdings" pitchFamily="2" charset="2"/>
              <a:buChar char="Ø"/>
            </a:pPr>
            <a:r>
              <a:rPr lang="en-GB" altLang="en-US" sz="1700" dirty="0"/>
              <a:t>vaccine stock </a:t>
            </a:r>
            <a:r>
              <a:rPr lang="en-GB" altLang="en-US" sz="1700" u="sng" dirty="0"/>
              <a:t>cannot be taken back once it has been delivered</a:t>
            </a:r>
          </a:p>
          <a:p>
            <a:pPr>
              <a:buFont typeface="Arial" pitchFamily="34" charset="0"/>
              <a:buChar char="•"/>
              <a:defRPr/>
            </a:pPr>
            <a:endParaRPr lang="en-GB" u="sng" dirty="0"/>
          </a:p>
        </p:txBody>
      </p:sp>
    </p:spTree>
    <p:extLst>
      <p:ext uri="{BB962C8B-B14F-4D97-AF65-F5344CB8AC3E}">
        <p14:creationId xmlns:p14="http://schemas.microsoft.com/office/powerpoint/2010/main" val="788023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8077200" cy="792088"/>
          </a:xfrm>
        </p:spPr>
        <p:txBody>
          <a:bodyPr/>
          <a:lstStyle/>
          <a:p>
            <a:pPr algn="ctr"/>
            <a:r>
              <a:rPr lang="en-GB" sz="3200" dirty="0">
                <a:solidFill>
                  <a:srgbClr val="00B0F0"/>
                </a:solidFill>
              </a:rPr>
              <a:t>Further resources</a:t>
            </a:r>
          </a:p>
        </p:txBody>
      </p:sp>
      <p:sp>
        <p:nvSpPr>
          <p:cNvPr id="3" name="Content Placeholder 2"/>
          <p:cNvSpPr>
            <a:spLocks noGrp="1"/>
          </p:cNvSpPr>
          <p:nvPr>
            <p:ph idx="1"/>
          </p:nvPr>
        </p:nvSpPr>
        <p:spPr>
          <a:xfrm>
            <a:off x="685800" y="980728"/>
            <a:ext cx="8077200" cy="4581872"/>
          </a:xfrm>
        </p:spPr>
        <p:txBody>
          <a:bodyPr/>
          <a:lstStyle/>
          <a:p>
            <a:pPr marL="457200" indent="-457200">
              <a:buFont typeface="Wingdings" panose="05000000000000000000" pitchFamily="2" charset="2"/>
              <a:buChar char="Ø"/>
            </a:pPr>
            <a:r>
              <a:rPr lang="en-GB" sz="2100" b="1" u="sng" dirty="0">
                <a:solidFill>
                  <a:schemeClr val="bg1"/>
                </a:solidFill>
                <a:hlinkClick r:id="rId3">
                  <a:extLst>
                    <a:ext uri="{A12FA001-AC4F-418D-AE19-62706E023703}">
                      <ahyp:hlinkClr xmlns:ahyp="http://schemas.microsoft.com/office/drawing/2018/hyperlinkcolor" val="tx"/>
                    </a:ext>
                  </a:extLst>
                </a:hlinkClick>
              </a:rPr>
              <a:t>Department of Health CMO Seasonal Influenza 2024/25 </a:t>
            </a:r>
            <a:r>
              <a:rPr lang="en-GB" sz="2100" b="1" dirty="0">
                <a:solidFill>
                  <a:schemeClr val="bg1"/>
                </a:solidFill>
                <a:hlinkClick r:id="rId3">
                  <a:extLst>
                    <a:ext uri="{A12FA001-AC4F-418D-AE19-62706E023703}">
                      <ahyp:hlinkClr xmlns:ahyp="http://schemas.microsoft.com/office/drawing/2018/hyperlinkcolor" val="tx"/>
                    </a:ext>
                  </a:extLst>
                </a:hlinkClick>
              </a:rPr>
              <a:t>doh-hss-md-33-2024.pdf (health-ni.gov.uk)</a:t>
            </a:r>
            <a:endParaRPr lang="en-GB" sz="2100" b="1" dirty="0">
              <a:solidFill>
                <a:schemeClr val="bg1"/>
              </a:solidFill>
              <a:hlinkClick r:id="rId4">
                <a:extLst>
                  <a:ext uri="{A12FA001-AC4F-418D-AE19-62706E023703}">
                    <ahyp:hlinkClr xmlns:ahyp="http://schemas.microsoft.com/office/drawing/2018/hyperlinkcolor" val="tx"/>
                  </a:ext>
                </a:extLst>
              </a:hlinkClick>
            </a:endParaRPr>
          </a:p>
          <a:p>
            <a:pPr marL="457200" indent="-457200">
              <a:buFont typeface="Wingdings" panose="05000000000000000000" pitchFamily="2" charset="2"/>
              <a:buChar char="Ø"/>
            </a:pPr>
            <a:r>
              <a:rPr lang="en-GB" sz="2100" b="1" dirty="0">
                <a:solidFill>
                  <a:schemeClr val="bg1"/>
                </a:solidFill>
                <a:hlinkClick r:id="rId4">
                  <a:extLst>
                    <a:ext uri="{A12FA001-AC4F-418D-AE19-62706E023703}">
                      <ahyp:hlinkClr xmlns:ahyp="http://schemas.microsoft.com/office/drawing/2018/hyperlinkcolor" val="tx"/>
                    </a:ext>
                  </a:extLst>
                </a:hlinkClick>
              </a:rPr>
              <a:t>Flu healthcare worker’s factsheet</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5">
                  <a:extLst>
                    <a:ext uri="{A12FA001-AC4F-418D-AE19-62706E023703}">
                      <ahyp:hlinkClr xmlns:ahyp="http://schemas.microsoft.com/office/drawing/2018/hyperlinkcolor" val="tx"/>
                    </a:ext>
                  </a:extLst>
                </a:hlinkClick>
              </a:rPr>
              <a:t>PHA flu page</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6">
                  <a:extLst>
                    <a:ext uri="{A12FA001-AC4F-418D-AE19-62706E023703}">
                      <ahyp:hlinkClr xmlns:ahyp="http://schemas.microsoft.com/office/drawing/2018/hyperlinkcolor" val="tx"/>
                    </a:ext>
                  </a:extLst>
                </a:hlinkClick>
              </a:rPr>
              <a:t>The Green Book: Influenza Chapter</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7">
                  <a:extLst>
                    <a:ext uri="{A12FA001-AC4F-418D-AE19-62706E023703}">
                      <ahyp:hlinkClr xmlns:ahyp="http://schemas.microsoft.com/office/drawing/2018/hyperlinkcolor" val="tx"/>
                    </a:ext>
                  </a:extLst>
                </a:hlinkClick>
              </a:rPr>
              <a:t>Flu Immunisation - </a:t>
            </a:r>
            <a:r>
              <a:rPr lang="en-GB" sz="2100" b="1" dirty="0" err="1">
                <a:solidFill>
                  <a:schemeClr val="bg1"/>
                </a:solidFill>
                <a:hlinkClick r:id="rId7">
                  <a:extLst>
                    <a:ext uri="{A12FA001-AC4F-418D-AE19-62706E023703}">
                      <ahyp:hlinkClr xmlns:ahyp="http://schemas.microsoft.com/office/drawing/2018/hyperlinkcolor" val="tx"/>
                    </a:ext>
                  </a:extLst>
                </a:hlinkClick>
              </a:rPr>
              <a:t>elearning</a:t>
            </a:r>
            <a:r>
              <a:rPr lang="en-GB" sz="2100" b="1" dirty="0">
                <a:solidFill>
                  <a:schemeClr val="bg1"/>
                </a:solidFill>
                <a:hlinkClick r:id="rId7">
                  <a:extLst>
                    <a:ext uri="{A12FA001-AC4F-418D-AE19-62706E023703}">
                      <ahyp:hlinkClr xmlns:ahyp="http://schemas.microsoft.com/office/drawing/2018/hyperlinkcolor" val="tx"/>
                    </a:ext>
                  </a:extLst>
                </a:hlinkClick>
              </a:rPr>
              <a:t> for healthcare (e-lfh.org.uk)</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8">
                  <a:extLst>
                    <a:ext uri="{A12FA001-AC4F-418D-AE19-62706E023703}">
                      <ahyp:hlinkClr xmlns:ahyp="http://schemas.microsoft.com/office/drawing/2018/hyperlinkcolor" val="tx"/>
                    </a:ext>
                  </a:extLst>
                </a:hlinkClick>
              </a:rPr>
              <a:t>Flu patient information leaflets</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9">
                  <a:extLst>
                    <a:ext uri="{A12FA001-AC4F-418D-AE19-62706E023703}">
                      <ahyp:hlinkClr xmlns:ahyp="http://schemas.microsoft.com/office/drawing/2018/hyperlinkcolor" val="tx"/>
                    </a:ext>
                  </a:extLst>
                </a:hlinkClick>
              </a:rPr>
              <a:t>Public Health Agency weekly Flu Surveillance Bulletin</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10">
                  <a:extLst>
                    <a:ext uri="{A12FA001-AC4F-418D-AE19-62706E023703}">
                      <ahyp:hlinkClr xmlns:ahyp="http://schemas.microsoft.com/office/drawing/2018/hyperlinkcolor" val="tx"/>
                    </a:ext>
                  </a:extLst>
                </a:hlinkClick>
              </a:rPr>
              <a:t>Guidance on vaccine handling and storage in GP practices</a:t>
            </a:r>
            <a:endParaRPr lang="en-GB" sz="2100" b="1" dirty="0">
              <a:solidFill>
                <a:schemeClr val="bg1"/>
              </a:solidFill>
            </a:endParaRPr>
          </a:p>
          <a:p>
            <a:pPr marL="457200" indent="-457200">
              <a:buFont typeface="Wingdings" panose="05000000000000000000" pitchFamily="2" charset="2"/>
              <a:buChar char="Ø"/>
            </a:pPr>
            <a:r>
              <a:rPr lang="en-GB" sz="2100" b="1" dirty="0">
                <a:solidFill>
                  <a:schemeClr val="bg1"/>
                </a:solidFill>
                <a:hlinkClick r:id="rId11">
                  <a:extLst>
                    <a:ext uri="{A12FA001-AC4F-418D-AE19-62706E023703}">
                      <ahyp:hlinkClr xmlns:ahyp="http://schemas.microsoft.com/office/drawing/2018/hyperlinkcolor" val="tx"/>
                    </a:ext>
                  </a:extLst>
                </a:hlinkClick>
              </a:rPr>
              <a:t>Flu immunisation training recommendations - GOV.UK (www.gov.uk)</a:t>
            </a:r>
            <a:endParaRPr lang="en-GB" sz="2100" b="1" dirty="0">
              <a:solidFill>
                <a:schemeClr val="bg1"/>
              </a:solidFill>
            </a:endParaRPr>
          </a:p>
          <a:p>
            <a:pPr marL="457200" indent="-457200">
              <a:buFont typeface="Wingdings" panose="05000000000000000000" pitchFamily="2" charset="2"/>
              <a:buChar char="Ø"/>
            </a:pPr>
            <a:endParaRPr lang="en-GB" sz="2000" b="1"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457200" indent="-457200">
              <a:buFont typeface="Wingdings" panose="05000000000000000000" pitchFamily="2" charset="2"/>
              <a:buChar char="Ø"/>
            </a:pPr>
            <a:endParaRPr lang="en-GB" sz="2000" dirty="0"/>
          </a:p>
          <a:p>
            <a:pPr marL="0" indent="0"/>
            <a:endParaRPr lang="en-GB" dirty="0"/>
          </a:p>
        </p:txBody>
      </p:sp>
    </p:spTree>
    <p:extLst>
      <p:ext uri="{BB962C8B-B14F-4D97-AF65-F5344CB8AC3E}">
        <p14:creationId xmlns:p14="http://schemas.microsoft.com/office/powerpoint/2010/main" val="4003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74675" y="333375"/>
            <a:ext cx="8077200" cy="738188"/>
          </a:xfrm>
        </p:spPr>
        <p:txBody>
          <a:bodyPr/>
          <a:lstStyle/>
          <a:p>
            <a:pPr algn="ctr"/>
            <a:r>
              <a:rPr lang="en-GB" altLang="en-US" sz="3600" dirty="0">
                <a:solidFill>
                  <a:srgbClr val="00B0F0"/>
                </a:solidFill>
              </a:rPr>
              <a:t>Influenza A virus</a:t>
            </a:r>
          </a:p>
        </p:txBody>
      </p:sp>
      <p:pic>
        <p:nvPicPr>
          <p:cNvPr id="39939" name="Picture 9" descr="vir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95738" y="1341438"/>
            <a:ext cx="4494212" cy="3365500"/>
          </a:xfrm>
        </p:spPr>
      </p:pic>
      <p:sp>
        <p:nvSpPr>
          <p:cNvPr id="8" name="Rectangle 3"/>
          <p:cNvSpPr txBox="1">
            <a:spLocks noChangeArrowheads="1"/>
          </p:cNvSpPr>
          <p:nvPr/>
        </p:nvSpPr>
        <p:spPr bwMode="auto">
          <a:xfrm>
            <a:off x="1366838" y="3151884"/>
            <a:ext cx="3919537" cy="1285180"/>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 </a:t>
            </a:r>
            <a:r>
              <a:rPr lang="en-US" sz="2000" b="1" dirty="0" err="1">
                <a:solidFill>
                  <a:srgbClr val="FFFFFF"/>
                </a:solidFill>
                <a:latin typeface="Arial" charset="0"/>
                <a:ea typeface="ヒラギノ角ゴ Pro W3" charset="-128"/>
                <a:cs typeface="ヒラギノ角ゴ Pro W3" charset="-128"/>
              </a:rPr>
              <a:t>surfce</a:t>
            </a:r>
            <a:r>
              <a:rPr lang="en-US" sz="2000" b="1" dirty="0">
                <a:solidFill>
                  <a:srgbClr val="FFFFFF"/>
                </a:solidFill>
                <a:latin typeface="Arial" charset="0"/>
                <a:ea typeface="ヒラギノ角ゴ Pro W3" charset="-128"/>
                <a:cs typeface="ヒラギノ角ゴ Pro W3" charset="-128"/>
              </a:rPr>
              <a:t> antigens:</a:t>
            </a: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Haemagglutinin (H)</a:t>
            </a:r>
            <a:endParaRPr lang="en-US" sz="900" dirty="0">
              <a:solidFill>
                <a:srgbClr val="000000"/>
              </a:solidFill>
              <a:latin typeface="Arial" charset="0"/>
              <a:ea typeface="ヒラギノ角ゴ Pro W3" charset="-128"/>
              <a:cs typeface="ヒラギノ角ゴ Pro W3" charset="-128"/>
            </a:endParaRPr>
          </a:p>
          <a:p>
            <a:pPr marL="0" indent="266700">
              <a:buClr>
                <a:srgbClr val="0000FF"/>
              </a:buClr>
              <a:buFont typeface="Arial" pitchFamily="34" charset="0"/>
              <a:buChar char="•"/>
              <a:defRPr/>
            </a:pPr>
            <a:r>
              <a:rPr lang="en-US" dirty="0">
                <a:solidFill>
                  <a:srgbClr val="000000"/>
                </a:solidFill>
                <a:latin typeface="Arial" charset="0"/>
                <a:ea typeface="ヒラギノ角ゴ Pro W3" charset="-128"/>
                <a:cs typeface="ヒラギノ角ゴ Pro W3" charset="-128"/>
              </a:rPr>
              <a:t>Neuraminidase (N)</a:t>
            </a:r>
          </a:p>
          <a:p>
            <a:pPr marL="0" indent="0">
              <a:buClr>
                <a:srgbClr val="0000FF"/>
              </a:buClr>
              <a:defRPr/>
            </a:pP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sp>
        <p:nvSpPr>
          <p:cNvPr id="39942" name="Line 10"/>
          <p:cNvSpPr>
            <a:spLocks noChangeShapeType="1"/>
          </p:cNvSpPr>
          <p:nvPr/>
        </p:nvSpPr>
        <p:spPr bwMode="auto">
          <a:xfrm flipV="1">
            <a:off x="3708400" y="2997200"/>
            <a:ext cx="2376488" cy="820738"/>
          </a:xfrm>
          <a:prstGeom prst="line">
            <a:avLst/>
          </a:prstGeom>
          <a:noFill/>
          <a:ln w="57150">
            <a:solidFill>
              <a:schemeClr val="accent2"/>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3" name="Line 11"/>
          <p:cNvSpPr>
            <a:spLocks noChangeShapeType="1"/>
          </p:cNvSpPr>
          <p:nvPr/>
        </p:nvSpPr>
        <p:spPr bwMode="auto">
          <a:xfrm flipV="1">
            <a:off x="3708400" y="3465513"/>
            <a:ext cx="2439988" cy="719137"/>
          </a:xfrm>
          <a:prstGeom prst="line">
            <a:avLst/>
          </a:prstGeom>
          <a:noFill/>
          <a:ln w="57150">
            <a:solidFill>
              <a:srgbClr val="FF3E09"/>
            </a:solidFill>
            <a:round/>
            <a:headEnd/>
            <a:tailEnd type="triangle" w="lg" len="lg"/>
          </a:ln>
          <a:extLst>
            <a:ext uri="{909E8E84-426E-40DD-AFC4-6F175D3DCCD1}">
              <a14:hiddenFill xmlns:a14="http://schemas.microsoft.com/office/drawing/2010/main">
                <a:noFill/>
              </a14:hiddenFill>
            </a:ext>
          </a:extLst>
        </p:spPr>
        <p:txBody>
          <a:bodyPr/>
          <a:lstStyle/>
          <a:p>
            <a:pPr fontAlgn="base">
              <a:spcBef>
                <a:spcPct val="0"/>
              </a:spcBef>
              <a:spcAft>
                <a:spcPct val="0"/>
              </a:spcAft>
              <a:buClr>
                <a:srgbClr val="0000FF"/>
              </a:buClr>
            </a:pPr>
            <a:endParaRPr lang="en-GB" sz="4000">
              <a:solidFill>
                <a:srgbClr val="000000"/>
              </a:solidFill>
              <a:cs typeface="Arial" pitchFamily="34" charset="0"/>
            </a:endParaRPr>
          </a:p>
        </p:txBody>
      </p:sp>
      <p:sp>
        <p:nvSpPr>
          <p:cNvPr id="39944" name="TextBox 7"/>
          <p:cNvSpPr txBox="1">
            <a:spLocks noChangeArrowheads="1"/>
          </p:cNvSpPr>
          <p:nvPr/>
        </p:nvSpPr>
        <p:spPr bwMode="auto">
          <a:xfrm>
            <a:off x="569913" y="1497013"/>
            <a:ext cx="47164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2000" b="1" dirty="0">
                <a:solidFill>
                  <a:srgbClr val="000000"/>
                </a:solidFill>
                <a:cs typeface="Arial" pitchFamily="34" charset="0"/>
              </a:rPr>
              <a:t>Genetic material (RNA) in the centre</a:t>
            </a:r>
          </a:p>
          <a:p>
            <a:pP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endParaRPr lang="en-GB" altLang="en-US" sz="2000" b="1" dirty="0">
              <a:solidFill>
                <a:srgbClr val="000000"/>
              </a:solidFill>
              <a:cs typeface="Arial" pitchFamily="34" charset="0"/>
            </a:endParaRPr>
          </a:p>
          <a:p>
            <a:pPr algn="ctr" eaLnBrk="1" fontAlgn="base" hangingPunct="1">
              <a:spcBef>
                <a:spcPct val="0"/>
              </a:spcBef>
              <a:spcAft>
                <a:spcPct val="0"/>
              </a:spcAft>
              <a:buClrTx/>
              <a:buSzTx/>
              <a:buFontTx/>
              <a:buNone/>
            </a:pPr>
            <a:r>
              <a:rPr lang="en-GB" altLang="en-US" sz="2000" b="1" dirty="0">
                <a:solidFill>
                  <a:srgbClr val="000000"/>
                </a:solidFill>
                <a:cs typeface="Arial" pitchFamily="34" charset="0"/>
              </a:rPr>
              <a:t>Two surface antigens</a:t>
            </a:r>
          </a:p>
          <a:p>
            <a:pPr eaLnBrk="1" fontAlgn="base" hangingPunct="1">
              <a:spcBef>
                <a:spcPct val="0"/>
              </a:spcBef>
              <a:spcAft>
                <a:spcPct val="0"/>
              </a:spcAft>
              <a:buClrTx/>
              <a:buSzTx/>
              <a:buFontTx/>
              <a:buNone/>
            </a:pPr>
            <a:endParaRPr lang="en-GB" altLang="en-US" sz="2400" dirty="0">
              <a:solidFill>
                <a:srgbClr val="000000"/>
              </a:solidFill>
              <a:cs typeface="Arial" pitchFamily="34" charset="0"/>
            </a:endParaRPr>
          </a:p>
        </p:txBody>
      </p:sp>
      <p:sp>
        <p:nvSpPr>
          <p:cNvPr id="39945" name="TextBox 11"/>
          <p:cNvSpPr txBox="1">
            <a:spLocks noChangeArrowheads="1"/>
          </p:cNvSpPr>
          <p:nvPr/>
        </p:nvSpPr>
        <p:spPr bwMode="auto">
          <a:xfrm>
            <a:off x="776288" y="4651375"/>
            <a:ext cx="35290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A8CA"/>
              </a:buClr>
              <a:buSzPct val="65000"/>
              <a:buFont typeface="Wingdings" pitchFamily="2" charset="2"/>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eaLnBrk="1" fontAlgn="base" hangingPunct="1">
              <a:spcBef>
                <a:spcPct val="0"/>
              </a:spcBef>
              <a:spcAft>
                <a:spcPct val="0"/>
              </a:spcAft>
              <a:buClrTx/>
              <a:buSzTx/>
              <a:buFontTx/>
              <a:buNone/>
            </a:pPr>
            <a:r>
              <a:rPr lang="en-GB" altLang="en-US" sz="1800" dirty="0">
                <a:solidFill>
                  <a:srgbClr val="000000"/>
                </a:solidFill>
                <a:cs typeface="Arial" pitchFamily="34" charset="0"/>
              </a:rPr>
              <a:t>There are 18 different types of H and 11 different types of N</a:t>
            </a:r>
          </a:p>
          <a:p>
            <a:pPr eaLnBrk="1" fontAlgn="base" hangingPunct="1">
              <a:spcBef>
                <a:spcPct val="0"/>
              </a:spcBef>
              <a:spcAft>
                <a:spcPct val="0"/>
              </a:spcAft>
              <a:buClrTx/>
              <a:buSzTx/>
              <a:buFontTx/>
              <a:buNone/>
            </a:pPr>
            <a:endParaRPr lang="en-GB" altLang="en-US" sz="1800" dirty="0">
              <a:solidFill>
                <a:srgbClr val="000000"/>
              </a:solidFill>
              <a:cs typeface="Arial" pitchFamily="34" charset="0"/>
            </a:endParaRPr>
          </a:p>
        </p:txBody>
      </p:sp>
      <p:sp>
        <p:nvSpPr>
          <p:cNvPr id="9" name="TextBox 8"/>
          <p:cNvSpPr txBox="1"/>
          <p:nvPr/>
        </p:nvSpPr>
        <p:spPr>
          <a:xfrm>
            <a:off x="5286375" y="5113040"/>
            <a:ext cx="3030041" cy="954107"/>
          </a:xfrm>
          <a:prstGeom prst="rect">
            <a:avLst/>
          </a:prstGeom>
          <a:noFill/>
          <a:ln>
            <a:solidFill>
              <a:srgbClr val="FF0000"/>
            </a:solidFill>
          </a:ln>
        </p:spPr>
        <p:txBody>
          <a:bodyPr wrap="square" rtlCol="0">
            <a:spAutoFit/>
          </a:bodyPr>
          <a:lstStyle/>
          <a:p>
            <a:r>
              <a:rPr lang="en-GB" sz="2800" dirty="0">
                <a:solidFill>
                  <a:srgbClr val="0070C0"/>
                </a:solidFill>
              </a:rPr>
              <a:t>e.g. H3N2 or H1N1</a:t>
            </a:r>
          </a:p>
        </p:txBody>
      </p:sp>
    </p:spTree>
    <p:extLst>
      <p:ext uri="{BB962C8B-B14F-4D97-AF65-F5344CB8AC3E}">
        <p14:creationId xmlns:p14="http://schemas.microsoft.com/office/powerpoint/2010/main" val="202521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60648"/>
            <a:ext cx="8077200" cy="936104"/>
          </a:xfrm>
        </p:spPr>
        <p:txBody>
          <a:bodyPr/>
          <a:lstStyle/>
          <a:p>
            <a:pPr algn="ctr"/>
            <a:r>
              <a:rPr lang="en-GB" sz="2800" dirty="0">
                <a:solidFill>
                  <a:srgbClr val="00B0F0"/>
                </a:solidFill>
                <a:latin typeface="Arial" charset="0"/>
                <a:ea typeface="ヒラギノ角ゴ Pro W3" charset="-128"/>
                <a:cs typeface="ヒラギノ角ゴ Pro W3" charset="-128"/>
              </a:rPr>
              <a:t>Genetic changes in the influenza virus – </a:t>
            </a:r>
            <a:br>
              <a:rPr lang="en-GB" sz="2800" dirty="0">
                <a:solidFill>
                  <a:srgbClr val="00B0F0"/>
                </a:solidFill>
                <a:latin typeface="Arial" charset="0"/>
                <a:ea typeface="ヒラギノ角ゴ Pro W3" charset="-128"/>
                <a:cs typeface="ヒラギノ角ゴ Pro W3" charset="-128"/>
              </a:rPr>
            </a:br>
            <a:r>
              <a:rPr lang="en-GB" sz="2800" dirty="0">
                <a:solidFill>
                  <a:srgbClr val="00B0F0"/>
                </a:solidFill>
                <a:latin typeface="Arial" charset="0"/>
                <a:ea typeface="ヒラギノ角ゴ Pro W3" charset="-128"/>
                <a:cs typeface="ヒラギノ角ゴ Pro W3" charset="-128"/>
              </a:rPr>
              <a:t>what this means</a:t>
            </a:r>
            <a:endParaRPr lang="en-GB" sz="2800" dirty="0">
              <a:solidFill>
                <a:srgbClr val="00B0F0"/>
              </a:solidFill>
            </a:endParaRPr>
          </a:p>
        </p:txBody>
      </p:sp>
      <p:sp>
        <p:nvSpPr>
          <p:cNvPr id="6" name="Content Placeholder 5"/>
          <p:cNvSpPr>
            <a:spLocks noGrp="1"/>
          </p:cNvSpPr>
          <p:nvPr>
            <p:ph idx="1"/>
          </p:nvPr>
        </p:nvSpPr>
        <p:spPr>
          <a:xfrm>
            <a:off x="395536" y="1268760"/>
            <a:ext cx="8367464" cy="4968552"/>
          </a:xfrm>
        </p:spPr>
        <p:txBody>
          <a:bodyPr/>
          <a:lstStyle/>
          <a:p>
            <a:pPr marL="457200" indent="-457200">
              <a:buFont typeface="Arial" panose="020B0604020202020204" pitchFamily="34" charset="0"/>
              <a:buChar char="•"/>
            </a:pPr>
            <a:r>
              <a:rPr lang="en-GB" sz="1700" dirty="0">
                <a:latin typeface="Arial" charset="0"/>
                <a:ea typeface="ヒラギノ角ゴ Pro W3" charset="-128"/>
                <a:cs typeface="ヒラギノ角ゴ Pro W3" charset="-128"/>
              </a:rPr>
              <a:t>Changes in surface antigens result in the virus constantly changing (mutating).</a:t>
            </a:r>
            <a:endParaRPr lang="en-GB" sz="1700" b="1" dirty="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700" b="1" dirty="0">
                <a:latin typeface="Arial" charset="0"/>
                <a:ea typeface="ヒラギノ角ゴ Pro W3" charset="-128"/>
                <a:cs typeface="ヒラギノ角ゴ Pro W3" charset="-128"/>
              </a:rPr>
              <a:t>Antigenic drift: </a:t>
            </a:r>
            <a:r>
              <a:rPr lang="en-GB" sz="1700" dirty="0">
                <a:latin typeface="Arial" charset="0"/>
                <a:ea typeface="ヒラギノ角ゴ Pro W3" charset="-128"/>
                <a:cs typeface="ヒラギノ角ゴ Pro W3" charset="-128"/>
              </a:rPr>
              <a:t>m</a:t>
            </a:r>
            <a:r>
              <a:rPr lang="en-GB" sz="1700" dirty="0">
                <a:ea typeface="ヒラギノ角ゴ Pro W3" charset="-128"/>
                <a:cs typeface="ヒラギノ角ゴ Pro W3" charset="-128"/>
              </a:rPr>
              <a:t>inor changes (natural mutations) in the genes of influenza A viruses that occur gradually over time from season to season..</a:t>
            </a:r>
          </a:p>
          <a:p>
            <a:pPr marL="0" indent="0"/>
            <a:endParaRPr lang="en-GB" sz="1700" dirty="0">
              <a:ea typeface="ヒラギノ角ゴ Pro W3" charset="-128"/>
              <a:cs typeface="ヒラギノ角ゴ Pro W3" charset="-128"/>
            </a:endParaRPr>
          </a:p>
          <a:p>
            <a:pPr marL="457200" indent="-457200">
              <a:buFont typeface="Arial" panose="020B0604020202020204" pitchFamily="34" charset="0"/>
              <a:buChar char="•"/>
            </a:pPr>
            <a:endParaRPr lang="en-GB" sz="1700" b="1" dirty="0">
              <a:latin typeface="Arial" charset="0"/>
              <a:ea typeface="ヒラギノ角ゴ Pro W3" charset="-128"/>
            </a:endParaRPr>
          </a:p>
          <a:p>
            <a:pPr marL="457200" indent="-457200">
              <a:buFont typeface="Arial" panose="020B0604020202020204" pitchFamily="34" charset="0"/>
              <a:buChar char="•"/>
            </a:pPr>
            <a:r>
              <a:rPr lang="en-GB" sz="1700" b="1" dirty="0">
                <a:latin typeface="Arial" charset="0"/>
                <a:ea typeface="ヒラギノ角ゴ Pro W3" charset="-128"/>
              </a:rPr>
              <a:t>Antigenic shift:</a:t>
            </a:r>
            <a:r>
              <a:rPr lang="en-GB" sz="1700" dirty="0">
                <a:latin typeface="Arial" charset="0"/>
                <a:ea typeface="ヒラギノ角ゴ Pro W3" charset="-128"/>
              </a:rPr>
              <a:t> when two or more different strains combine. This abrupt change may result in a new influenza A subtype. Immunity from previous flu infections/vaccinations may not protect against the new subtype, potentially leading to widespread epidemics or pandemics.</a:t>
            </a:r>
          </a:p>
          <a:p>
            <a:pPr marL="0" indent="0"/>
            <a:endParaRPr lang="en-GB" sz="1700" dirty="0">
              <a:ea typeface="ヒラギノ角ゴ Pro W3" charset="-128"/>
              <a:cs typeface="ヒラギノ角ゴ Pro W3" charset="-128"/>
            </a:endParaRPr>
          </a:p>
          <a:p>
            <a:pPr marL="0" indent="0"/>
            <a:endParaRPr lang="en-GB" sz="1700" dirty="0">
              <a:latin typeface="Arial" charset="0"/>
              <a:ea typeface="ヒラギノ角ゴ Pro W3" charset="-128"/>
              <a:cs typeface="ヒラギノ角ゴ Pro W3" charset="-128"/>
            </a:endParaRPr>
          </a:p>
          <a:p>
            <a:pPr marL="457200" indent="-457200">
              <a:buFont typeface="Arial" panose="020B0604020202020204" pitchFamily="34" charset="0"/>
              <a:buChar char="•"/>
            </a:pPr>
            <a:r>
              <a:rPr lang="en-GB" sz="1700" dirty="0"/>
              <a:t>The World Health Organisation (WHO) monitors epidemiology throughout the world and advises on the strains of influenza A and B predicted to be circulating in the forthcoming winter. These strains are included in the flu vaccines developed each year.</a:t>
            </a:r>
          </a:p>
          <a:p>
            <a:endParaRPr lang="en-GB" dirty="0"/>
          </a:p>
        </p:txBody>
      </p:sp>
      <p:pic>
        <p:nvPicPr>
          <p:cNvPr id="14" name="Picture 13"/>
          <p:cNvPicPr/>
          <p:nvPr/>
        </p:nvPicPr>
        <p:blipFill rotWithShape="1">
          <a:blip r:embed="rId3"/>
          <a:srcRect l="36976" t="33769" r="33757" b="50808"/>
          <a:stretch/>
        </p:blipFill>
        <p:spPr bwMode="auto">
          <a:xfrm>
            <a:off x="6765589" y="2060848"/>
            <a:ext cx="1748574" cy="581198"/>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4"/>
          <a:srcRect l="55188" t="35308" r="6767" b="43828"/>
          <a:stretch/>
        </p:blipFill>
        <p:spPr bwMode="auto">
          <a:xfrm>
            <a:off x="5868144" y="3649684"/>
            <a:ext cx="2676600" cy="831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626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pPr algn="ctr"/>
            <a:r>
              <a:rPr lang="en-GB" sz="3200" dirty="0">
                <a:solidFill>
                  <a:srgbClr val="00B0F0"/>
                </a:solidFill>
                <a:latin typeface="Arial" charset="0"/>
                <a:ea typeface="ヒラギノ角ゴ Pro W3" charset="-128"/>
                <a:cs typeface="ヒラギノ角ゴ Pro W3" charset="-128"/>
              </a:rPr>
              <a:t>Characteristics of influenza</a:t>
            </a:r>
            <a:endParaRPr lang="en-GB" sz="3200" dirty="0">
              <a:solidFill>
                <a:srgbClr val="00B0F0"/>
              </a:solidFill>
            </a:endParaRPr>
          </a:p>
        </p:txBody>
      </p:sp>
      <p:sp>
        <p:nvSpPr>
          <p:cNvPr id="3" name="Content Placeholder 2"/>
          <p:cNvSpPr>
            <a:spLocks noGrp="1"/>
          </p:cNvSpPr>
          <p:nvPr>
            <p:ph idx="1"/>
          </p:nvPr>
        </p:nvSpPr>
        <p:spPr>
          <a:xfrm>
            <a:off x="539552" y="980728"/>
            <a:ext cx="8077200" cy="4824536"/>
          </a:xfrm>
        </p:spPr>
        <p:txBody>
          <a:bodyPr/>
          <a:lstStyle/>
          <a:p>
            <a:pPr marL="166687" lvl="1" indent="0">
              <a:lnSpc>
                <a:spcPct val="90000"/>
              </a:lnSpc>
              <a:spcBef>
                <a:spcPct val="0"/>
              </a:spcBef>
              <a:buNone/>
            </a:pPr>
            <a:r>
              <a:rPr lang="en-GB" sz="2000" dirty="0">
                <a:latin typeface="Arial" charset="0"/>
              </a:rPr>
              <a:t>Easily transmitted by droplets, small-particle aerosols and by hand to mouth/eye contamination from a contaminated surface or respiratory secretions of an infected person.</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People with mild or no symptoms can still infect others.</a:t>
            </a:r>
          </a:p>
          <a:p>
            <a:pPr marL="166687" lvl="1" indent="0">
              <a:lnSpc>
                <a:spcPct val="90000"/>
              </a:lnSpc>
              <a:spcBef>
                <a:spcPct val="0"/>
              </a:spcBef>
              <a:buNone/>
            </a:pPr>
            <a:endParaRPr lang="en-GB" sz="2000" dirty="0">
              <a:latin typeface="Arial" charset="0"/>
            </a:endParaRPr>
          </a:p>
          <a:p>
            <a:pPr marL="166687" lvl="1" indent="0">
              <a:lnSpc>
                <a:spcPct val="90000"/>
              </a:lnSpc>
              <a:spcBef>
                <a:spcPct val="0"/>
              </a:spcBef>
              <a:buNone/>
            </a:pPr>
            <a:r>
              <a:rPr lang="en-GB" sz="2000" dirty="0">
                <a:latin typeface="Arial" charset="0"/>
              </a:rPr>
              <a:t>Incubation period 1-5 days (average 2-3 days), although may be longer especially in people with immune deficiency (immunosuppression).</a:t>
            </a:r>
          </a:p>
          <a:p>
            <a:pPr marL="444500" lvl="1" indent="-277813">
              <a:lnSpc>
                <a:spcPct val="90000"/>
              </a:lnSpc>
              <a:spcBef>
                <a:spcPct val="0"/>
              </a:spcBef>
            </a:pPr>
            <a:endParaRPr lang="en-GB" sz="2000" dirty="0">
              <a:latin typeface="Arial" charset="0"/>
            </a:endParaRPr>
          </a:p>
          <a:p>
            <a:pPr marL="166687" lvl="1" indent="0">
              <a:lnSpc>
                <a:spcPct val="90000"/>
              </a:lnSpc>
              <a:spcBef>
                <a:spcPct val="0"/>
              </a:spcBef>
              <a:buNone/>
            </a:pPr>
            <a:r>
              <a:rPr lang="en-GB" sz="2000" b="1" dirty="0">
                <a:latin typeface="Arial" charset="0"/>
              </a:rPr>
              <a:t>Common symptoms include:</a:t>
            </a:r>
          </a:p>
          <a:p>
            <a:pPr marL="852487" lvl="2" indent="-285750">
              <a:lnSpc>
                <a:spcPct val="90000"/>
              </a:lnSpc>
              <a:spcBef>
                <a:spcPct val="0"/>
              </a:spcBef>
              <a:buClrTx/>
            </a:pPr>
            <a:r>
              <a:rPr lang="en-GB" dirty="0">
                <a:latin typeface="Arial" charset="0"/>
              </a:rPr>
              <a:t>sudden onset of fever, chills, headache, muscle and joint pain and extreme fatigue</a:t>
            </a:r>
          </a:p>
          <a:p>
            <a:pPr marL="852487" lvl="2" indent="-285750">
              <a:lnSpc>
                <a:spcPct val="90000"/>
              </a:lnSpc>
              <a:spcBef>
                <a:spcPct val="0"/>
              </a:spcBef>
              <a:buClrTx/>
            </a:pPr>
            <a:r>
              <a:rPr lang="en-GB" dirty="0">
                <a:latin typeface="Arial" charset="0"/>
              </a:rPr>
              <a:t>dry cough, sore throat and stuffy nose</a:t>
            </a:r>
          </a:p>
          <a:p>
            <a:pPr marL="852487" lvl="2" indent="-285750">
              <a:lnSpc>
                <a:spcPct val="90000"/>
              </a:lnSpc>
              <a:spcBef>
                <a:spcPct val="0"/>
              </a:spcBef>
              <a:buClrTx/>
            </a:pPr>
            <a:r>
              <a:rPr lang="en-GB" dirty="0">
                <a:latin typeface="Arial" charset="0"/>
              </a:rPr>
              <a:t>in young children, gastrointestinal symptoms such as vomiting and diarrhoea, may be seen.</a:t>
            </a:r>
          </a:p>
          <a:p>
            <a:endParaRPr lang="en-GB" sz="1600" dirty="0"/>
          </a:p>
        </p:txBody>
      </p:sp>
    </p:spTree>
    <p:extLst>
      <p:ext uri="{BB962C8B-B14F-4D97-AF65-F5344CB8AC3E}">
        <p14:creationId xmlns:p14="http://schemas.microsoft.com/office/powerpoint/2010/main" val="1784714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55576" y="188640"/>
            <a:ext cx="6624191" cy="647923"/>
          </a:xfrm>
        </p:spPr>
        <p:txBody>
          <a:bodyPr wrap="square" numCol="1" compatLnSpc="1">
            <a:prstTxWarp prst="textNoShape">
              <a:avLst/>
            </a:prstTxWarp>
          </a:bodyPr>
          <a:lstStyle/>
          <a:p>
            <a:pPr algn="ctr"/>
            <a:r>
              <a:rPr lang="en-GB" sz="3200" dirty="0">
                <a:solidFill>
                  <a:srgbClr val="00B0F0"/>
                </a:solidFill>
                <a:ea typeface="ヒラギノ角ゴ Pro W3" charset="-128"/>
                <a:cs typeface="ヒラギノ角ゴ Pro W3" charset="-128"/>
              </a:rPr>
              <a:t>Complications of influenza</a:t>
            </a:r>
          </a:p>
        </p:txBody>
      </p:sp>
      <p:sp>
        <p:nvSpPr>
          <p:cNvPr id="27651" name="Content Placeholder 2"/>
          <p:cNvSpPr>
            <a:spLocks noGrp="1"/>
          </p:cNvSpPr>
          <p:nvPr>
            <p:ph idx="1"/>
          </p:nvPr>
        </p:nvSpPr>
        <p:spPr>
          <a:xfrm>
            <a:off x="395536" y="908720"/>
            <a:ext cx="8136904" cy="4752528"/>
          </a:xfrm>
        </p:spPr>
        <p:txBody>
          <a:bodyPr/>
          <a:lstStyle/>
          <a:p>
            <a:pPr>
              <a:spcAft>
                <a:spcPts val="1200"/>
              </a:spcAft>
            </a:pPr>
            <a:r>
              <a:rPr lang="en-GB" sz="1600" b="1" dirty="0">
                <a:ea typeface="ヒラギノ角ゴ Pro W3" charset="-128"/>
                <a:cs typeface="ヒラギノ角ゴ Pro W3" charset="-128"/>
              </a:rPr>
              <a:t>Common:</a:t>
            </a:r>
          </a:p>
          <a:p>
            <a:pPr marL="342900" lvl="1">
              <a:lnSpc>
                <a:spcPct val="90000"/>
              </a:lnSpc>
              <a:spcBef>
                <a:spcPct val="0"/>
              </a:spcBef>
              <a:spcAft>
                <a:spcPts val="600"/>
              </a:spcAft>
            </a:pPr>
            <a:r>
              <a:rPr lang="en-GB" sz="1600" dirty="0"/>
              <a:t>bronchitis</a:t>
            </a:r>
          </a:p>
          <a:p>
            <a:pPr marL="342900" lvl="1">
              <a:lnSpc>
                <a:spcPct val="90000"/>
              </a:lnSpc>
              <a:spcBef>
                <a:spcPct val="0"/>
              </a:spcBef>
              <a:spcAft>
                <a:spcPts val="600"/>
              </a:spcAft>
            </a:pPr>
            <a:r>
              <a:rPr lang="en-GB" sz="1600" dirty="0"/>
              <a:t>otitis media (children), sinusitis</a:t>
            </a:r>
          </a:p>
          <a:p>
            <a:pPr marL="342900" lvl="1">
              <a:lnSpc>
                <a:spcPct val="90000"/>
              </a:lnSpc>
              <a:spcBef>
                <a:spcPct val="0"/>
              </a:spcBef>
              <a:spcAft>
                <a:spcPts val="600"/>
              </a:spcAft>
            </a:pPr>
            <a:r>
              <a:rPr lang="en-GB" sz="1600" dirty="0"/>
              <a:t>secondary bacterial pneumonia</a:t>
            </a:r>
            <a:endParaRPr lang="en-GB" sz="1600" dirty="0">
              <a:ea typeface="ヒラギノ角ゴ Pro W3" charset="-128"/>
              <a:cs typeface="ヒラギノ角ゴ Pro W3" charset="-128"/>
            </a:endParaRPr>
          </a:p>
          <a:p>
            <a:pPr>
              <a:spcAft>
                <a:spcPts val="1200"/>
              </a:spcAft>
            </a:pPr>
            <a:r>
              <a:rPr lang="en-GB" sz="1600" b="1" dirty="0">
                <a:ea typeface="ヒラギノ角ゴ Pro W3" charset="-128"/>
                <a:cs typeface="ヒラギノ角ゴ Pro W3" charset="-128"/>
              </a:rPr>
              <a:t>Less common:</a:t>
            </a:r>
          </a:p>
          <a:p>
            <a:pPr marL="342900" lvl="1">
              <a:lnSpc>
                <a:spcPct val="90000"/>
              </a:lnSpc>
              <a:spcBef>
                <a:spcPct val="0"/>
              </a:spcBef>
              <a:spcAft>
                <a:spcPts val="600"/>
              </a:spcAft>
              <a:buFont typeface="Arial" charset="0"/>
              <a:buChar char="•"/>
            </a:pPr>
            <a:r>
              <a:rPr lang="en-GB" sz="1600" dirty="0"/>
              <a:t>meningitis, encephalitis, meningoencephalitis</a:t>
            </a:r>
          </a:p>
          <a:p>
            <a:pPr marL="342900" lvl="1">
              <a:lnSpc>
                <a:spcPct val="90000"/>
              </a:lnSpc>
              <a:spcBef>
                <a:spcPct val="0"/>
              </a:spcBef>
              <a:spcAft>
                <a:spcPts val="600"/>
              </a:spcAft>
              <a:buFont typeface="Arial" charset="0"/>
              <a:buChar char="•"/>
            </a:pPr>
            <a:r>
              <a:rPr lang="en-GB" sz="1600" dirty="0"/>
              <a:t>primary influenza pneumonia</a:t>
            </a:r>
          </a:p>
          <a:p>
            <a:pPr marL="166687" lvl="1" indent="0">
              <a:lnSpc>
                <a:spcPct val="90000"/>
              </a:lnSpc>
              <a:spcBef>
                <a:spcPct val="0"/>
              </a:spcBef>
              <a:spcAft>
                <a:spcPts val="600"/>
              </a:spcAft>
            </a:pPr>
            <a:endParaRPr lang="en-GB" sz="1600" dirty="0"/>
          </a:p>
          <a:p>
            <a:pPr marL="0" indent="0">
              <a:spcBef>
                <a:spcPct val="0"/>
              </a:spcBef>
              <a:spcAft>
                <a:spcPts val="600"/>
              </a:spcAft>
            </a:pPr>
            <a:r>
              <a:rPr lang="en-GB" sz="1600" b="1" dirty="0"/>
              <a:t>Risk of complications is higher in:</a:t>
            </a:r>
          </a:p>
          <a:p>
            <a:pPr marL="568325" lvl="3" indent="-285750">
              <a:spcBef>
                <a:spcPct val="0"/>
              </a:spcBef>
              <a:spcAft>
                <a:spcPts val="600"/>
              </a:spcAft>
              <a:buClrTx/>
            </a:pPr>
            <a:r>
              <a:rPr lang="en-GB" sz="1600" dirty="0"/>
              <a:t>children under six months </a:t>
            </a:r>
          </a:p>
          <a:p>
            <a:pPr marL="568325" lvl="3" indent="-285750">
              <a:spcBef>
                <a:spcPct val="0"/>
              </a:spcBef>
              <a:spcAft>
                <a:spcPts val="600"/>
              </a:spcAft>
              <a:buClrTx/>
            </a:pPr>
            <a:r>
              <a:rPr lang="en-GB" sz="1600" dirty="0"/>
              <a:t>older people</a:t>
            </a:r>
          </a:p>
          <a:p>
            <a:pPr marL="568325" lvl="3" indent="-285750">
              <a:spcBef>
                <a:spcPct val="0"/>
              </a:spcBef>
              <a:spcAft>
                <a:spcPts val="600"/>
              </a:spcAft>
              <a:buClrTx/>
            </a:pPr>
            <a:r>
              <a:rPr lang="en-GB" sz="1600" dirty="0"/>
              <a:t>those with underlying health conditions such as respiratory disease, cardiac disease, long-term neurological conditions or immunosuppression</a:t>
            </a:r>
          </a:p>
          <a:p>
            <a:pPr marL="568325" lvl="3" indent="-285750">
              <a:spcBef>
                <a:spcPct val="0"/>
              </a:spcBef>
              <a:spcAft>
                <a:spcPts val="600"/>
              </a:spcAft>
              <a:buClrTx/>
            </a:pPr>
            <a:r>
              <a:rPr lang="en-GB" sz="1600" dirty="0"/>
              <a:t>pregnant women (influenza during pregnancy is also associated with perinatal mortality, prematurity, small for gestational age (SGA) and low birth weight)</a:t>
            </a:r>
          </a:p>
          <a:p>
            <a:pPr marL="0" indent="0">
              <a:spcBef>
                <a:spcPct val="0"/>
              </a:spcBef>
              <a:spcAft>
                <a:spcPts val="600"/>
              </a:spcAft>
            </a:pPr>
            <a:endParaRPr lang="en-GB" sz="1600" dirty="0">
              <a:latin typeface="Arial" charset="0"/>
            </a:endParaRPr>
          </a:p>
          <a:p>
            <a:pPr marL="0" indent="0">
              <a:spcBef>
                <a:spcPct val="0"/>
              </a:spcBef>
              <a:spcAft>
                <a:spcPts val="600"/>
              </a:spcAft>
            </a:pPr>
            <a:r>
              <a:rPr lang="en-GB" sz="1600" dirty="0">
                <a:latin typeface="Arial" charset="0"/>
                <a:ea typeface="ヒラギノ角ゴ Pro W3" charset="-128"/>
                <a:cs typeface="ヒラギノ角ゴ Pro W3" charset="-128"/>
              </a:rPr>
              <a:t> </a:t>
            </a:r>
          </a:p>
        </p:txBody>
      </p:sp>
      <p:sp>
        <p:nvSpPr>
          <p:cNvPr id="4" name="Slide Number Placeholder 3"/>
          <p:cNvSpPr>
            <a:spLocks noGrp="1"/>
          </p:cNvSpPr>
          <p:nvPr>
            <p:ph type="sldNum" sz="quarter" idx="4294967295"/>
          </p:nvPr>
        </p:nvSpPr>
        <p:spPr>
          <a:xfrm>
            <a:off x="-2015"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9</a:t>
            </a:fld>
            <a:endParaRPr lang="en-US" dirty="0">
              <a:solidFill>
                <a:srgbClr val="FFFFFF"/>
              </a:solidFill>
            </a:endParaRPr>
          </a:p>
        </p:txBody>
      </p:sp>
    </p:spTree>
    <p:extLst>
      <p:ext uri="{BB962C8B-B14F-4D97-AF65-F5344CB8AC3E}">
        <p14:creationId xmlns:p14="http://schemas.microsoft.com/office/powerpoint/2010/main" val="2119789732"/>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9802</TotalTime>
  <Words>10589</Words>
  <Application>Microsoft Office PowerPoint</Application>
  <PresentationFormat>On-screen Show (4:3)</PresentationFormat>
  <Paragraphs>669</Paragraphs>
  <Slides>57</Slides>
  <Notes>52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57</vt:i4>
      </vt:variant>
    </vt:vector>
  </HeadingPairs>
  <TitlesOfParts>
    <vt:vector size="67" baseType="lpstr">
      <vt:lpstr>MS PGothic</vt:lpstr>
      <vt:lpstr>Arial</vt:lpstr>
      <vt:lpstr>Calibri</vt:lpstr>
      <vt:lpstr>Source Sans Pro</vt:lpstr>
      <vt:lpstr>Times New Roman</vt:lpstr>
      <vt:lpstr>Wingdings</vt:lpstr>
      <vt:lpstr>ヒラギノ角ゴ Pro W3</vt:lpstr>
      <vt:lpstr>BHSCT_white</vt:lpstr>
      <vt:lpstr>1_BHSCT_white</vt:lpstr>
      <vt:lpstr>1_Office Theme</vt:lpstr>
      <vt:lpstr>Childhood Influenza (flu) Immunisation  Programme for Northern Ireland</vt:lpstr>
      <vt:lpstr>Key messages</vt:lpstr>
      <vt:lpstr>Learning outcomes</vt:lpstr>
      <vt:lpstr>Influenza</vt:lpstr>
      <vt:lpstr>Types of influenza virus</vt:lpstr>
      <vt:lpstr>Influenza A virus</vt:lpstr>
      <vt:lpstr>Genetic changes in the influenza virus –  what this means</vt:lpstr>
      <vt:lpstr>Characteristics of influenza</vt:lpstr>
      <vt:lpstr>Complications of influenza</vt:lpstr>
      <vt:lpstr>PowerPoint Presentation</vt:lpstr>
      <vt:lpstr>PowerPoint Presentation</vt:lpstr>
      <vt:lpstr>Influenza Weekly Surveillance Bulletin,  Northern Ireland</vt:lpstr>
      <vt:lpstr>History of the national flu vaccination programme</vt:lpstr>
      <vt:lpstr>Rationale for vaccinating children against flu</vt:lpstr>
      <vt:lpstr>PowerPoint Presentation</vt:lpstr>
      <vt:lpstr>Northern Ireland Flu Vaccine Programme  policy: outlined in annual CMO letter 2024/25</vt:lpstr>
      <vt:lpstr>Eligibility criteria for 2024/25 childhood  flu vaccination programme</vt:lpstr>
      <vt:lpstr>Flu vaccine effectiveness in children</vt:lpstr>
      <vt:lpstr>2024/25 childhood flu vaccine  programme </vt:lpstr>
      <vt:lpstr>Clinical risk groups</vt:lpstr>
      <vt:lpstr>Clinical risk groups (continued)</vt:lpstr>
      <vt:lpstr>Vaccination uptake rates 2023/24</vt:lpstr>
      <vt:lpstr>2024/25 uptake targets</vt:lpstr>
      <vt:lpstr>PowerPoint Presentation</vt:lpstr>
      <vt:lpstr>Types of flu vaccines</vt:lpstr>
      <vt:lpstr>Vaccine composition:  Northern Hemisphere 2024/25*</vt:lpstr>
      <vt:lpstr>Changes to the LAIV for the 2024 to 2025 flu  vaccination programme </vt:lpstr>
      <vt:lpstr>Changes to the LAIV for the 2024 to 2025 flu  vaccination programme (continued)</vt:lpstr>
      <vt:lpstr>Vaccines procured in Northern Ireland  for eligible children in 2024/25</vt:lpstr>
      <vt:lpstr>1. Live attenuated influenza  vaccine (LAIV) - Fluenz® </vt:lpstr>
      <vt:lpstr>Fluenz® (LAIV)</vt:lpstr>
      <vt:lpstr>LAIV applicator  </vt:lpstr>
      <vt:lpstr>Administration of LAIV (1)</vt:lpstr>
      <vt:lpstr>Administration of LAIV (2)</vt:lpstr>
      <vt:lpstr>2. Flucelvax Tetra®: cell-based quadrivalent  inactivated flu vaccine (QIVc)</vt:lpstr>
      <vt:lpstr>Quadrivalent cell culture vaccine (QIVc)</vt:lpstr>
      <vt:lpstr>Administration of flu vaccines given by injection </vt:lpstr>
      <vt:lpstr>Storage of all flu vaccine</vt:lpstr>
      <vt:lpstr>Co-administration of flu and other  childhood vaccines</vt:lpstr>
      <vt:lpstr>PowerPoint Presentation</vt:lpstr>
      <vt:lpstr>Contraindications (inactivated flu vaccines)</vt:lpstr>
      <vt:lpstr>Precautions to flu vaccines</vt:lpstr>
      <vt:lpstr>Acute wheezing and severe asthma </vt:lpstr>
      <vt:lpstr>Egg allergy</vt:lpstr>
      <vt:lpstr>Porcine gelatine</vt:lpstr>
      <vt:lpstr>LAIV and ‘viral shedding’</vt:lpstr>
      <vt:lpstr>PowerPoint Presentation</vt:lpstr>
      <vt:lpstr>Inadvertent administration of LAIV </vt:lpstr>
      <vt:lpstr>Adverse reactions</vt:lpstr>
      <vt:lpstr>  Reporting suspected adverse reactions   </vt:lpstr>
      <vt:lpstr>PowerPoint Presentation</vt:lpstr>
      <vt:lpstr>2024/25 childhood flu programme</vt:lpstr>
      <vt:lpstr>When to vaccinate</vt:lpstr>
      <vt:lpstr>Children’s vaccination programme School based</vt:lpstr>
      <vt:lpstr>Children’s vaccination programme General Practice based</vt:lpstr>
      <vt:lpstr>Vaccine ordering</vt:lpstr>
      <vt:lpstr>Further resources</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Alison Quinn</dc:creator>
  <cp:lastModifiedBy>Paul Cavanagh (PHA)</cp:lastModifiedBy>
  <cp:revision>623</cp:revision>
  <cp:lastPrinted>2019-08-09T14:59:54Z</cp:lastPrinted>
  <dcterms:created xsi:type="dcterms:W3CDTF">2018-06-15T14:49:11Z</dcterms:created>
  <dcterms:modified xsi:type="dcterms:W3CDTF">2024-09-17T10:58:08Z</dcterms:modified>
</cp:coreProperties>
</file>