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47"/>
  </p:notesMasterIdLst>
  <p:sldIdLst>
    <p:sldId id="860" r:id="rId2"/>
    <p:sldId id="864" r:id="rId3"/>
    <p:sldId id="865" r:id="rId4"/>
    <p:sldId id="866" r:id="rId5"/>
    <p:sldId id="867" r:id="rId6"/>
    <p:sldId id="868" r:id="rId7"/>
    <p:sldId id="869" r:id="rId8"/>
    <p:sldId id="870" r:id="rId9"/>
    <p:sldId id="871" r:id="rId10"/>
    <p:sldId id="872" r:id="rId11"/>
    <p:sldId id="873" r:id="rId12"/>
    <p:sldId id="874" r:id="rId13"/>
    <p:sldId id="875" r:id="rId14"/>
    <p:sldId id="876" r:id="rId15"/>
    <p:sldId id="887" r:id="rId16"/>
    <p:sldId id="888" r:id="rId17"/>
    <p:sldId id="568" r:id="rId18"/>
    <p:sldId id="889" r:id="rId19"/>
    <p:sldId id="572" r:id="rId20"/>
    <p:sldId id="880" r:id="rId21"/>
    <p:sldId id="882" r:id="rId22"/>
    <p:sldId id="883" r:id="rId23"/>
    <p:sldId id="884" r:id="rId24"/>
    <p:sldId id="885" r:id="rId25"/>
    <p:sldId id="886" r:id="rId26"/>
    <p:sldId id="903" r:id="rId27"/>
    <p:sldId id="891" r:id="rId28"/>
    <p:sldId id="892" r:id="rId29"/>
    <p:sldId id="893" r:id="rId30"/>
    <p:sldId id="894" r:id="rId31"/>
    <p:sldId id="895" r:id="rId32"/>
    <p:sldId id="896" r:id="rId33"/>
    <p:sldId id="897" r:id="rId34"/>
    <p:sldId id="898" r:id="rId35"/>
    <p:sldId id="899" r:id="rId36"/>
    <p:sldId id="900" r:id="rId37"/>
    <p:sldId id="901" r:id="rId38"/>
    <p:sldId id="904" r:id="rId39"/>
    <p:sldId id="861" r:id="rId40"/>
    <p:sldId id="569" r:id="rId41"/>
    <p:sldId id="862" r:id="rId42"/>
    <p:sldId id="863" r:id="rId43"/>
    <p:sldId id="890" r:id="rId44"/>
    <p:sldId id="902" r:id="rId45"/>
    <p:sldId id="57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EE4F6"/>
    <a:srgbClr val="00B5CC"/>
    <a:srgbClr val="1ABC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7" autoAdjust="0"/>
    <p:restoredTop sz="76089" autoAdjust="0"/>
  </p:normalViewPr>
  <p:slideViewPr>
    <p:cSldViewPr snapToGrid="0">
      <p:cViewPr varScale="1">
        <p:scale>
          <a:sx n="89" d="100"/>
          <a:sy n="89" d="100"/>
        </p:scale>
        <p:origin x="216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E34AE-320E-4203-BD21-F99FDF40251C}" type="datetimeFigureOut">
              <a:rPr lang="en-GB" smtClean="0"/>
              <a:t>07/10/2024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E9E8B-E455-4D18-9CD9-9464C13AC419}" type="slidenum">
              <a:rPr lang="en-GB" smtClean="0"/>
              <a:t>‹#›</a:t>
            </a:fld>
            <a:endParaRPr lang="en-GB"/>
          </a:p>
        </p:txBody>
      </p:sp>
    </p:spTree>
    <p:extLst>
      <p:ext uri="{BB962C8B-B14F-4D97-AF65-F5344CB8AC3E}">
        <p14:creationId xmlns:p14="http://schemas.microsoft.com/office/powerpoint/2010/main" val="272921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Significant Cold Chain Breach = temperatures outside (either side of) +2 and +8°C </a:t>
            </a:r>
            <a:r>
              <a:rPr lang="en-US" b="1" dirty="0"/>
              <a:t>lasting longer </a:t>
            </a:r>
            <a:r>
              <a:rPr lang="en-US" dirty="0"/>
              <a:t>than 20 minutes. </a:t>
            </a:r>
          </a:p>
          <a:p>
            <a:endParaRPr lang="en-US" dirty="0"/>
          </a:p>
          <a:p>
            <a:r>
              <a:rPr lang="en-US" dirty="0"/>
              <a:t>Resources: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MUST READ: </a:t>
            </a:r>
            <a:r>
              <a:rPr lang="en-US" dirty="0"/>
              <a:t>PHA and SPPG / DoH guidance for GP Practices – link provided in slide later in PowerPoint.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resource: Green book chapter 3 produced by UKHSA (UK Health Security Agency) </a:t>
            </a:r>
          </a:p>
          <a:p>
            <a:endParaRPr lang="en-GB" dirty="0"/>
          </a:p>
        </p:txBody>
      </p:sp>
      <p:sp>
        <p:nvSpPr>
          <p:cNvPr id="4" name="Slide Number Placeholder 3"/>
          <p:cNvSpPr>
            <a:spLocks noGrp="1"/>
          </p:cNvSpPr>
          <p:nvPr>
            <p:ph type="sldNum" sz="quarter" idx="5"/>
          </p:nvPr>
        </p:nvSpPr>
        <p:spPr/>
        <p:txBody>
          <a:bodyPr/>
          <a:lstStyle/>
          <a:p>
            <a:fld id="{25EE9E8B-E455-4D18-9CD9-9464C13AC419}" type="slidenum">
              <a:rPr lang="en-GB" smtClean="0"/>
              <a:t>2</a:t>
            </a:fld>
            <a:endParaRPr lang="en-GB"/>
          </a:p>
        </p:txBody>
      </p:sp>
    </p:spTree>
    <p:extLst>
      <p:ext uri="{BB962C8B-B14F-4D97-AF65-F5344CB8AC3E}">
        <p14:creationId xmlns:p14="http://schemas.microsoft.com/office/powerpoint/2010/main" val="10104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can access the eLearning for Vaccine Storage training – register using a professional email address. </a:t>
            </a:r>
          </a:p>
          <a:p>
            <a:endParaRPr lang="en-US" dirty="0"/>
          </a:p>
          <a:p>
            <a:r>
              <a:rPr lang="en-US" dirty="0"/>
              <a:t>There will be a how to register guide available on the PHA website. </a:t>
            </a:r>
            <a:endParaRPr lang="en-GB" dirty="0"/>
          </a:p>
        </p:txBody>
      </p:sp>
      <p:sp>
        <p:nvSpPr>
          <p:cNvPr id="4" name="Slide Number Placeholder 3"/>
          <p:cNvSpPr>
            <a:spLocks noGrp="1"/>
          </p:cNvSpPr>
          <p:nvPr>
            <p:ph type="sldNum" sz="quarter" idx="5"/>
          </p:nvPr>
        </p:nvSpPr>
        <p:spPr/>
        <p:txBody>
          <a:bodyPr/>
          <a:lstStyle/>
          <a:p>
            <a:fld id="{25EE9E8B-E455-4D18-9CD9-9464C13AC419}" type="slidenum">
              <a:rPr lang="en-GB" smtClean="0"/>
              <a:t>43</a:t>
            </a:fld>
            <a:endParaRPr lang="en-GB"/>
          </a:p>
        </p:txBody>
      </p:sp>
    </p:spTree>
    <p:extLst>
      <p:ext uri="{BB962C8B-B14F-4D97-AF65-F5344CB8AC3E}">
        <p14:creationId xmlns:p14="http://schemas.microsoft.com/office/powerpoint/2010/main" val="48867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Fridge magnets and posters are available via the PHA – please contact the Immunisation team for more info.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386016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Significant Cold Chain Breach = temperatures outside (either side of) +2 and +8°C lasting longer than 20 minutes. </a:t>
            </a:r>
          </a:p>
          <a:p>
            <a:endParaRPr lang="en-GB" dirty="0"/>
          </a:p>
          <a:p>
            <a:r>
              <a:rPr lang="en-GB" dirty="0"/>
              <a:t>Remember to STRIVE FOR FIVE (degrees) </a:t>
            </a:r>
          </a:p>
        </p:txBody>
      </p:sp>
      <p:sp>
        <p:nvSpPr>
          <p:cNvPr id="4" name="Slide Number Placeholder 3"/>
          <p:cNvSpPr>
            <a:spLocks noGrp="1"/>
          </p:cNvSpPr>
          <p:nvPr>
            <p:ph type="sldNum" sz="quarter" idx="5"/>
          </p:nvPr>
        </p:nvSpPr>
        <p:spPr/>
        <p:txBody>
          <a:bodyPr/>
          <a:lstStyle/>
          <a:p>
            <a:fld id="{25EE9E8B-E455-4D18-9CD9-9464C13AC419}" type="slidenum">
              <a:rPr lang="en-GB" smtClean="0"/>
              <a:t>4</a:t>
            </a:fld>
            <a:endParaRPr lang="en-GB"/>
          </a:p>
        </p:txBody>
      </p:sp>
    </p:spTree>
    <p:extLst>
      <p:ext uri="{BB962C8B-B14F-4D97-AF65-F5344CB8AC3E}">
        <p14:creationId xmlns:p14="http://schemas.microsoft.com/office/powerpoint/2010/main" val="7417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for illustrative purposes only:</a:t>
            </a:r>
          </a:p>
          <a:p>
            <a:endParaRPr lang="en-US" dirty="0"/>
          </a:p>
          <a:p>
            <a:r>
              <a:rPr lang="en-US" dirty="0"/>
              <a:t>UK licensed stock comes from mainland UK via Ferry </a:t>
            </a:r>
          </a:p>
          <a:p>
            <a:endParaRPr lang="en-US" dirty="0"/>
          </a:p>
          <a:p>
            <a:r>
              <a:rPr lang="en-US" dirty="0"/>
              <a:t>EU licensed stock may come from ROI</a:t>
            </a:r>
          </a:p>
          <a:p>
            <a:endParaRPr lang="en-US" dirty="0"/>
          </a:p>
          <a:p>
            <a:endParaRPr lang="en-US" dirty="0"/>
          </a:p>
          <a:p>
            <a:endParaRPr lang="en-US" dirty="0"/>
          </a:p>
          <a:p>
            <a:endParaRPr lang="en-US" dirty="0"/>
          </a:p>
          <a:p>
            <a:r>
              <a:rPr lang="en-US" dirty="0"/>
              <a:t>(</a:t>
            </a:r>
            <a:r>
              <a:rPr lang="en-GB" b="0" i="1" dirty="0">
                <a:solidFill>
                  <a:srgbClr val="000000"/>
                </a:solidFill>
                <a:effectLst/>
                <a:highlight>
                  <a:srgbClr val="FFFFFF"/>
                </a:highlight>
                <a:latin typeface="open sans" panose="020B0606030504020204" pitchFamily="34" charset="0"/>
              </a:rPr>
              <a:t>Source: Analytics 2020).</a:t>
            </a:r>
            <a:endParaRPr lang="en-US" dirty="0"/>
          </a:p>
        </p:txBody>
      </p:sp>
      <p:sp>
        <p:nvSpPr>
          <p:cNvPr id="4" name="Slide Number Placeholder 3"/>
          <p:cNvSpPr>
            <a:spLocks noGrp="1"/>
          </p:cNvSpPr>
          <p:nvPr>
            <p:ph type="sldNum" sz="quarter" idx="5"/>
          </p:nvPr>
        </p:nvSpPr>
        <p:spPr/>
        <p:txBody>
          <a:bodyPr/>
          <a:lstStyle/>
          <a:p>
            <a:fld id="{25EE9E8B-E455-4D18-9CD9-9464C13AC419}" type="slidenum">
              <a:rPr lang="en-GB" smtClean="0"/>
              <a:t>5</a:t>
            </a:fld>
            <a:endParaRPr lang="en-GB"/>
          </a:p>
        </p:txBody>
      </p:sp>
    </p:spTree>
    <p:extLst>
      <p:ext uri="{BB962C8B-B14F-4D97-AF65-F5344CB8AC3E}">
        <p14:creationId xmlns:p14="http://schemas.microsoft.com/office/powerpoint/2010/main" val="256271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details for Medicines Information will be provided later in the presentation. </a:t>
            </a:r>
          </a:p>
          <a:p>
            <a:endParaRPr lang="en-US" dirty="0"/>
          </a:p>
          <a:p>
            <a:r>
              <a:rPr lang="en-US" dirty="0"/>
              <a:t>Medicines Information will ask for specific information regarding a cold chain breach e.g. temperature log data, date and times of cold chain breach, how long the vaccine has been stored outside of 2-8 degrees Celsius. MI will check the manufacture’s vaccine stability data to determine if the vaccine is still valid for use, according to the storage information provided. However, it is the final professional decision of the vaccinator if they wish to administer an off-label vaccine. </a:t>
            </a:r>
          </a:p>
          <a:p>
            <a:endParaRPr lang="en-US" dirty="0"/>
          </a:p>
          <a:p>
            <a:r>
              <a:rPr lang="en-US" dirty="0"/>
              <a:t>UKHSA Guidance on t</a:t>
            </a:r>
            <a:r>
              <a:rPr lang="en-GB" dirty="0"/>
              <a:t>he use of vaccines that have been temporarily stored outside the recommended temperature range:</a:t>
            </a:r>
          </a:p>
          <a:p>
            <a:endParaRPr lang="en-GB" dirty="0"/>
          </a:p>
          <a:p>
            <a:r>
              <a:rPr lang="en-GB" dirty="0"/>
              <a:t>https://www.gov.uk/government/publications/vaccines-stored-outside-the-recommended-temperature-range-leaflet/the-use-of-vaccines-that-have-been-temporarily-stored-outside-the-recommended-temperature-range </a:t>
            </a:r>
          </a:p>
        </p:txBody>
      </p:sp>
      <p:sp>
        <p:nvSpPr>
          <p:cNvPr id="4" name="Slide Number Placeholder 3"/>
          <p:cNvSpPr>
            <a:spLocks noGrp="1"/>
          </p:cNvSpPr>
          <p:nvPr>
            <p:ph type="sldNum" sz="quarter" idx="5"/>
          </p:nvPr>
        </p:nvSpPr>
        <p:spPr/>
        <p:txBody>
          <a:bodyPr/>
          <a:lstStyle/>
          <a:p>
            <a:fld id="{25EE9E8B-E455-4D18-9CD9-9464C13AC419}" type="slidenum">
              <a:rPr lang="en-GB" smtClean="0"/>
              <a:t>6</a:t>
            </a:fld>
            <a:endParaRPr lang="en-GB"/>
          </a:p>
        </p:txBody>
      </p:sp>
    </p:spTree>
    <p:extLst>
      <p:ext uri="{BB962C8B-B14F-4D97-AF65-F5344CB8AC3E}">
        <p14:creationId xmlns:p14="http://schemas.microsoft.com/office/powerpoint/2010/main" val="295583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EE9E8B-E455-4D18-9CD9-9464C13AC419}" type="slidenum">
              <a:rPr lang="en-GB" smtClean="0"/>
              <a:t>8</a:t>
            </a:fld>
            <a:endParaRPr lang="en-GB"/>
          </a:p>
        </p:txBody>
      </p:sp>
    </p:spTree>
    <p:extLst>
      <p:ext uri="{BB962C8B-B14F-4D97-AF65-F5344CB8AC3E}">
        <p14:creationId xmlns:p14="http://schemas.microsoft.com/office/powerpoint/2010/main" val="63053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24779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346365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practice tip: GP practices should document what new interventions they have taken to prevent reoccurrences </a:t>
            </a:r>
          </a:p>
          <a:p>
            <a:r>
              <a:rPr lang="en-US" dirty="0"/>
              <a:t>e.g. fridge electrical outlet is now wired into building mains electricity to prevent accidental switch off or plug removal. </a:t>
            </a:r>
          </a:p>
          <a:p>
            <a:r>
              <a:rPr lang="en-US" dirty="0"/>
              <a:t>All staff now receive training and made ware of cold chain procedures. Etc. </a:t>
            </a:r>
            <a:endParaRPr lang="en-GB" dirty="0"/>
          </a:p>
        </p:txBody>
      </p:sp>
      <p:sp>
        <p:nvSpPr>
          <p:cNvPr id="4" name="Slide Number Placeholder 3"/>
          <p:cNvSpPr>
            <a:spLocks noGrp="1"/>
          </p:cNvSpPr>
          <p:nvPr>
            <p:ph type="sldNum" sz="quarter" idx="5"/>
          </p:nvPr>
        </p:nvSpPr>
        <p:spPr/>
        <p:txBody>
          <a:bodyPr/>
          <a:lstStyle/>
          <a:p>
            <a:fld id="{25EE9E8B-E455-4D18-9CD9-9464C13AC419}" type="slidenum">
              <a:rPr lang="en-GB" smtClean="0"/>
              <a:t>37</a:t>
            </a:fld>
            <a:endParaRPr lang="en-GB"/>
          </a:p>
        </p:txBody>
      </p:sp>
    </p:spTree>
    <p:extLst>
      <p:ext uri="{BB962C8B-B14F-4D97-AF65-F5344CB8AC3E}">
        <p14:creationId xmlns:p14="http://schemas.microsoft.com/office/powerpoint/2010/main" val="221941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10439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1528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745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019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9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31"/>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3000">
                <a:solidFill>
                  <a:srgbClr val="000000"/>
                </a:solidFill>
              </a:rPr>
              <a:t>  </a:t>
            </a:r>
            <a:fld id="{C9197BA5-0B1A-423A-8968-83D3C81C1F6E}" type="slidenum">
              <a:rPr lang="en-US" sz="3000">
                <a:solidFill>
                  <a:srgbClr val="000000"/>
                </a:solidFill>
              </a:rPr>
              <a:pPr fontAlgn="base">
                <a:spcBef>
                  <a:spcPct val="20000"/>
                </a:spcBef>
                <a:spcAft>
                  <a:spcPct val="0"/>
                </a:spcAft>
                <a:buClr>
                  <a:srgbClr val="0000FF"/>
                </a:buClr>
                <a:defRPr/>
              </a:pPr>
              <a:t>‹#›</a:t>
            </a:fld>
            <a:endParaRPr lang="en-US" sz="3000">
              <a:solidFill>
                <a:srgbClr val="000000"/>
              </a:solidFill>
            </a:endParaRPr>
          </a:p>
        </p:txBody>
      </p:sp>
      <p:sp>
        <p:nvSpPr>
          <p:cNvPr id="5" name="Footer Placeholder 5"/>
          <p:cNvSpPr>
            <a:spLocks noGrp="1"/>
          </p:cNvSpPr>
          <p:nvPr>
            <p:ph type="ftr" sz="quarter" idx="11"/>
          </p:nvPr>
        </p:nvSpPr>
        <p:spPr>
          <a:xfrm>
            <a:off x="900115" y="6308731"/>
            <a:ext cx="8064500" cy="549275"/>
          </a:xfrm>
          <a:prstGeom prst="rect">
            <a:avLst/>
          </a:prstGeom>
        </p:spPr>
        <p:txBody>
          <a:bodyPr/>
          <a:lstStyle>
            <a:lvl1pPr algn="l">
              <a:defRPr sz="9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686723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31"/>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3000"/>
          </a:p>
          <a:p>
            <a:pPr fontAlgn="base">
              <a:spcAft>
                <a:spcPct val="0"/>
              </a:spcAft>
              <a:defRPr/>
            </a:pPr>
            <a:r>
              <a:rPr lang="en-GB" sz="3000"/>
              <a:t>Immunisation Department, Centre for Infections</a:t>
            </a:r>
          </a:p>
          <a:p>
            <a:pPr fontAlgn="base">
              <a:spcAft>
                <a:spcPct val="0"/>
              </a:spcAft>
              <a:defRPr/>
            </a:pPr>
            <a:r>
              <a:rPr lang="en-GB" sz="3000"/>
              <a:t>© Health Protection Agency</a:t>
            </a:r>
          </a:p>
          <a:p>
            <a:pPr fontAlgn="base">
              <a:spcAft>
                <a:spcPct val="0"/>
              </a:spcAft>
              <a:defRPr/>
            </a:pPr>
            <a:r>
              <a:rPr lang="en-GB" sz="3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3000"/>
              <a:pPr fontAlgn="base">
                <a:spcAft>
                  <a:spcPct val="0"/>
                </a:spcAft>
                <a:defRPr/>
              </a:pPr>
              <a:t>‹#›</a:t>
            </a:fld>
            <a:endParaRPr lang="en-GB" sz="3000" dirty="0"/>
          </a:p>
        </p:txBody>
      </p:sp>
    </p:spTree>
    <p:extLst>
      <p:ext uri="{BB962C8B-B14F-4D97-AF65-F5344CB8AC3E}">
        <p14:creationId xmlns:p14="http://schemas.microsoft.com/office/powerpoint/2010/main" val="367654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506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0691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286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874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699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1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240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24826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3"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3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6"/>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31"/>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782890"/>
      </p:ext>
    </p:extLst>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l" rtl="0" eaLnBrk="0" fontAlgn="base" hangingPunct="0">
        <a:spcBef>
          <a:spcPct val="0"/>
        </a:spcBef>
        <a:spcAft>
          <a:spcPct val="0"/>
        </a:spcAft>
        <a:defRPr sz="3000" b="1">
          <a:solidFill>
            <a:srgbClr val="00B5CC"/>
          </a:solidFill>
          <a:latin typeface="+mj-lt"/>
          <a:ea typeface="+mj-ea"/>
          <a:cs typeface="+mj-cs"/>
        </a:defRPr>
      </a:lvl1pPr>
      <a:lvl2pPr algn="l" rtl="0" eaLnBrk="0" fontAlgn="base" hangingPunct="0">
        <a:spcBef>
          <a:spcPct val="0"/>
        </a:spcBef>
        <a:spcAft>
          <a:spcPct val="0"/>
        </a:spcAft>
        <a:defRPr sz="3000" b="1">
          <a:solidFill>
            <a:srgbClr val="00B5CC"/>
          </a:solidFill>
          <a:latin typeface="Arial" charset="0"/>
        </a:defRPr>
      </a:lvl2pPr>
      <a:lvl3pPr algn="l" rtl="0" eaLnBrk="0" fontAlgn="base" hangingPunct="0">
        <a:spcBef>
          <a:spcPct val="0"/>
        </a:spcBef>
        <a:spcAft>
          <a:spcPct val="0"/>
        </a:spcAft>
        <a:defRPr sz="3000" b="1">
          <a:solidFill>
            <a:srgbClr val="00B5CC"/>
          </a:solidFill>
          <a:latin typeface="Arial" charset="0"/>
        </a:defRPr>
      </a:lvl3pPr>
      <a:lvl4pPr algn="l" rtl="0" eaLnBrk="0" fontAlgn="base" hangingPunct="0">
        <a:spcBef>
          <a:spcPct val="0"/>
        </a:spcBef>
        <a:spcAft>
          <a:spcPct val="0"/>
        </a:spcAft>
        <a:defRPr sz="3000" b="1">
          <a:solidFill>
            <a:srgbClr val="00B5CC"/>
          </a:solidFill>
          <a:latin typeface="Arial" charset="0"/>
        </a:defRPr>
      </a:lvl4pPr>
      <a:lvl5pPr algn="l" rtl="0" eaLnBrk="0" fontAlgn="base" hangingPunct="0">
        <a:spcBef>
          <a:spcPct val="0"/>
        </a:spcBef>
        <a:spcAft>
          <a:spcPct val="0"/>
        </a:spcAft>
        <a:defRPr sz="3000" b="1">
          <a:solidFill>
            <a:srgbClr val="00B5CC"/>
          </a:solidFill>
          <a:latin typeface="Arial" charset="0"/>
        </a:defRPr>
      </a:lvl5pPr>
      <a:lvl6pPr marL="342900" algn="l" rtl="0" fontAlgn="base">
        <a:spcBef>
          <a:spcPct val="0"/>
        </a:spcBef>
        <a:spcAft>
          <a:spcPct val="0"/>
        </a:spcAft>
        <a:defRPr sz="3000" b="1">
          <a:solidFill>
            <a:srgbClr val="00B5CC"/>
          </a:solidFill>
          <a:latin typeface="Arial" charset="0"/>
        </a:defRPr>
      </a:lvl6pPr>
      <a:lvl7pPr marL="685800" algn="l" rtl="0" fontAlgn="base">
        <a:spcBef>
          <a:spcPct val="0"/>
        </a:spcBef>
        <a:spcAft>
          <a:spcPct val="0"/>
        </a:spcAft>
        <a:defRPr sz="3000" b="1">
          <a:solidFill>
            <a:srgbClr val="00B5CC"/>
          </a:solidFill>
          <a:latin typeface="Arial" charset="0"/>
        </a:defRPr>
      </a:lvl7pPr>
      <a:lvl8pPr marL="1028700" algn="l" rtl="0" fontAlgn="base">
        <a:spcBef>
          <a:spcPct val="0"/>
        </a:spcBef>
        <a:spcAft>
          <a:spcPct val="0"/>
        </a:spcAft>
        <a:defRPr sz="3000" b="1">
          <a:solidFill>
            <a:srgbClr val="00B5CC"/>
          </a:solidFill>
          <a:latin typeface="Arial" charset="0"/>
        </a:defRPr>
      </a:lvl8pPr>
      <a:lvl9pPr marL="1371600" algn="l" rtl="0" fontAlgn="base">
        <a:spcBef>
          <a:spcPct val="0"/>
        </a:spcBef>
        <a:spcAft>
          <a:spcPct val="0"/>
        </a:spcAft>
        <a:defRPr sz="3000" b="1">
          <a:solidFill>
            <a:srgbClr val="00B5CC"/>
          </a:solidFill>
          <a:latin typeface="Arial" charset="0"/>
        </a:defRPr>
      </a:lvl9pPr>
    </p:titleStyle>
    <p:bodyStyle>
      <a:lvl1pPr marL="257175" indent="-257175" algn="l" rtl="0" eaLnBrk="0" fontAlgn="base" hangingPunct="0">
        <a:spcBef>
          <a:spcPct val="20000"/>
        </a:spcBef>
        <a:spcAft>
          <a:spcPct val="0"/>
        </a:spcAft>
        <a:buClr>
          <a:srgbClr val="00A8CA"/>
        </a:buClr>
        <a:buSzPct val="65000"/>
        <a:buFont typeface="Wingdings" pitchFamily="2" charset="2"/>
        <a:defRPr sz="2250">
          <a:solidFill>
            <a:schemeClr val="bg2"/>
          </a:solidFill>
          <a:latin typeface="+mn-lt"/>
          <a:ea typeface="+mn-ea"/>
          <a:cs typeface="+mn-cs"/>
        </a:defRPr>
      </a:lvl1pPr>
      <a:lvl2pPr marL="557213" indent="-214313" algn="l" rtl="0" eaLnBrk="0" fontAlgn="base" hangingPunct="0">
        <a:spcBef>
          <a:spcPct val="20000"/>
        </a:spcBef>
        <a:spcAft>
          <a:spcPct val="0"/>
        </a:spcAft>
        <a:buClr>
          <a:schemeClr val="tx1"/>
        </a:buClr>
        <a:buSzPct val="90000"/>
        <a:buChar char="–"/>
        <a:defRPr sz="1800">
          <a:solidFill>
            <a:schemeClr val="bg2"/>
          </a:solidFill>
          <a:latin typeface="+mn-lt"/>
        </a:defRPr>
      </a:lvl2pPr>
      <a:lvl3pPr marL="857250" indent="-171450" algn="l" rtl="0" eaLnBrk="0" fontAlgn="base" hangingPunct="0">
        <a:spcBef>
          <a:spcPct val="20000"/>
        </a:spcBef>
        <a:spcAft>
          <a:spcPct val="0"/>
        </a:spcAft>
        <a:buClr>
          <a:schemeClr val="accent1"/>
        </a:buClr>
        <a:buSzPct val="60000"/>
        <a:buFont typeface="Wingdings" pitchFamily="2" charset="2"/>
        <a:buChar char="l"/>
        <a:defRPr sz="1500">
          <a:solidFill>
            <a:schemeClr val="bg2"/>
          </a:solidFill>
          <a:latin typeface="+mn-lt"/>
        </a:defRPr>
      </a:lvl3pPr>
      <a:lvl4pPr marL="1171575" indent="-171450" algn="l" rtl="0" eaLnBrk="0" fontAlgn="base" hangingPunct="0">
        <a:spcBef>
          <a:spcPct val="20000"/>
        </a:spcBef>
        <a:spcAft>
          <a:spcPct val="0"/>
        </a:spcAft>
        <a:buClr>
          <a:schemeClr val="tx1"/>
        </a:buClr>
        <a:buChar char="–"/>
        <a:defRPr sz="1500">
          <a:solidFill>
            <a:schemeClr val="bg2"/>
          </a:solidFill>
          <a:latin typeface="+mn-lt"/>
        </a:defRPr>
      </a:lvl4pPr>
      <a:lvl5pPr marL="1485900" indent="-171450" algn="l" rtl="0" eaLnBrk="0" fontAlgn="base" hangingPunct="0">
        <a:spcBef>
          <a:spcPct val="20000"/>
        </a:spcBef>
        <a:spcAft>
          <a:spcPct val="0"/>
        </a:spcAft>
        <a:buClr>
          <a:schemeClr val="accent1"/>
        </a:buClr>
        <a:buChar char="•"/>
        <a:defRPr sz="1500">
          <a:solidFill>
            <a:schemeClr val="bg2"/>
          </a:solidFill>
          <a:latin typeface="+mn-lt"/>
        </a:defRPr>
      </a:lvl5pPr>
      <a:lvl6pPr marL="1828800" indent="-171450" algn="l" rtl="0" fontAlgn="base">
        <a:spcBef>
          <a:spcPct val="20000"/>
        </a:spcBef>
        <a:spcAft>
          <a:spcPct val="0"/>
        </a:spcAft>
        <a:buClr>
          <a:schemeClr val="accent1"/>
        </a:buClr>
        <a:buChar char="•"/>
        <a:defRPr sz="1500">
          <a:solidFill>
            <a:schemeClr val="bg2"/>
          </a:solidFill>
          <a:latin typeface="+mn-lt"/>
        </a:defRPr>
      </a:lvl6pPr>
      <a:lvl7pPr marL="2171700" indent="-171450" algn="l" rtl="0" fontAlgn="base">
        <a:spcBef>
          <a:spcPct val="20000"/>
        </a:spcBef>
        <a:spcAft>
          <a:spcPct val="0"/>
        </a:spcAft>
        <a:buClr>
          <a:schemeClr val="accent1"/>
        </a:buClr>
        <a:buChar char="•"/>
        <a:defRPr sz="1500">
          <a:solidFill>
            <a:schemeClr val="bg2"/>
          </a:solidFill>
          <a:latin typeface="+mn-lt"/>
        </a:defRPr>
      </a:lvl7pPr>
      <a:lvl8pPr marL="2514600" indent="-171450" algn="l" rtl="0" fontAlgn="base">
        <a:spcBef>
          <a:spcPct val="20000"/>
        </a:spcBef>
        <a:spcAft>
          <a:spcPct val="0"/>
        </a:spcAft>
        <a:buClr>
          <a:schemeClr val="accent1"/>
        </a:buClr>
        <a:buChar char="•"/>
        <a:defRPr sz="1500">
          <a:solidFill>
            <a:schemeClr val="bg2"/>
          </a:solidFill>
          <a:latin typeface="+mn-lt"/>
        </a:defRPr>
      </a:lvl8pPr>
      <a:lvl9pPr marL="2857500" indent="-171450" algn="l" rtl="0" fontAlgn="base">
        <a:spcBef>
          <a:spcPct val="20000"/>
        </a:spcBef>
        <a:spcAft>
          <a:spcPct val="0"/>
        </a:spcAft>
        <a:buClr>
          <a:schemeClr val="accent1"/>
        </a:buClr>
        <a:buChar char="•"/>
        <a:defRPr sz="1500">
          <a:solidFill>
            <a:schemeClr val="bg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ha.immunization@hscni.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storage-distribution-and-disposal-of-vaccines-the-green-book-chapter-3#:~:text=This%20chapter%20outlines:%20storage%20requirements%20for%20vaccines.%20ways%20of%20obtai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ha.dutyroom@hscni.net" TargetMode="External"/><Relationship Id="rId2" Type="http://schemas.openxmlformats.org/officeDocument/2006/relationships/hyperlink" Target="mailto:pha.immunisation@hscni.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vaccines-stored-outside-the-recommended-temperature-range-leaflet/the-use-of-vaccines-that-have-been-temporarily-stored-outside-the-recommended-temperature-ran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ublichealth.hscni.net/publications/guidance-vaccine-handling-and-storage-gp-practices#:~:text=It%20outlines%20the%20minimum%20standards%20that%20are%20required%20to%20ensur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so.hscni.net/wp-content/uploads/2023/10/SPPG-Guidance-Cold-Chain-Breaches-2023-10-11.pdf#:~:text=Significant%20cold-chain%20breaches%20If%20vaccines%20are%20stored%20outside%20of%20the"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portal.e-lfh.org.uk/" TargetMode="Externa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vaccines-stored-outside-the-recommended-temperature-range-leaflet/the-use-of-vaccines-that-have-been-temporarily-stored-outside-the-recommended-temperature-ran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7761-37A6-F9DF-B842-B1B49A1FCEE6}"/>
              </a:ext>
            </a:extLst>
          </p:cNvPr>
          <p:cNvSpPr>
            <a:spLocks noGrp="1"/>
          </p:cNvSpPr>
          <p:nvPr>
            <p:ph type="title"/>
          </p:nvPr>
        </p:nvSpPr>
        <p:spPr>
          <a:xfrm>
            <a:off x="186928" y="1987438"/>
            <a:ext cx="8423672" cy="2816447"/>
          </a:xfrm>
        </p:spPr>
        <p:txBody>
          <a:bodyPr/>
          <a:lstStyle/>
          <a:p>
            <a:r>
              <a:rPr lang="en-US" sz="6000" dirty="0"/>
              <a:t>Vaccine Handling </a:t>
            </a:r>
            <a:br>
              <a:rPr lang="en-US" sz="6000" dirty="0"/>
            </a:br>
            <a:r>
              <a:rPr lang="en-US" sz="6000" dirty="0"/>
              <a:t>and Storage Guidance </a:t>
            </a:r>
            <a:br>
              <a:rPr lang="en-US" sz="6000" dirty="0"/>
            </a:br>
            <a:endParaRPr lang="en-GB" sz="6000" dirty="0"/>
          </a:p>
        </p:txBody>
      </p:sp>
      <p:grpSp>
        <p:nvGrpSpPr>
          <p:cNvPr id="4" name="Group 3">
            <a:extLst>
              <a:ext uri="{FF2B5EF4-FFF2-40B4-BE49-F238E27FC236}">
                <a16:creationId xmlns:a16="http://schemas.microsoft.com/office/drawing/2014/main" id="{9EACAE7D-9EB3-290E-78AF-2E4CB75A8CF7}"/>
              </a:ext>
            </a:extLst>
          </p:cNvPr>
          <p:cNvGrpSpPr/>
          <p:nvPr/>
        </p:nvGrpSpPr>
        <p:grpSpPr>
          <a:xfrm>
            <a:off x="21128" y="4298629"/>
            <a:ext cx="9122872" cy="1159195"/>
            <a:chOff x="-2" y="242391"/>
            <a:chExt cx="6857999" cy="932501"/>
          </a:xfrm>
        </p:grpSpPr>
        <p:pic>
          <p:nvPicPr>
            <p:cNvPr id="5" name="Picture 2" descr="1,600+ Chain Frozen Cold Ice Stock Photos, Pictures &amp; Royalty-Free Images -  iStock">
              <a:extLst>
                <a:ext uri="{FF2B5EF4-FFF2-40B4-BE49-F238E27FC236}">
                  <a16:creationId xmlns:a16="http://schemas.microsoft.com/office/drawing/2014/main" id="{4E49FFE5-84C0-1EE3-B408-0F8C0D0797C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30146" r="34425" b="66420"/>
            <a:stretch/>
          </p:blipFill>
          <p:spPr bwMode="auto">
            <a:xfrm rot="16200000">
              <a:off x="5873670" y="72949"/>
              <a:ext cx="812893" cy="1155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600+ Chain Frozen Cold Ice Stock Photos, Pictures &amp; Royalty-Free Images -  iStock">
              <a:extLst>
                <a:ext uri="{FF2B5EF4-FFF2-40B4-BE49-F238E27FC236}">
                  <a16:creationId xmlns:a16="http://schemas.microsoft.com/office/drawing/2014/main" id="{ABE1024E-70F6-EDEF-E8D2-2992E592E8C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30148" r="34424"/>
            <a:stretch/>
          </p:blipFill>
          <p:spPr bwMode="auto">
            <a:xfrm rot="16200000">
              <a:off x="3574904" y="-1072044"/>
              <a:ext cx="812895" cy="3441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600+ Chain Frozen Cold Ice Stock Photos, Pictures &amp; Royalty-Free Images -  iStock">
              <a:extLst>
                <a:ext uri="{FF2B5EF4-FFF2-40B4-BE49-F238E27FC236}">
                  <a16:creationId xmlns:a16="http://schemas.microsoft.com/office/drawing/2014/main" id="{BD957B9D-3FF7-C48A-E73D-9024751073E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35585" r="23774" b="33641"/>
            <a:stretch/>
          </p:blipFill>
          <p:spPr bwMode="auto">
            <a:xfrm rot="5400000">
              <a:off x="675708" y="-433318"/>
              <a:ext cx="932500" cy="22839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847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frigerator with a door open&#10;&#10;Description automatically generated">
            <a:extLst>
              <a:ext uri="{FF2B5EF4-FFF2-40B4-BE49-F238E27FC236}">
                <a16:creationId xmlns:a16="http://schemas.microsoft.com/office/drawing/2014/main" id="{1D022607-3814-3427-1A0C-1253137DA314}"/>
              </a:ext>
            </a:extLst>
          </p:cNvPr>
          <p:cNvPicPr>
            <a:picLocks noChangeAspect="1"/>
          </p:cNvPicPr>
          <p:nvPr/>
        </p:nvPicPr>
        <p:blipFill rotWithShape="1">
          <a:blip r:embed="rId2">
            <a:extLst>
              <a:ext uri="{28A0092B-C50C-407E-A947-70E740481C1C}">
                <a14:useLocalDpi xmlns:a14="http://schemas.microsoft.com/office/drawing/2010/main" val="0"/>
              </a:ext>
            </a:extLst>
          </a:blip>
          <a:srcRect r="1522"/>
          <a:stretch/>
        </p:blipFill>
        <p:spPr>
          <a:xfrm>
            <a:off x="54428" y="0"/>
            <a:ext cx="9035143" cy="6858000"/>
          </a:xfrm>
          <a:prstGeom prst="rect">
            <a:avLst/>
          </a:prstGeom>
        </p:spPr>
      </p:pic>
    </p:spTree>
    <p:extLst>
      <p:ext uri="{BB962C8B-B14F-4D97-AF65-F5344CB8AC3E}">
        <p14:creationId xmlns:p14="http://schemas.microsoft.com/office/powerpoint/2010/main" val="144969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DB2-8FA7-6996-085A-4C04C0A1438C}"/>
              </a:ext>
            </a:extLst>
          </p:cNvPr>
          <p:cNvSpPr>
            <a:spLocks noGrp="1"/>
          </p:cNvSpPr>
          <p:nvPr>
            <p:ph type="title"/>
          </p:nvPr>
        </p:nvSpPr>
        <p:spPr/>
        <p:txBody>
          <a:bodyPr/>
          <a:lstStyle/>
          <a:p>
            <a:r>
              <a:rPr lang="en-US" dirty="0"/>
              <a:t>Vaccine Refrigerator </a:t>
            </a:r>
            <a:endParaRPr lang="en-GB" dirty="0"/>
          </a:p>
        </p:txBody>
      </p:sp>
      <p:sp>
        <p:nvSpPr>
          <p:cNvPr id="3" name="Content Placeholder 2">
            <a:extLst>
              <a:ext uri="{FF2B5EF4-FFF2-40B4-BE49-F238E27FC236}">
                <a16:creationId xmlns:a16="http://schemas.microsoft.com/office/drawing/2014/main" id="{2EE439DB-DED9-D9FE-460C-F1E7D28E1D5A}"/>
              </a:ext>
            </a:extLst>
          </p:cNvPr>
          <p:cNvSpPr>
            <a:spLocks noGrp="1"/>
          </p:cNvSpPr>
          <p:nvPr>
            <p:ph idx="1"/>
          </p:nvPr>
        </p:nvSpPr>
        <p:spPr>
          <a:xfrm>
            <a:off x="533400" y="1905000"/>
            <a:ext cx="8077200" cy="3385457"/>
          </a:xfrm>
        </p:spPr>
        <p:txBody>
          <a:bodyPr/>
          <a:lstStyle/>
          <a:p>
            <a:pPr marL="342900" indent="-342900">
              <a:buFont typeface="Arial" panose="020B0604020202020204" pitchFamily="34" charset="0"/>
              <a:buChar char="•"/>
            </a:pPr>
            <a:r>
              <a:rPr lang="en-GB" sz="1800" dirty="0"/>
              <a:t>Specialised refrigerators are available for the storage of pharmaceutical products and must be used for vaccines and diluents </a:t>
            </a:r>
          </a:p>
          <a:p>
            <a:pPr marL="342900" indent="-342900">
              <a:buFont typeface="Arial" panose="020B0604020202020204" pitchFamily="34" charset="0"/>
              <a:buChar char="•"/>
            </a:pPr>
            <a:r>
              <a:rPr lang="en-GB" sz="1800" dirty="0"/>
              <a:t>There should be a maintenance contract in place that allows for at least yearly servicing of fridges and calibration of temperature gauge.  Records should be kept of this</a:t>
            </a:r>
          </a:p>
          <a:p>
            <a:pPr marL="342900" indent="-342900">
              <a:buFont typeface="Arial" panose="020B0604020202020204" pitchFamily="34" charset="0"/>
              <a:buChar char="•"/>
            </a:pPr>
            <a:r>
              <a:rPr lang="en-GB" sz="1800" dirty="0"/>
              <a:t>Ice should not be allowed to build up. Records should be kept of servicing, defrosting and cleaning</a:t>
            </a:r>
          </a:p>
          <a:p>
            <a:pPr marL="342900" indent="-342900">
              <a:buFont typeface="Arial" panose="020B0604020202020204" pitchFamily="34" charset="0"/>
              <a:buChar char="•"/>
            </a:pPr>
            <a:r>
              <a:rPr lang="en-GB" sz="1800" dirty="0"/>
              <a:t>Approved cool box or alternative fridge should be used when defrosting (temp monitored)-vaccines only replaced when fridge is at correct temperature</a:t>
            </a:r>
          </a:p>
          <a:p>
            <a:pPr marL="342900" indent="-342900">
              <a:buFont typeface="Arial" panose="020B0604020202020204" pitchFamily="34" charset="0"/>
              <a:buChar char="•"/>
            </a:pPr>
            <a:r>
              <a:rPr lang="en-GB" sz="1800" dirty="0"/>
              <a:t>Vaccines are POMs and should be stored under locked conditions</a:t>
            </a:r>
          </a:p>
          <a:p>
            <a:endParaRPr lang="en-GB" dirty="0"/>
          </a:p>
        </p:txBody>
      </p:sp>
    </p:spTree>
    <p:extLst>
      <p:ext uri="{BB962C8B-B14F-4D97-AF65-F5344CB8AC3E}">
        <p14:creationId xmlns:p14="http://schemas.microsoft.com/office/powerpoint/2010/main" val="277585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2439-4BCB-AD16-60BD-FF0C118E0D41}"/>
              </a:ext>
            </a:extLst>
          </p:cNvPr>
          <p:cNvSpPr>
            <a:spLocks noGrp="1"/>
          </p:cNvSpPr>
          <p:nvPr>
            <p:ph type="title"/>
          </p:nvPr>
        </p:nvSpPr>
        <p:spPr/>
        <p:txBody>
          <a:bodyPr/>
          <a:lstStyle/>
          <a:p>
            <a:r>
              <a:rPr lang="en-US" dirty="0"/>
              <a:t>Vaccine Refrigerator Temperatures</a:t>
            </a:r>
            <a:endParaRPr lang="en-GB" dirty="0"/>
          </a:p>
        </p:txBody>
      </p:sp>
      <p:sp>
        <p:nvSpPr>
          <p:cNvPr id="3" name="Content Placeholder 2">
            <a:extLst>
              <a:ext uri="{FF2B5EF4-FFF2-40B4-BE49-F238E27FC236}">
                <a16:creationId xmlns:a16="http://schemas.microsoft.com/office/drawing/2014/main" id="{780FD20F-DB0E-B04E-6E1C-D3F7E6757C34}"/>
              </a:ext>
            </a:extLst>
          </p:cNvPr>
          <p:cNvSpPr>
            <a:spLocks noGrp="1"/>
          </p:cNvSpPr>
          <p:nvPr>
            <p:ph idx="1"/>
          </p:nvPr>
        </p:nvSpPr>
        <p:spPr/>
        <p:txBody>
          <a:bodyPr/>
          <a:lstStyle/>
          <a:p>
            <a:pPr marL="342900" indent="-342900">
              <a:buFont typeface="Arial" panose="020B0604020202020204" pitchFamily="34" charset="0"/>
              <a:buChar char="•"/>
            </a:pPr>
            <a:r>
              <a:rPr lang="en-GB" dirty="0"/>
              <a:t>Temperature readings should be continually monitored with a minimum-maximum thermometer</a:t>
            </a:r>
          </a:p>
          <a:p>
            <a:pPr marL="342900" indent="-342900">
              <a:buFont typeface="Arial" panose="020B0604020202020204" pitchFamily="34" charset="0"/>
              <a:buChar char="•"/>
            </a:pPr>
            <a:r>
              <a:rPr lang="en-GB" dirty="0"/>
              <a:t>All fridges should ideally have two thermometers, one of which is independent of mains power</a:t>
            </a:r>
          </a:p>
          <a:p>
            <a:pPr marL="342900" indent="-342900">
              <a:buFont typeface="Arial" panose="020B0604020202020204" pitchFamily="34" charset="0"/>
              <a:buChar char="•"/>
            </a:pPr>
            <a:r>
              <a:rPr lang="en-GB" dirty="0"/>
              <a:t>Strongly recommend use of data-loggers</a:t>
            </a:r>
          </a:p>
          <a:p>
            <a:pPr marL="342900" indent="-342900">
              <a:buFont typeface="Arial" panose="020B0604020202020204" pitchFamily="34" charset="0"/>
              <a:buChar char="•"/>
            </a:pPr>
            <a:r>
              <a:rPr lang="en-GB" dirty="0"/>
              <a:t>Annual calibration / consider replacement of thermometer</a:t>
            </a:r>
          </a:p>
          <a:p>
            <a:pPr marL="342900" indent="-342900">
              <a:buFont typeface="Arial" panose="020B0604020202020204" pitchFamily="34" charset="0"/>
              <a:buChar char="•"/>
            </a:pPr>
            <a:r>
              <a:rPr lang="en-GB" dirty="0"/>
              <a:t>Care should be taken that the thermometer probe cable does not interfere with the door seal</a:t>
            </a:r>
          </a:p>
          <a:p>
            <a:pPr marL="342900" indent="-342900">
              <a:buFont typeface="Arial" panose="020B0604020202020204" pitchFamily="34" charset="0"/>
              <a:buChar char="•"/>
            </a:pPr>
            <a:r>
              <a:rPr lang="en-GB" dirty="0"/>
              <a:t>Opening and closing the refrigerator door should be kept to a minimum in order to maintain a constant temperature</a:t>
            </a:r>
          </a:p>
          <a:p>
            <a:endParaRPr lang="en-GB" dirty="0"/>
          </a:p>
        </p:txBody>
      </p:sp>
    </p:spTree>
    <p:extLst>
      <p:ext uri="{BB962C8B-B14F-4D97-AF65-F5344CB8AC3E}">
        <p14:creationId xmlns:p14="http://schemas.microsoft.com/office/powerpoint/2010/main" val="73000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2C71-F4FF-2308-DE73-B3CE91789426}"/>
              </a:ext>
            </a:extLst>
          </p:cNvPr>
          <p:cNvSpPr>
            <a:spLocks noGrp="1"/>
          </p:cNvSpPr>
          <p:nvPr>
            <p:ph type="title"/>
          </p:nvPr>
        </p:nvSpPr>
        <p:spPr/>
        <p:txBody>
          <a:bodyPr/>
          <a:lstStyle/>
          <a:p>
            <a:r>
              <a:rPr lang="en-US" dirty="0"/>
              <a:t>Temperature Monitoring</a:t>
            </a:r>
            <a:endParaRPr lang="en-GB" dirty="0"/>
          </a:p>
        </p:txBody>
      </p:sp>
      <p:sp>
        <p:nvSpPr>
          <p:cNvPr id="3" name="Content Placeholder 2">
            <a:extLst>
              <a:ext uri="{FF2B5EF4-FFF2-40B4-BE49-F238E27FC236}">
                <a16:creationId xmlns:a16="http://schemas.microsoft.com/office/drawing/2014/main" id="{F87FF3B2-1206-2C11-D977-0939B1711962}"/>
              </a:ext>
            </a:extLst>
          </p:cNvPr>
          <p:cNvSpPr>
            <a:spLocks noGrp="1"/>
          </p:cNvSpPr>
          <p:nvPr>
            <p:ph idx="1"/>
          </p:nvPr>
        </p:nvSpPr>
        <p:spPr>
          <a:xfrm>
            <a:off x="685800" y="1621971"/>
            <a:ext cx="8077200" cy="4038600"/>
          </a:xfrm>
        </p:spPr>
        <p:txBody>
          <a:bodyPr/>
          <a:lstStyle/>
          <a:p>
            <a:r>
              <a:rPr lang="en-GB" sz="1800" dirty="0"/>
              <a:t>Observe the 4 Rs:</a:t>
            </a:r>
          </a:p>
          <a:p>
            <a:r>
              <a:rPr lang="en-GB" sz="1800" b="1" u="sng" dirty="0"/>
              <a:t>R</a:t>
            </a:r>
            <a:r>
              <a:rPr lang="en-GB" sz="1800" dirty="0"/>
              <a:t>ead     </a:t>
            </a:r>
            <a:r>
              <a:rPr lang="en-GB" sz="1800" b="1" u="sng" dirty="0"/>
              <a:t>R</a:t>
            </a:r>
            <a:r>
              <a:rPr lang="en-GB" sz="1800" dirty="0"/>
              <a:t>ecord      </a:t>
            </a:r>
            <a:r>
              <a:rPr lang="en-GB" sz="1800" b="1" u="sng" dirty="0"/>
              <a:t>R</a:t>
            </a:r>
            <a:r>
              <a:rPr lang="en-GB" sz="1800" dirty="0"/>
              <a:t>eset       </a:t>
            </a:r>
            <a:r>
              <a:rPr lang="en-GB" sz="1800" b="1" u="sng" dirty="0"/>
              <a:t>R</a:t>
            </a:r>
            <a:r>
              <a:rPr lang="en-GB" sz="1800" dirty="0"/>
              <a:t>eact</a:t>
            </a:r>
          </a:p>
          <a:p>
            <a:endParaRPr lang="en-GB" sz="1800" dirty="0"/>
          </a:p>
          <a:p>
            <a:r>
              <a:rPr lang="en-GB" sz="1800" b="1" dirty="0"/>
              <a:t>Do make sure that the person making the recording</a:t>
            </a:r>
          </a:p>
          <a:p>
            <a:pPr marL="285750" indent="-285750">
              <a:buFont typeface="Arial" panose="020B0604020202020204" pitchFamily="34" charset="0"/>
              <a:buChar char="•"/>
            </a:pPr>
            <a:r>
              <a:rPr lang="en-GB" sz="1800" dirty="0"/>
              <a:t>Records it at the same time every day during the week and signs the sheet</a:t>
            </a:r>
          </a:p>
          <a:p>
            <a:pPr marL="285750" indent="-285750">
              <a:buFont typeface="Arial" panose="020B0604020202020204" pitchFamily="34" charset="0"/>
              <a:buChar char="•"/>
            </a:pPr>
            <a:r>
              <a:rPr lang="en-GB" sz="1800" dirty="0"/>
              <a:t>Records it in a standard fashion and on a standard form</a:t>
            </a:r>
          </a:p>
          <a:p>
            <a:pPr marL="285750" indent="-285750">
              <a:buFont typeface="Arial" panose="020B0604020202020204" pitchFamily="34" charset="0"/>
              <a:buChar char="•"/>
            </a:pPr>
            <a:r>
              <a:rPr lang="en-GB" sz="1800" dirty="0"/>
              <a:t>Acts if temperature is outside of +2-+8°C</a:t>
            </a:r>
          </a:p>
          <a:p>
            <a:pPr marL="285750" indent="-285750">
              <a:buFont typeface="Arial" panose="020B0604020202020204" pitchFamily="34" charset="0"/>
              <a:buChar char="•"/>
            </a:pPr>
            <a:r>
              <a:rPr lang="en-GB" sz="1800" dirty="0"/>
              <a:t>Resets the thermometer after every reading</a:t>
            </a:r>
          </a:p>
          <a:p>
            <a:endParaRPr lang="en-GB" sz="1800" dirty="0"/>
          </a:p>
          <a:p>
            <a:pPr marL="0" indent="0"/>
            <a:r>
              <a:rPr lang="en-GB" sz="1800" b="1" dirty="0"/>
              <a:t>Remember if stored outside of 2 - 8°C as per licensing conditions is “off-label” and cannot be administered under PGD</a:t>
            </a:r>
          </a:p>
          <a:p>
            <a:endParaRPr lang="en-GB" dirty="0"/>
          </a:p>
        </p:txBody>
      </p:sp>
    </p:spTree>
    <p:extLst>
      <p:ext uri="{BB962C8B-B14F-4D97-AF65-F5344CB8AC3E}">
        <p14:creationId xmlns:p14="http://schemas.microsoft.com/office/powerpoint/2010/main" val="419995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2A69-EBC6-A36F-8955-AFCB4D01D5E3}"/>
              </a:ext>
            </a:extLst>
          </p:cNvPr>
          <p:cNvSpPr>
            <a:spLocks noGrp="1"/>
          </p:cNvSpPr>
          <p:nvPr>
            <p:ph type="title"/>
          </p:nvPr>
        </p:nvSpPr>
        <p:spPr/>
        <p:txBody>
          <a:bodyPr/>
          <a:lstStyle/>
          <a:p>
            <a:r>
              <a:rPr lang="en-US" dirty="0"/>
              <a:t>Temperature Records</a:t>
            </a:r>
            <a:endParaRPr lang="en-GB" dirty="0"/>
          </a:p>
        </p:txBody>
      </p:sp>
      <p:sp>
        <p:nvSpPr>
          <p:cNvPr id="3" name="Content Placeholder 2">
            <a:extLst>
              <a:ext uri="{FF2B5EF4-FFF2-40B4-BE49-F238E27FC236}">
                <a16:creationId xmlns:a16="http://schemas.microsoft.com/office/drawing/2014/main" id="{11DC7784-F026-F6CF-1229-ACB4F414ECA8}"/>
              </a:ext>
            </a:extLst>
          </p:cNvPr>
          <p:cNvSpPr>
            <a:spLocks noGrp="1"/>
          </p:cNvSpPr>
          <p:nvPr>
            <p:ph idx="1"/>
          </p:nvPr>
        </p:nvSpPr>
        <p:spPr>
          <a:xfrm>
            <a:off x="751114" y="2111829"/>
            <a:ext cx="3973286" cy="4038600"/>
          </a:xfrm>
        </p:spPr>
        <p:txBody>
          <a:bodyPr/>
          <a:lstStyle/>
          <a:p>
            <a:pPr marL="0" indent="0"/>
            <a:r>
              <a:rPr lang="en-US" dirty="0"/>
              <a:t>A sample refrigerator temperature record chart:</a:t>
            </a:r>
            <a:endParaRPr lang="en-GB" dirty="0"/>
          </a:p>
        </p:txBody>
      </p:sp>
      <p:pic>
        <p:nvPicPr>
          <p:cNvPr id="4" name="Picture 3">
            <a:extLst>
              <a:ext uri="{FF2B5EF4-FFF2-40B4-BE49-F238E27FC236}">
                <a16:creationId xmlns:a16="http://schemas.microsoft.com/office/drawing/2014/main" id="{0B73B159-C95A-F409-44A6-0D866A58BC36}"/>
              </a:ext>
            </a:extLst>
          </p:cNvPr>
          <p:cNvPicPr>
            <a:picLocks noChangeAspect="1"/>
          </p:cNvPicPr>
          <p:nvPr/>
        </p:nvPicPr>
        <p:blipFill>
          <a:blip r:embed="rId2"/>
          <a:stretch>
            <a:fillRect/>
          </a:stretch>
        </p:blipFill>
        <p:spPr>
          <a:xfrm>
            <a:off x="5212116" y="1338943"/>
            <a:ext cx="3407193" cy="4414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508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983A-3EA9-04B7-797C-5ED824EAFF0C}"/>
              </a:ext>
            </a:extLst>
          </p:cNvPr>
          <p:cNvSpPr>
            <a:spLocks noGrp="1"/>
          </p:cNvSpPr>
          <p:nvPr>
            <p:ph type="title"/>
          </p:nvPr>
        </p:nvSpPr>
        <p:spPr/>
        <p:txBody>
          <a:bodyPr/>
          <a:lstStyle/>
          <a:p>
            <a:r>
              <a:rPr lang="en-US" dirty="0"/>
              <a:t>Data Loggers</a:t>
            </a:r>
            <a:endParaRPr lang="en-GB" dirty="0"/>
          </a:p>
        </p:txBody>
      </p:sp>
      <p:sp>
        <p:nvSpPr>
          <p:cNvPr id="3" name="Content Placeholder 2">
            <a:extLst>
              <a:ext uri="{FF2B5EF4-FFF2-40B4-BE49-F238E27FC236}">
                <a16:creationId xmlns:a16="http://schemas.microsoft.com/office/drawing/2014/main" id="{D20B2396-846F-9757-A410-B05430FC5D13}"/>
              </a:ext>
            </a:extLst>
          </p:cNvPr>
          <p:cNvSpPr>
            <a:spLocks noGrp="1"/>
          </p:cNvSpPr>
          <p:nvPr>
            <p:ph idx="1"/>
          </p:nvPr>
        </p:nvSpPr>
        <p:spPr>
          <a:xfrm>
            <a:off x="685800" y="1752600"/>
            <a:ext cx="8077200" cy="2862943"/>
          </a:xfrm>
        </p:spPr>
        <p:txBody>
          <a:bodyPr/>
          <a:lstStyle/>
          <a:p>
            <a:pPr marL="342900" indent="-342900">
              <a:buFont typeface="Arial" panose="020B0604020202020204" pitchFamily="34" charset="0"/>
              <a:buChar char="•"/>
            </a:pPr>
            <a:r>
              <a:rPr lang="en-GB" dirty="0"/>
              <a:t>The standard recommends the use of “Data Loggers”</a:t>
            </a:r>
          </a:p>
          <a:p>
            <a:pPr marL="342900" indent="-342900">
              <a:buFont typeface="Arial" panose="020B0604020202020204" pitchFamily="34" charset="0"/>
              <a:buChar char="•"/>
            </a:pPr>
            <a:r>
              <a:rPr lang="en-GB" dirty="0"/>
              <a:t>Continually measure temperature of fridge and record every 5 minutes / more frequently</a:t>
            </a:r>
          </a:p>
          <a:p>
            <a:pPr marL="342900" indent="-342900">
              <a:buFont typeface="Arial" panose="020B0604020202020204" pitchFamily="34" charset="0"/>
              <a:buChar char="•"/>
            </a:pPr>
            <a:r>
              <a:rPr lang="en-GB" dirty="0"/>
              <a:t>When plugged into computer allow continuous reading display since last read</a:t>
            </a:r>
          </a:p>
          <a:p>
            <a:pPr marL="342900" indent="-342900">
              <a:buFont typeface="Arial" panose="020B0604020202020204" pitchFamily="34" charset="0"/>
              <a:buChar char="•"/>
            </a:pPr>
            <a:r>
              <a:rPr lang="en-GB" dirty="0"/>
              <a:t>Can tell how long has been outside of temperature range</a:t>
            </a:r>
          </a:p>
          <a:p>
            <a:pPr marL="342900" indent="-342900">
              <a:buFont typeface="Arial" panose="020B0604020202020204" pitchFamily="34" charset="0"/>
              <a:buChar char="•"/>
            </a:pPr>
            <a:r>
              <a:rPr lang="en-GB" dirty="0"/>
              <a:t>Should be calibrated annually </a:t>
            </a:r>
          </a:p>
          <a:p>
            <a:endParaRPr lang="en-GB" dirty="0"/>
          </a:p>
        </p:txBody>
      </p:sp>
    </p:spTree>
    <p:extLst>
      <p:ext uri="{BB962C8B-B14F-4D97-AF65-F5344CB8AC3E}">
        <p14:creationId xmlns:p14="http://schemas.microsoft.com/office/powerpoint/2010/main" val="3769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34C4-4F10-EEA1-F398-34C49ABA22C5}"/>
              </a:ext>
            </a:extLst>
          </p:cNvPr>
          <p:cNvSpPr>
            <a:spLocks noGrp="1"/>
          </p:cNvSpPr>
          <p:nvPr>
            <p:ph type="title"/>
          </p:nvPr>
        </p:nvSpPr>
        <p:spPr/>
        <p:txBody>
          <a:bodyPr/>
          <a:lstStyle/>
          <a:p>
            <a:r>
              <a:rPr lang="en-US" dirty="0"/>
              <a:t>Storage Temperature</a:t>
            </a:r>
            <a:endParaRPr lang="en-GB" dirty="0"/>
          </a:p>
        </p:txBody>
      </p:sp>
      <p:sp>
        <p:nvSpPr>
          <p:cNvPr id="3" name="Content Placeholder 2">
            <a:extLst>
              <a:ext uri="{FF2B5EF4-FFF2-40B4-BE49-F238E27FC236}">
                <a16:creationId xmlns:a16="http://schemas.microsoft.com/office/drawing/2014/main" id="{45D4F5A2-815A-957B-2423-2AD0B10BC9B6}"/>
              </a:ext>
            </a:extLst>
          </p:cNvPr>
          <p:cNvSpPr>
            <a:spLocks noGrp="1"/>
          </p:cNvSpPr>
          <p:nvPr>
            <p:ph idx="1"/>
          </p:nvPr>
        </p:nvSpPr>
        <p:spPr>
          <a:xfrm>
            <a:off x="685800" y="1997528"/>
            <a:ext cx="8077200" cy="2862943"/>
          </a:xfrm>
        </p:spPr>
        <p:txBody>
          <a:bodyPr/>
          <a:lstStyle/>
          <a:p>
            <a:pPr marL="0" indent="0"/>
            <a:r>
              <a:rPr lang="en-GB" dirty="0"/>
              <a:t>Should </a:t>
            </a:r>
            <a:r>
              <a:rPr lang="en-GB" b="1" i="1" dirty="0">
                <a:solidFill>
                  <a:srgbClr val="FF0000"/>
                </a:solidFill>
              </a:rPr>
              <a:t>never</a:t>
            </a:r>
            <a:r>
              <a:rPr lang="en-GB" dirty="0"/>
              <a:t> exceed +8°C or fall below +2°C</a:t>
            </a:r>
          </a:p>
          <a:p>
            <a:pPr marL="342900" indent="-342900">
              <a:buFont typeface="Arial" panose="020B0604020202020204" pitchFamily="34" charset="0"/>
              <a:buChar char="•"/>
            </a:pPr>
            <a:endParaRPr lang="en-GB" dirty="0"/>
          </a:p>
          <a:p>
            <a:pPr marL="0" indent="0"/>
            <a:r>
              <a:rPr lang="en-GB" sz="3600" b="1" dirty="0"/>
              <a:t>Aim for 5°C</a:t>
            </a:r>
          </a:p>
          <a:p>
            <a:pPr marL="0" indent="0"/>
            <a:endParaRPr lang="en-GB" dirty="0"/>
          </a:p>
          <a:p>
            <a:pPr marL="0" indent="0"/>
            <a:r>
              <a:rPr lang="en-GB" dirty="0"/>
              <a:t>Aim to maintain vaccine fridge as close as possible to 5°C as this gives a safety margin of + or – 3 °C</a:t>
            </a:r>
          </a:p>
          <a:p>
            <a:endParaRPr lang="en-GB" dirty="0"/>
          </a:p>
        </p:txBody>
      </p:sp>
    </p:spTree>
    <p:extLst>
      <p:ext uri="{BB962C8B-B14F-4D97-AF65-F5344CB8AC3E}">
        <p14:creationId xmlns:p14="http://schemas.microsoft.com/office/powerpoint/2010/main" val="394452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Cold Chain Incidents</a:t>
            </a:r>
          </a:p>
        </p:txBody>
      </p:sp>
      <p:graphicFrame>
        <p:nvGraphicFramePr>
          <p:cNvPr id="6" name="Table 5">
            <a:extLst>
              <a:ext uri="{FF2B5EF4-FFF2-40B4-BE49-F238E27FC236}">
                <a16:creationId xmlns:a16="http://schemas.microsoft.com/office/drawing/2014/main" id="{F6994374-074A-1DA4-AE9E-6E48AEEF5CD8}"/>
              </a:ext>
            </a:extLst>
          </p:cNvPr>
          <p:cNvGraphicFramePr>
            <a:graphicFrameLocks noGrp="1"/>
          </p:cNvGraphicFramePr>
          <p:nvPr>
            <p:extLst>
              <p:ext uri="{D42A27DB-BD31-4B8C-83A1-F6EECF244321}">
                <p14:modId xmlns:p14="http://schemas.microsoft.com/office/powerpoint/2010/main" val="2438427243"/>
              </p:ext>
            </p:extLst>
          </p:nvPr>
        </p:nvGraphicFramePr>
        <p:xfrm>
          <a:off x="563033" y="1894656"/>
          <a:ext cx="8017933" cy="2649588"/>
        </p:xfrm>
        <a:graphic>
          <a:graphicData uri="http://schemas.openxmlformats.org/drawingml/2006/table">
            <a:tbl>
              <a:tblPr firstRow="1" bandRow="1">
                <a:tableStyleId>{5C22544A-7EE6-4342-B048-85BDC9FD1C3A}</a:tableStyleId>
              </a:tblPr>
              <a:tblGrid>
                <a:gridCol w="2723035">
                  <a:extLst>
                    <a:ext uri="{9D8B030D-6E8A-4147-A177-3AD203B41FA5}">
                      <a16:colId xmlns:a16="http://schemas.microsoft.com/office/drawing/2014/main" val="3099939521"/>
                    </a:ext>
                  </a:extLst>
                </a:gridCol>
                <a:gridCol w="5294898">
                  <a:extLst>
                    <a:ext uri="{9D8B030D-6E8A-4147-A177-3AD203B41FA5}">
                      <a16:colId xmlns:a16="http://schemas.microsoft.com/office/drawing/2014/main" val="3363767908"/>
                    </a:ext>
                  </a:extLst>
                </a:gridCol>
              </a:tblGrid>
              <a:tr h="12971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&lt;+2°C Temperature &gt;+8°C </a:t>
                      </a:r>
                      <a:endParaRPr lang="en-GB" sz="1600" dirty="0"/>
                    </a:p>
                    <a:p>
                      <a:pPr algn="ctr"/>
                      <a:r>
                        <a:rPr lang="en-GB" sz="1800" b="1" u="sng" dirty="0">
                          <a:solidFill>
                            <a:srgbClr val="00B050"/>
                          </a:solidFill>
                        </a:rPr>
                        <a:t>Less than</a:t>
                      </a:r>
                      <a:r>
                        <a:rPr lang="en-GB" sz="1800" b="0" u="none" dirty="0">
                          <a:solidFill>
                            <a:srgbClr val="00B050"/>
                          </a:solidFill>
                        </a:rPr>
                        <a:t> </a:t>
                      </a:r>
                      <a:r>
                        <a:rPr lang="en-GB" sz="1800" b="1" dirty="0">
                          <a:solidFill>
                            <a:srgbClr val="00B050"/>
                          </a:solidFill>
                        </a:rPr>
                        <a:t>20 minutes</a:t>
                      </a:r>
                    </a:p>
                  </a:txBody>
                  <a:tcPr anchor="ctr">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bg2"/>
                          </a:solidFill>
                        </a:rPr>
                        <a:t>Cold-Chain Breach</a:t>
                      </a:r>
                    </a:p>
                  </a:txBody>
                  <a:tcPr anchor="ctr">
                    <a:solidFill>
                      <a:schemeClr val="accent1">
                        <a:lumMod val="20000"/>
                        <a:lumOff val="80000"/>
                      </a:schemeClr>
                    </a:solidFill>
                  </a:tcPr>
                </a:tc>
                <a:extLst>
                  <a:ext uri="{0D108BD9-81ED-4DB2-BD59-A6C34878D82A}">
                    <a16:rowId xmlns:a16="http://schemas.microsoft.com/office/drawing/2014/main" val="3103520682"/>
                  </a:ext>
                </a:extLst>
              </a:tr>
              <a:tr h="13524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u="none" dirty="0">
                          <a:solidFill>
                            <a:schemeClr val="bg2"/>
                          </a:solidFill>
                        </a:rPr>
                        <a:t>Action</a:t>
                      </a:r>
                      <a:endParaRPr lang="en-GB" sz="1800" b="1" u="none" dirty="0">
                        <a:solidFill>
                          <a:schemeClr val="bg2"/>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bg2"/>
                          </a:solidFill>
                        </a:rPr>
                        <a:t>One off temperature fluctuation </a:t>
                      </a:r>
                    </a:p>
                    <a:p>
                      <a:pPr algn="ctr"/>
                      <a:r>
                        <a:rPr lang="en-US" dirty="0"/>
                        <a:t>No action required, document in temperature log. </a:t>
                      </a:r>
                    </a:p>
                    <a:p>
                      <a:pPr algn="ctr"/>
                      <a:endParaRPr lang="en-US" dirty="0"/>
                    </a:p>
                    <a:p>
                      <a:pPr algn="ctr"/>
                      <a:r>
                        <a:rPr lang="en-US" dirty="0"/>
                        <a:t>If concerned, contact PHA Duty Room for advice. </a:t>
                      </a:r>
                      <a:endParaRPr lang="en-GB" dirty="0"/>
                    </a:p>
                  </a:txBody>
                  <a:tcPr anchor="ctr"/>
                </a:tc>
                <a:extLst>
                  <a:ext uri="{0D108BD9-81ED-4DB2-BD59-A6C34878D82A}">
                    <a16:rowId xmlns:a16="http://schemas.microsoft.com/office/drawing/2014/main" val="355424997"/>
                  </a:ext>
                </a:extLst>
              </a:tr>
            </a:tbl>
          </a:graphicData>
        </a:graphic>
      </p:graphicFrame>
    </p:spTree>
    <p:extLst>
      <p:ext uri="{BB962C8B-B14F-4D97-AF65-F5344CB8AC3E}">
        <p14:creationId xmlns:p14="http://schemas.microsoft.com/office/powerpoint/2010/main" val="4121447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E37740-BF59-C90F-87E5-39E1BC93EE60}"/>
              </a:ext>
            </a:extLst>
          </p:cNvPr>
          <p:cNvGraphicFramePr>
            <a:graphicFrameLocks noGrp="1"/>
          </p:cNvGraphicFramePr>
          <p:nvPr>
            <p:extLst>
              <p:ext uri="{D42A27DB-BD31-4B8C-83A1-F6EECF244321}">
                <p14:modId xmlns:p14="http://schemas.microsoft.com/office/powerpoint/2010/main" val="1229417548"/>
              </p:ext>
            </p:extLst>
          </p:nvPr>
        </p:nvGraphicFramePr>
        <p:xfrm>
          <a:off x="390526" y="1721762"/>
          <a:ext cx="8294158" cy="3620216"/>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3584779450"/>
                    </a:ext>
                  </a:extLst>
                </a:gridCol>
                <a:gridCol w="5246159">
                  <a:extLst>
                    <a:ext uri="{9D8B030D-6E8A-4147-A177-3AD203B41FA5}">
                      <a16:colId xmlns:a16="http://schemas.microsoft.com/office/drawing/2014/main" val="1853159330"/>
                    </a:ext>
                  </a:extLst>
                </a:gridCol>
              </a:tblGrid>
              <a:tr h="14713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solidFill>
                            <a:srgbClr val="FF0000"/>
                          </a:solidFill>
                        </a:rPr>
                        <a:t>&lt;+2°C </a:t>
                      </a:r>
                      <a:r>
                        <a:rPr lang="en-US" sz="1800" b="1" dirty="0">
                          <a:solidFill>
                            <a:srgbClr val="FF0000"/>
                          </a:solidFill>
                        </a:rPr>
                        <a:t>Temperature &gt;</a:t>
                      </a:r>
                      <a:r>
                        <a:rPr lang="en-GB" sz="1800" b="1" dirty="0">
                          <a:solidFill>
                            <a:srgbClr val="FF0000"/>
                          </a:solidFill>
                        </a:rPr>
                        <a:t>+8°C </a:t>
                      </a:r>
                      <a:endParaRPr lang="en-GB" sz="18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u="sng" dirty="0">
                          <a:solidFill>
                            <a:srgbClr val="FF0000"/>
                          </a:solidFill>
                        </a:rPr>
                        <a:t>More than</a:t>
                      </a:r>
                      <a:r>
                        <a:rPr lang="en-GB" sz="2000" b="1" u="none" dirty="0">
                          <a:solidFill>
                            <a:srgbClr val="FF0000"/>
                          </a:solidFill>
                        </a:rPr>
                        <a:t> 20 minutes</a:t>
                      </a:r>
                    </a:p>
                  </a:txBody>
                  <a:tcPr anchor="ctr">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u="sng" dirty="0">
                          <a:solidFill>
                            <a:schemeClr val="bg2"/>
                          </a:solidFill>
                        </a:rPr>
                        <a:t>Significant</a:t>
                      </a:r>
                      <a:r>
                        <a:rPr lang="en-GB" sz="1800" b="1" u="none" dirty="0">
                          <a:solidFill>
                            <a:schemeClr val="bg2"/>
                          </a:solidFill>
                        </a:rPr>
                        <a:t> Cold-Chain Breach</a:t>
                      </a:r>
                    </a:p>
                  </a:txBody>
                  <a:tcPr anchor="ctr">
                    <a:solidFill>
                      <a:schemeClr val="accent1">
                        <a:lumMod val="20000"/>
                        <a:lumOff val="80000"/>
                      </a:schemeClr>
                    </a:solidFill>
                  </a:tcPr>
                </a:tc>
                <a:extLst>
                  <a:ext uri="{0D108BD9-81ED-4DB2-BD59-A6C34878D82A}">
                    <a16:rowId xmlns:a16="http://schemas.microsoft.com/office/drawing/2014/main" val="1414817473"/>
                  </a:ext>
                </a:extLst>
              </a:tr>
              <a:tr h="14713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u="none" dirty="0">
                          <a:solidFill>
                            <a:schemeClr val="bg2"/>
                          </a:solidFill>
                        </a:rPr>
                        <a:t>Action</a:t>
                      </a:r>
                      <a:endParaRPr lang="en-GB" sz="1800" b="1" u="none" dirty="0">
                        <a:solidFill>
                          <a:schemeClr val="bg2"/>
                        </a:solidFill>
                      </a:endParaRPr>
                    </a:p>
                  </a:txBody>
                  <a:tcPr anchor="ctr">
                    <a:solidFill>
                      <a:schemeClr val="accent1">
                        <a:lumMod val="20000"/>
                        <a:lumOff val="80000"/>
                      </a:schemeClr>
                    </a:solidFill>
                  </a:tcPr>
                </a:tc>
                <a:tc>
                  <a:txBody>
                    <a:bodyPr/>
                    <a:lstStyle/>
                    <a:p>
                      <a:pPr algn="ctr"/>
                      <a:endParaRPr lang="en-US" b="0" dirty="0">
                        <a:solidFill>
                          <a:schemeClr val="bg2"/>
                        </a:solidFill>
                      </a:endParaRPr>
                    </a:p>
                    <a:p>
                      <a:pPr marL="342900" marR="0" lvl="0" indent="-342900" algn="just" defTabSz="685800" rtl="0" eaLnBrk="1" fontAlgn="auto" latinLnBrk="0" hangingPunct="1">
                        <a:lnSpc>
                          <a:spcPct val="100000"/>
                        </a:lnSpc>
                        <a:spcBef>
                          <a:spcPts val="0"/>
                        </a:spcBef>
                        <a:spcAft>
                          <a:spcPts val="0"/>
                        </a:spcAft>
                        <a:buClrTx/>
                        <a:buSzTx/>
                        <a:buFontTx/>
                        <a:buAutoNum type="arabicParenR"/>
                        <a:tabLst/>
                        <a:defRPr/>
                      </a:pPr>
                      <a:r>
                        <a:rPr lang="en-US" b="0" dirty="0">
                          <a:solidFill>
                            <a:schemeClr val="bg2"/>
                          </a:solidFill>
                        </a:rPr>
                        <a:t>Do </a:t>
                      </a:r>
                      <a:r>
                        <a:rPr lang="en-US" b="0" u="sng" dirty="0">
                          <a:solidFill>
                            <a:schemeClr val="bg2"/>
                          </a:solidFill>
                        </a:rPr>
                        <a:t>not</a:t>
                      </a:r>
                      <a:r>
                        <a:rPr lang="en-US" b="0" dirty="0">
                          <a:solidFill>
                            <a:schemeClr val="bg2"/>
                          </a:solidFill>
                        </a:rPr>
                        <a:t> dispose of vaccine stock affected. </a:t>
                      </a:r>
                    </a:p>
                    <a:p>
                      <a:pPr marL="342900" indent="-342900" algn="just">
                        <a:buAutoNum type="arabicParenR"/>
                      </a:pPr>
                      <a:r>
                        <a:rPr lang="en-US" b="0" dirty="0">
                          <a:solidFill>
                            <a:schemeClr val="bg2"/>
                          </a:solidFill>
                        </a:rPr>
                        <a:t>Contact local HSCT Trust Medicines Information (MI) team </a:t>
                      </a:r>
                    </a:p>
                    <a:p>
                      <a:pPr marL="342900" indent="-342900" algn="just">
                        <a:buAutoNum type="arabicParenR"/>
                      </a:pPr>
                      <a:r>
                        <a:rPr lang="en-US" b="0" dirty="0">
                          <a:solidFill>
                            <a:schemeClr val="bg2"/>
                          </a:solidFill>
                        </a:rPr>
                        <a:t>Quarantine and refrigerate stock until advice provided by MI.</a:t>
                      </a:r>
                    </a:p>
                    <a:p>
                      <a:pPr marL="342900" indent="-342900" algn="just">
                        <a:buAutoNum type="arabicParenR"/>
                      </a:pPr>
                      <a:r>
                        <a:rPr lang="en-US" b="0" dirty="0">
                          <a:solidFill>
                            <a:schemeClr val="bg2"/>
                          </a:solidFill>
                        </a:rPr>
                        <a:t>If MI response is delayed, and stock is urgently required consider using alternative stock or obtain new stock.    </a:t>
                      </a:r>
                    </a:p>
                    <a:p>
                      <a:pPr marL="342900" indent="-342900" algn="just">
                        <a:buAutoNum type="arabicParenR"/>
                      </a:pPr>
                      <a:r>
                        <a:rPr lang="en-US" b="0" dirty="0">
                          <a:solidFill>
                            <a:schemeClr val="bg2"/>
                          </a:solidFill>
                        </a:rPr>
                        <a:t>Report the incident to the PHA Duty Room</a:t>
                      </a:r>
                    </a:p>
                    <a:p>
                      <a:pPr marL="342900" indent="-342900" algn="just">
                        <a:buAutoNum type="arabicParenR"/>
                      </a:pPr>
                      <a:r>
                        <a:rPr lang="en-US" b="0" dirty="0">
                          <a:solidFill>
                            <a:schemeClr val="bg2"/>
                          </a:solidFill>
                        </a:rPr>
                        <a:t>Contact your SPPG Practice Support Manager for support and advice on how to mitigate future occurrences. </a:t>
                      </a:r>
                    </a:p>
                    <a:p>
                      <a:pPr marL="0" indent="0" algn="just">
                        <a:buNone/>
                      </a:pPr>
                      <a:endParaRPr lang="en-GB" b="0" dirty="0">
                        <a:solidFill>
                          <a:schemeClr val="bg2"/>
                        </a:solidFill>
                      </a:endParaRPr>
                    </a:p>
                  </a:txBody>
                  <a:tcPr anchor="ctr">
                    <a:solidFill>
                      <a:schemeClr val="accent1">
                        <a:lumMod val="20000"/>
                        <a:lumOff val="80000"/>
                      </a:schemeClr>
                    </a:solidFill>
                  </a:tcPr>
                </a:tc>
                <a:extLst>
                  <a:ext uri="{0D108BD9-81ED-4DB2-BD59-A6C34878D82A}">
                    <a16:rowId xmlns:a16="http://schemas.microsoft.com/office/drawing/2014/main" val="2873815383"/>
                  </a:ext>
                </a:extLst>
              </a:tr>
            </a:tbl>
          </a:graphicData>
        </a:graphic>
      </p:graphicFrame>
      <p:sp>
        <p:nvSpPr>
          <p:cNvPr id="5" name="Title 1">
            <a:extLst>
              <a:ext uri="{FF2B5EF4-FFF2-40B4-BE49-F238E27FC236}">
                <a16:creationId xmlns:a16="http://schemas.microsoft.com/office/drawing/2014/main" id="{015D5434-0A47-D3DB-67F2-060DC79DFB9A}"/>
              </a:ext>
            </a:extLst>
          </p:cNvPr>
          <p:cNvSpPr>
            <a:spLocks noGrp="1"/>
          </p:cNvSpPr>
          <p:nvPr>
            <p:ph type="title"/>
          </p:nvPr>
        </p:nvSpPr>
        <p:spPr>
          <a:xfrm>
            <a:off x="390526" y="435902"/>
            <a:ext cx="8077200" cy="1080120"/>
          </a:xfrm>
        </p:spPr>
        <p:txBody>
          <a:bodyPr/>
          <a:lstStyle/>
          <a:p>
            <a:r>
              <a:rPr lang="en-GB" dirty="0">
                <a:solidFill>
                  <a:schemeClr val="accent1">
                    <a:lumMod val="75000"/>
                  </a:schemeClr>
                </a:solidFill>
              </a:rPr>
              <a:t>Cold Chain Incidents</a:t>
            </a:r>
          </a:p>
        </p:txBody>
      </p:sp>
    </p:spTree>
    <p:extLst>
      <p:ext uri="{BB962C8B-B14F-4D97-AF65-F5344CB8AC3E}">
        <p14:creationId xmlns:p14="http://schemas.microsoft.com/office/powerpoint/2010/main" val="82395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Cold Chain Incidents</a:t>
            </a:r>
          </a:p>
        </p:txBody>
      </p:sp>
      <p:graphicFrame>
        <p:nvGraphicFramePr>
          <p:cNvPr id="4" name="Table 3">
            <a:extLst>
              <a:ext uri="{FF2B5EF4-FFF2-40B4-BE49-F238E27FC236}">
                <a16:creationId xmlns:a16="http://schemas.microsoft.com/office/drawing/2014/main" id="{9C8FBC8C-3A08-5225-CF5A-FB88334360B0}"/>
              </a:ext>
            </a:extLst>
          </p:cNvPr>
          <p:cNvGraphicFramePr>
            <a:graphicFrameLocks noGrp="1"/>
          </p:cNvGraphicFramePr>
          <p:nvPr>
            <p:extLst>
              <p:ext uri="{D42A27DB-BD31-4B8C-83A1-F6EECF244321}">
                <p14:modId xmlns:p14="http://schemas.microsoft.com/office/powerpoint/2010/main" val="1611950389"/>
              </p:ext>
            </p:extLst>
          </p:nvPr>
        </p:nvGraphicFramePr>
        <p:xfrm>
          <a:off x="563033" y="1685924"/>
          <a:ext cx="8017933" cy="3019426"/>
        </p:xfrm>
        <a:graphic>
          <a:graphicData uri="http://schemas.openxmlformats.org/drawingml/2006/table">
            <a:tbl>
              <a:tblPr firstRow="1" bandRow="1">
                <a:tableStyleId>{5C22544A-7EE6-4342-B048-85BDC9FD1C3A}</a:tableStyleId>
              </a:tblPr>
              <a:tblGrid>
                <a:gridCol w="2723035">
                  <a:extLst>
                    <a:ext uri="{9D8B030D-6E8A-4147-A177-3AD203B41FA5}">
                      <a16:colId xmlns:a16="http://schemas.microsoft.com/office/drawing/2014/main" val="3099939521"/>
                    </a:ext>
                  </a:extLst>
                </a:gridCol>
                <a:gridCol w="5294898">
                  <a:extLst>
                    <a:ext uri="{9D8B030D-6E8A-4147-A177-3AD203B41FA5}">
                      <a16:colId xmlns:a16="http://schemas.microsoft.com/office/drawing/2014/main" val="3363767908"/>
                    </a:ext>
                  </a:extLst>
                </a:gridCol>
              </a:tblGrid>
              <a:tr h="1399867">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FF0000"/>
                          </a:solidFill>
                        </a:rPr>
                        <a:t>Cold chain breached vaccines administered to patients</a:t>
                      </a:r>
                      <a:endParaRPr lang="en-GB" sz="3200" b="1" dirty="0">
                        <a:solidFill>
                          <a:srgbClr val="FF0000"/>
                        </a:solidFill>
                      </a:endParaRPr>
                    </a:p>
                  </a:txBody>
                  <a:tcPr anchor="ctr">
                    <a:solidFill>
                      <a:schemeClr val="accent1">
                        <a:lumMod val="20000"/>
                        <a:lumOff val="80000"/>
                      </a:schemeClr>
                    </a:solidFill>
                  </a:tcPr>
                </a:tc>
                <a:tc hMerge="1">
                  <a:txBody>
                    <a:bodyPr/>
                    <a:lstStyle/>
                    <a:p>
                      <a:pPr algn="ctr"/>
                      <a:endParaRPr lang="en-GB" dirty="0"/>
                    </a:p>
                  </a:txBody>
                  <a:tcPr anchor="ctr">
                    <a:solidFill>
                      <a:schemeClr val="accent1">
                        <a:lumMod val="20000"/>
                        <a:lumOff val="80000"/>
                      </a:schemeClr>
                    </a:solidFill>
                  </a:tcPr>
                </a:tc>
                <a:extLst>
                  <a:ext uri="{0D108BD9-81ED-4DB2-BD59-A6C34878D82A}">
                    <a16:rowId xmlns:a16="http://schemas.microsoft.com/office/drawing/2014/main" val="355424997"/>
                  </a:ext>
                </a:extLst>
              </a:tr>
              <a:tr h="16195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t>Action</a:t>
                      </a:r>
                      <a:endParaRPr lang="en-GB" sz="2800" b="1"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bg2"/>
                          </a:solidFill>
                        </a:rPr>
                        <a:t>Report to </a:t>
                      </a:r>
                      <a:r>
                        <a:rPr lang="en-US" b="1" dirty="0">
                          <a:solidFill>
                            <a:schemeClr val="bg2"/>
                          </a:solidFill>
                        </a:rPr>
                        <a:t>PHA Duty Room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bg2"/>
                          </a:solidFill>
                        </a:rPr>
                        <a:t>for risk assessment, support and advice regarding the need for revaccination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bg2"/>
                          </a:solidFill>
                        </a:rPr>
                        <a:t>Telephone: </a:t>
                      </a:r>
                      <a:r>
                        <a:rPr lang="en-US" b="1" u="sng" dirty="0">
                          <a:solidFill>
                            <a:schemeClr val="bg2"/>
                          </a:solidFill>
                        </a:rPr>
                        <a:t>0300 555 0119</a:t>
                      </a:r>
                      <a:r>
                        <a:rPr lang="en-US" dirty="0">
                          <a:solidFill>
                            <a:schemeClr val="bg2"/>
                          </a:solidFill>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bg2"/>
                          </a:solidFill>
                        </a:rPr>
                        <a:t>Email: </a:t>
                      </a:r>
                      <a:r>
                        <a:rPr lang="en-US" b="1" dirty="0">
                          <a:solidFill>
                            <a:schemeClr val="bg2"/>
                          </a:solidFill>
                          <a:hlinkClick r:id="rId3">
                            <a:extLst>
                              <a:ext uri="{A12FA001-AC4F-418D-AE19-62706E023703}">
                                <ahyp:hlinkClr xmlns:ahyp="http://schemas.microsoft.com/office/drawing/2018/hyperlinkcolor" val="tx"/>
                              </a:ext>
                            </a:extLst>
                          </a:hlinkClick>
                        </a:rPr>
                        <a:t>pha.immunization@hscni.net</a:t>
                      </a:r>
                      <a:r>
                        <a:rPr lang="en-US" b="1" dirty="0">
                          <a:solidFill>
                            <a:schemeClr val="bg2"/>
                          </a:solidFill>
                        </a:rPr>
                        <a:t> </a:t>
                      </a:r>
                    </a:p>
                    <a:p>
                      <a:pPr algn="ctr"/>
                      <a:endParaRPr lang="en-GB" dirty="0"/>
                    </a:p>
                  </a:txBody>
                  <a:tcPr anchor="ctr"/>
                </a:tc>
                <a:extLst>
                  <a:ext uri="{0D108BD9-81ED-4DB2-BD59-A6C34878D82A}">
                    <a16:rowId xmlns:a16="http://schemas.microsoft.com/office/drawing/2014/main" val="1343665628"/>
                  </a:ext>
                </a:extLst>
              </a:tr>
            </a:tbl>
          </a:graphicData>
        </a:graphic>
      </p:graphicFrame>
    </p:spTree>
    <p:extLst>
      <p:ext uri="{BB962C8B-B14F-4D97-AF65-F5344CB8AC3E}">
        <p14:creationId xmlns:p14="http://schemas.microsoft.com/office/powerpoint/2010/main" val="152755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6D76-6FB9-F448-B9FA-9A6431ABC0B2}"/>
              </a:ext>
            </a:extLst>
          </p:cNvPr>
          <p:cNvSpPr>
            <a:spLocks noGrp="1"/>
          </p:cNvSpPr>
          <p:nvPr>
            <p:ph type="title"/>
          </p:nvPr>
        </p:nvSpPr>
        <p:spPr/>
        <p:txBody>
          <a:bodyPr/>
          <a:lstStyle/>
          <a:p>
            <a:r>
              <a:rPr lang="en-US" dirty="0"/>
              <a:t>Key Message</a:t>
            </a:r>
            <a:endParaRPr lang="en-GB" dirty="0"/>
          </a:p>
        </p:txBody>
      </p:sp>
      <p:sp>
        <p:nvSpPr>
          <p:cNvPr id="3" name="Content Placeholder 2">
            <a:extLst>
              <a:ext uri="{FF2B5EF4-FFF2-40B4-BE49-F238E27FC236}">
                <a16:creationId xmlns:a16="http://schemas.microsoft.com/office/drawing/2014/main" id="{8AB43B42-0F67-1A09-2628-60CB06163B3B}"/>
              </a:ext>
            </a:extLst>
          </p:cNvPr>
          <p:cNvSpPr>
            <a:spLocks noGrp="1"/>
          </p:cNvSpPr>
          <p:nvPr>
            <p:ph idx="1"/>
          </p:nvPr>
        </p:nvSpPr>
        <p:spPr>
          <a:xfrm>
            <a:off x="637506" y="1788604"/>
            <a:ext cx="4276725" cy="4038600"/>
          </a:xfrm>
        </p:spPr>
        <p:txBody>
          <a:bodyPr/>
          <a:lstStyle/>
          <a:p>
            <a:pPr marL="342900" indent="-342900">
              <a:buFont typeface="Arial" panose="020B0604020202020204" pitchFamily="34" charset="0"/>
              <a:buChar char="•"/>
            </a:pPr>
            <a:r>
              <a:rPr lang="en-US" dirty="0"/>
              <a:t>Vaccines should be stored between </a:t>
            </a:r>
            <a:r>
              <a:rPr lang="en-US" b="1" dirty="0"/>
              <a:t>2 - 8°C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Appropriate action </a:t>
            </a:r>
            <a:r>
              <a:rPr lang="en-US" b="1" dirty="0"/>
              <a:t>must</a:t>
            </a:r>
            <a:r>
              <a:rPr lang="en-US" dirty="0"/>
              <a:t> be taken if there is a </a:t>
            </a:r>
            <a:r>
              <a:rPr lang="en-US" i="1" dirty="0"/>
              <a:t>significant</a:t>
            </a:r>
            <a:r>
              <a:rPr lang="en-US" dirty="0"/>
              <a:t> breach in cold-chain</a:t>
            </a:r>
            <a:endParaRPr lang="en-GB" dirty="0"/>
          </a:p>
        </p:txBody>
      </p:sp>
      <p:pic>
        <p:nvPicPr>
          <p:cNvPr id="5" name="Picture 4">
            <a:hlinkClick r:id="rId3"/>
            <a:extLst>
              <a:ext uri="{FF2B5EF4-FFF2-40B4-BE49-F238E27FC236}">
                <a16:creationId xmlns:a16="http://schemas.microsoft.com/office/drawing/2014/main" id="{AFB98210-AF6F-C9AF-3D5A-773952A6C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313" y="873919"/>
            <a:ext cx="2277887" cy="3198304"/>
          </a:xfrm>
          <a:prstGeom prst="rect">
            <a:avLst/>
          </a:prstGeom>
        </p:spPr>
      </p:pic>
      <p:pic>
        <p:nvPicPr>
          <p:cNvPr id="7" name="Picture 6" descr="A close-up of a medical device&#10;&#10;Description automatically generated">
            <a:extLst>
              <a:ext uri="{FF2B5EF4-FFF2-40B4-BE49-F238E27FC236}">
                <a16:creationId xmlns:a16="http://schemas.microsoft.com/office/drawing/2014/main" id="{56680289-474B-3F99-1C0E-39FA4C3B3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419" y="2785777"/>
            <a:ext cx="2292218" cy="3198304"/>
          </a:xfrm>
          <a:prstGeom prst="rect">
            <a:avLst/>
          </a:prstGeom>
        </p:spPr>
      </p:pic>
    </p:spTree>
    <p:extLst>
      <p:ext uri="{BB962C8B-B14F-4D97-AF65-F5344CB8AC3E}">
        <p14:creationId xmlns:p14="http://schemas.microsoft.com/office/powerpoint/2010/main" val="427734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5789-3805-9199-E457-D90AF1B83D40}"/>
              </a:ext>
            </a:extLst>
          </p:cNvPr>
          <p:cNvSpPr>
            <a:spLocks noGrp="1"/>
          </p:cNvSpPr>
          <p:nvPr>
            <p:ph type="title"/>
          </p:nvPr>
        </p:nvSpPr>
        <p:spPr>
          <a:xfrm>
            <a:off x="657224" y="381000"/>
            <a:ext cx="8077200" cy="1143000"/>
          </a:xfrm>
        </p:spPr>
        <p:txBody>
          <a:bodyPr/>
          <a:lstStyle/>
          <a:p>
            <a:r>
              <a:rPr lang="en-US" dirty="0"/>
              <a:t>Ordering and Monitoring Stock</a:t>
            </a:r>
            <a:endParaRPr lang="en-GB" dirty="0"/>
          </a:p>
        </p:txBody>
      </p:sp>
      <p:sp>
        <p:nvSpPr>
          <p:cNvPr id="3" name="Content Placeholder 2">
            <a:extLst>
              <a:ext uri="{FF2B5EF4-FFF2-40B4-BE49-F238E27FC236}">
                <a16:creationId xmlns:a16="http://schemas.microsoft.com/office/drawing/2014/main" id="{19417B50-1AC6-359D-C4B7-8A09B969AC4C}"/>
              </a:ext>
            </a:extLst>
          </p:cNvPr>
          <p:cNvSpPr>
            <a:spLocks noGrp="1"/>
          </p:cNvSpPr>
          <p:nvPr>
            <p:ph idx="1"/>
          </p:nvPr>
        </p:nvSpPr>
        <p:spPr>
          <a:xfrm>
            <a:off x="257174" y="1352550"/>
            <a:ext cx="8629651" cy="4286250"/>
          </a:xfrm>
        </p:spPr>
        <p:txBody>
          <a:bodyPr/>
          <a:lstStyle/>
          <a:p>
            <a:pPr marL="342900" indent="-342900" algn="just">
              <a:buFont typeface="Arial" panose="020B0604020202020204" pitchFamily="34" charset="0"/>
              <a:buChar char="•"/>
            </a:pPr>
            <a:r>
              <a:rPr lang="en-GB" sz="2000" dirty="0"/>
              <a:t>Vaccine stocks should be monitored by designated person to avoid over-ordering, order duplication, or stockpiling</a:t>
            </a:r>
          </a:p>
          <a:p>
            <a:pPr marL="342900" indent="-342900" algn="just">
              <a:buFont typeface="Arial" panose="020B0604020202020204" pitchFamily="34" charset="0"/>
              <a:buChar char="•"/>
            </a:pPr>
            <a:r>
              <a:rPr lang="en-GB" sz="2000" dirty="0"/>
              <a:t>There should be no more than 2 weeks supply ordered in advance of a clinic. </a:t>
            </a:r>
          </a:p>
          <a:p>
            <a:pPr marL="342900" indent="-342900" algn="just">
              <a:buFont typeface="Arial" panose="020B0604020202020204" pitchFamily="34" charset="0"/>
              <a:buChar char="•"/>
            </a:pPr>
            <a:r>
              <a:rPr lang="en-GB" sz="2000" dirty="0"/>
              <a:t>If planning for a large vaccination clinic, contact PHA Immunisation team to confirm. </a:t>
            </a:r>
          </a:p>
          <a:p>
            <a:pPr marL="342900" indent="-342900" algn="just">
              <a:buFont typeface="Arial" panose="020B0604020202020204" pitchFamily="34" charset="0"/>
              <a:buChar char="•"/>
            </a:pPr>
            <a:r>
              <a:rPr lang="en-GB" sz="2000" dirty="0"/>
              <a:t>Stock should be rotated so those with shorter expiry dates are used first</a:t>
            </a:r>
          </a:p>
          <a:p>
            <a:pPr marL="342900" indent="-342900" algn="just">
              <a:buFont typeface="Arial" panose="020B0604020202020204" pitchFamily="34" charset="0"/>
              <a:buChar char="•"/>
            </a:pPr>
            <a:r>
              <a:rPr lang="en-GB" sz="2000" dirty="0"/>
              <a:t>Out of date stock should be removed from fridge, and correctly disposed of</a:t>
            </a:r>
          </a:p>
          <a:p>
            <a:pPr marL="342900" indent="-342900" algn="just">
              <a:buFont typeface="Arial" panose="020B0604020202020204" pitchFamily="34" charset="0"/>
              <a:buChar char="•"/>
            </a:pPr>
            <a:endParaRPr lang="en-GB" sz="400" dirty="0"/>
          </a:p>
          <a:p>
            <a:pPr marL="0" indent="0" algn="just"/>
            <a:r>
              <a:rPr lang="en-GB" b="1" dirty="0"/>
              <a:t>Vaccines must never be used past their expiry date unless advised otherwise by Manufacturer or PHA</a:t>
            </a:r>
          </a:p>
          <a:p>
            <a:endParaRPr lang="en-GB" dirty="0"/>
          </a:p>
        </p:txBody>
      </p:sp>
    </p:spTree>
    <p:extLst>
      <p:ext uri="{BB962C8B-B14F-4D97-AF65-F5344CB8AC3E}">
        <p14:creationId xmlns:p14="http://schemas.microsoft.com/office/powerpoint/2010/main" val="117992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FD56-6C72-40E0-8606-3FCD4DBAECD5}"/>
              </a:ext>
            </a:extLst>
          </p:cNvPr>
          <p:cNvSpPr>
            <a:spLocks noGrp="1"/>
          </p:cNvSpPr>
          <p:nvPr>
            <p:ph type="title"/>
          </p:nvPr>
        </p:nvSpPr>
        <p:spPr/>
        <p:txBody>
          <a:bodyPr/>
          <a:lstStyle/>
          <a:p>
            <a:r>
              <a:rPr lang="en-US" dirty="0"/>
              <a:t>Excess stock may…</a:t>
            </a:r>
            <a:endParaRPr lang="en-GB" dirty="0"/>
          </a:p>
        </p:txBody>
      </p:sp>
      <p:sp>
        <p:nvSpPr>
          <p:cNvPr id="3" name="Content Placeholder 2">
            <a:extLst>
              <a:ext uri="{FF2B5EF4-FFF2-40B4-BE49-F238E27FC236}">
                <a16:creationId xmlns:a16="http://schemas.microsoft.com/office/drawing/2014/main" id="{608CDFB8-1004-091E-9B86-72919D9D5E96}"/>
              </a:ext>
            </a:extLst>
          </p:cNvPr>
          <p:cNvSpPr>
            <a:spLocks noGrp="1"/>
          </p:cNvSpPr>
          <p:nvPr>
            <p:ph idx="1"/>
          </p:nvPr>
        </p:nvSpPr>
        <p:spPr/>
        <p:txBody>
          <a:bodyPr/>
          <a:lstStyle/>
          <a:p>
            <a:pPr marL="342900" indent="-342900">
              <a:buFont typeface="Arial" panose="020B0604020202020204" pitchFamily="34" charset="0"/>
              <a:buChar char="•"/>
            </a:pPr>
            <a:r>
              <a:rPr lang="en-GB" dirty="0"/>
              <a:t>Increase risk of vaccination with out-of-date vaccines</a:t>
            </a:r>
          </a:p>
          <a:p>
            <a:pPr marL="342900" indent="-342900">
              <a:buFont typeface="Arial" panose="020B0604020202020204" pitchFamily="34" charset="0"/>
              <a:buChar char="•"/>
            </a:pPr>
            <a:r>
              <a:rPr lang="en-GB" dirty="0"/>
              <a:t>Increase dangers of over-packed fridge leading to poor airflow, potential freezing and poor stock rotation</a:t>
            </a:r>
          </a:p>
          <a:p>
            <a:pPr marL="342900" indent="-342900">
              <a:buFont typeface="Arial" panose="020B0604020202020204" pitchFamily="34" charset="0"/>
              <a:buChar char="•"/>
            </a:pPr>
            <a:r>
              <a:rPr lang="en-GB" dirty="0"/>
              <a:t>Delay introduction of new vaccines until local stocks are used</a:t>
            </a:r>
          </a:p>
          <a:p>
            <a:pPr marL="342900" indent="-342900">
              <a:buFont typeface="Arial" panose="020B0604020202020204" pitchFamily="34" charset="0"/>
              <a:buChar char="•"/>
            </a:pPr>
            <a:r>
              <a:rPr lang="en-GB" dirty="0"/>
              <a:t>Increase pressure on clinic fridges during period of high demand – e.g. during flu vaccine season</a:t>
            </a:r>
          </a:p>
          <a:p>
            <a:pPr marL="342900" indent="-342900">
              <a:buFont typeface="Arial" panose="020B0604020202020204" pitchFamily="34" charset="0"/>
              <a:buChar char="•"/>
            </a:pPr>
            <a:r>
              <a:rPr lang="en-GB" dirty="0"/>
              <a:t>Lead to major vaccine losses if there is a cold chain breach occurrence, vaccine stock is limited and can lead to an unintentional shortage if replacement stock is required. </a:t>
            </a:r>
          </a:p>
          <a:p>
            <a:endParaRPr lang="en-GB" dirty="0"/>
          </a:p>
        </p:txBody>
      </p:sp>
    </p:spTree>
    <p:extLst>
      <p:ext uri="{BB962C8B-B14F-4D97-AF65-F5344CB8AC3E}">
        <p14:creationId xmlns:p14="http://schemas.microsoft.com/office/powerpoint/2010/main" val="7833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AEBE-A7E1-380E-417C-9BA981034B27}"/>
              </a:ext>
            </a:extLst>
          </p:cNvPr>
          <p:cNvSpPr>
            <a:spLocks noGrp="1"/>
          </p:cNvSpPr>
          <p:nvPr>
            <p:ph type="title"/>
          </p:nvPr>
        </p:nvSpPr>
        <p:spPr/>
        <p:txBody>
          <a:bodyPr/>
          <a:lstStyle/>
          <a:p>
            <a:r>
              <a:rPr lang="en-US" dirty="0"/>
              <a:t>Vaccine Storage</a:t>
            </a:r>
            <a:endParaRPr lang="en-GB" dirty="0"/>
          </a:p>
        </p:txBody>
      </p:sp>
      <p:sp>
        <p:nvSpPr>
          <p:cNvPr id="3" name="Content Placeholder 2">
            <a:extLst>
              <a:ext uri="{FF2B5EF4-FFF2-40B4-BE49-F238E27FC236}">
                <a16:creationId xmlns:a16="http://schemas.microsoft.com/office/drawing/2014/main" id="{24FB4172-FD23-2F4E-EA77-D3CA466D52B2}"/>
              </a:ext>
            </a:extLst>
          </p:cNvPr>
          <p:cNvSpPr>
            <a:spLocks noGrp="1"/>
          </p:cNvSpPr>
          <p:nvPr>
            <p:ph idx="1"/>
          </p:nvPr>
        </p:nvSpPr>
        <p:spPr>
          <a:xfrm>
            <a:off x="685800" y="1962150"/>
            <a:ext cx="8077200" cy="2333625"/>
          </a:xfrm>
        </p:spPr>
        <p:txBody>
          <a:bodyPr/>
          <a:lstStyle/>
          <a:p>
            <a:pPr marL="342900" indent="-342900">
              <a:buFont typeface="Arial" panose="020B0604020202020204" pitchFamily="34" charset="0"/>
              <a:buChar char="•"/>
            </a:pPr>
            <a:r>
              <a:rPr lang="en-GB" dirty="0"/>
              <a:t>Must be kept in original packing</a:t>
            </a:r>
          </a:p>
          <a:p>
            <a:pPr marL="342900" indent="-342900">
              <a:buFont typeface="Arial" panose="020B0604020202020204" pitchFamily="34" charset="0"/>
              <a:buChar char="•"/>
            </a:pPr>
            <a:r>
              <a:rPr lang="en-GB" dirty="0"/>
              <a:t>Must not be stored in door, bottom drawers or next to freezer plate – areas where temperatures most likely to go out of range</a:t>
            </a:r>
          </a:p>
          <a:p>
            <a:pPr marL="342900" indent="-342900">
              <a:buFont typeface="Arial" panose="020B0604020202020204" pitchFamily="34" charset="0"/>
              <a:buChar char="•"/>
            </a:pPr>
            <a:r>
              <a:rPr lang="en-GB" dirty="0"/>
              <a:t>Allow enough space for air to circulate freely</a:t>
            </a:r>
          </a:p>
          <a:p>
            <a:endParaRPr lang="en-GB" dirty="0"/>
          </a:p>
        </p:txBody>
      </p:sp>
    </p:spTree>
    <p:extLst>
      <p:ext uri="{BB962C8B-B14F-4D97-AF65-F5344CB8AC3E}">
        <p14:creationId xmlns:p14="http://schemas.microsoft.com/office/powerpoint/2010/main" val="193307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01F9-CA52-9ACA-ECB8-A4528C1207FC}"/>
              </a:ext>
            </a:extLst>
          </p:cNvPr>
          <p:cNvSpPr>
            <a:spLocks noGrp="1"/>
          </p:cNvSpPr>
          <p:nvPr>
            <p:ph type="title"/>
          </p:nvPr>
        </p:nvSpPr>
        <p:spPr/>
        <p:txBody>
          <a:bodyPr/>
          <a:lstStyle/>
          <a:p>
            <a:r>
              <a:rPr lang="en-US" dirty="0"/>
              <a:t>Vaccine not used at Clinic</a:t>
            </a:r>
            <a:endParaRPr lang="en-GB" dirty="0"/>
          </a:p>
        </p:txBody>
      </p:sp>
      <p:sp>
        <p:nvSpPr>
          <p:cNvPr id="3" name="Content Placeholder 2">
            <a:extLst>
              <a:ext uri="{FF2B5EF4-FFF2-40B4-BE49-F238E27FC236}">
                <a16:creationId xmlns:a16="http://schemas.microsoft.com/office/drawing/2014/main" id="{C5FCD25F-9C5A-641B-A34B-A8542C5046F4}"/>
              </a:ext>
            </a:extLst>
          </p:cNvPr>
          <p:cNvSpPr>
            <a:spLocks noGrp="1"/>
          </p:cNvSpPr>
          <p:nvPr>
            <p:ph idx="1"/>
          </p:nvPr>
        </p:nvSpPr>
        <p:spPr>
          <a:xfrm>
            <a:off x="685800" y="1971675"/>
            <a:ext cx="8077200" cy="2009775"/>
          </a:xfrm>
        </p:spPr>
        <p:txBody>
          <a:bodyPr/>
          <a:lstStyle/>
          <a:p>
            <a:pPr marL="342900" indent="-342900" algn="just">
              <a:buFont typeface="Arial" panose="020B0604020202020204" pitchFamily="34" charset="0"/>
              <a:buChar char="•"/>
            </a:pPr>
            <a:r>
              <a:rPr lang="en-GB" dirty="0"/>
              <a:t>All reconstituted vaccines and opened single and multi-dose vials must be used within manufacturers recommended time – and should be disposed of correctly.</a:t>
            </a:r>
          </a:p>
          <a:p>
            <a:pPr marL="342900" indent="-342900" algn="just">
              <a:buFont typeface="Arial" panose="020B0604020202020204" pitchFamily="34" charset="0"/>
              <a:buChar char="•"/>
            </a:pPr>
            <a:r>
              <a:rPr lang="en-GB" dirty="0"/>
              <a:t>Unopened vaccines, kept in cool box, can be returned to fridge, but should be labelled and used first next time. </a:t>
            </a:r>
          </a:p>
          <a:p>
            <a:endParaRPr lang="en-GB" dirty="0"/>
          </a:p>
        </p:txBody>
      </p:sp>
    </p:spTree>
    <p:extLst>
      <p:ext uri="{BB962C8B-B14F-4D97-AF65-F5344CB8AC3E}">
        <p14:creationId xmlns:p14="http://schemas.microsoft.com/office/powerpoint/2010/main" val="36084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list of vaccinations&#10;&#10;Description automatically generated">
            <a:extLst>
              <a:ext uri="{FF2B5EF4-FFF2-40B4-BE49-F238E27FC236}">
                <a16:creationId xmlns:a16="http://schemas.microsoft.com/office/drawing/2014/main" id="{A36644A2-BD23-E39B-12D9-F70ED4F9F29E}"/>
              </a:ext>
            </a:extLst>
          </p:cNvPr>
          <p:cNvPicPr>
            <a:picLocks noChangeAspect="1"/>
          </p:cNvPicPr>
          <p:nvPr/>
        </p:nvPicPr>
        <p:blipFill rotWithShape="1">
          <a:blip r:embed="rId2">
            <a:extLst>
              <a:ext uri="{28A0092B-C50C-407E-A947-70E740481C1C}">
                <a14:useLocalDpi xmlns:a14="http://schemas.microsoft.com/office/drawing/2010/main" val="0"/>
              </a:ext>
            </a:extLst>
          </a:blip>
          <a:srcRect l="1181" r="1181" b="1980"/>
          <a:stretch/>
        </p:blipFill>
        <p:spPr>
          <a:xfrm>
            <a:off x="171450" y="143184"/>
            <a:ext cx="8801100" cy="6571632"/>
          </a:xfrm>
          <a:prstGeom prst="rect">
            <a:avLst/>
          </a:prstGeom>
        </p:spPr>
      </p:pic>
    </p:spTree>
    <p:extLst>
      <p:ext uri="{BB962C8B-B14F-4D97-AF65-F5344CB8AC3E}">
        <p14:creationId xmlns:p14="http://schemas.microsoft.com/office/powerpoint/2010/main" val="69896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F855-0377-822D-416C-52CFC8ACBF1B}"/>
              </a:ext>
            </a:extLst>
          </p:cNvPr>
          <p:cNvSpPr>
            <a:spLocks noGrp="1"/>
          </p:cNvSpPr>
          <p:nvPr>
            <p:ph type="title"/>
          </p:nvPr>
        </p:nvSpPr>
        <p:spPr/>
        <p:txBody>
          <a:bodyPr/>
          <a:lstStyle/>
          <a:p>
            <a:r>
              <a:rPr lang="en-US" dirty="0"/>
              <a:t>Audit Management of Cold Chain</a:t>
            </a:r>
            <a:endParaRPr lang="en-GB" dirty="0"/>
          </a:p>
        </p:txBody>
      </p:sp>
      <p:sp>
        <p:nvSpPr>
          <p:cNvPr id="3" name="Content Placeholder 2">
            <a:extLst>
              <a:ext uri="{FF2B5EF4-FFF2-40B4-BE49-F238E27FC236}">
                <a16:creationId xmlns:a16="http://schemas.microsoft.com/office/drawing/2014/main" id="{FCABD9A9-BF1E-E107-0FB4-79B69F496AB9}"/>
              </a:ext>
            </a:extLst>
          </p:cNvPr>
          <p:cNvSpPr>
            <a:spLocks noGrp="1"/>
          </p:cNvSpPr>
          <p:nvPr>
            <p:ph idx="1"/>
          </p:nvPr>
        </p:nvSpPr>
        <p:spPr/>
        <p:txBody>
          <a:bodyPr/>
          <a:lstStyle/>
          <a:p>
            <a:pPr marL="342900" indent="-342900">
              <a:buFont typeface="Arial" panose="020B0604020202020204" pitchFamily="34" charset="0"/>
              <a:buChar char="•"/>
            </a:pPr>
            <a:r>
              <a:rPr lang="en-GB" dirty="0"/>
              <a:t>It is recommended that the Vaccine Controller carries out weekly reviews of temperature readings using the data logger. </a:t>
            </a:r>
          </a:p>
          <a:p>
            <a:pPr marL="342900" indent="-342900">
              <a:buFont typeface="Arial" panose="020B0604020202020204" pitchFamily="34" charset="0"/>
              <a:buChar char="•"/>
            </a:pPr>
            <a:r>
              <a:rPr lang="en-GB" dirty="0"/>
              <a:t>In addition to this an annual audit of cold chain procedures should be completed and areas for improvement should be discussed at team meetings (including training needs of staff involved in cold chain maintenance).</a:t>
            </a:r>
          </a:p>
          <a:p>
            <a:pPr marL="342900" indent="-342900">
              <a:buFont typeface="Arial" panose="020B0604020202020204" pitchFamily="34" charset="0"/>
              <a:buChar char="•"/>
            </a:pPr>
            <a:r>
              <a:rPr lang="en-GB" dirty="0"/>
              <a:t>An example of an audit template can be found in the PHA Guidance. </a:t>
            </a:r>
          </a:p>
        </p:txBody>
      </p:sp>
    </p:spTree>
    <p:extLst>
      <p:ext uri="{BB962C8B-B14F-4D97-AF65-F5344CB8AC3E}">
        <p14:creationId xmlns:p14="http://schemas.microsoft.com/office/powerpoint/2010/main" val="212481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B0C2-BF03-A174-FD0C-26BFA745E3C9}"/>
              </a:ext>
            </a:extLst>
          </p:cNvPr>
          <p:cNvSpPr>
            <a:spLocks noGrp="1"/>
          </p:cNvSpPr>
          <p:nvPr>
            <p:ph type="title"/>
          </p:nvPr>
        </p:nvSpPr>
        <p:spPr>
          <a:xfrm>
            <a:off x="428625" y="2857500"/>
            <a:ext cx="8077200" cy="1143000"/>
          </a:xfrm>
        </p:spPr>
        <p:txBody>
          <a:bodyPr/>
          <a:lstStyle/>
          <a:p>
            <a:pPr algn="ctr"/>
            <a:r>
              <a:rPr lang="en-US" sz="4800" dirty="0"/>
              <a:t>Scenarios and Q&amp;A</a:t>
            </a:r>
            <a:endParaRPr lang="en-GB" sz="4800" dirty="0"/>
          </a:p>
        </p:txBody>
      </p:sp>
    </p:spTree>
    <p:extLst>
      <p:ext uri="{BB962C8B-B14F-4D97-AF65-F5344CB8AC3E}">
        <p14:creationId xmlns:p14="http://schemas.microsoft.com/office/powerpoint/2010/main" val="352550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Description automatically generated">
            <a:extLst>
              <a:ext uri="{FF2B5EF4-FFF2-40B4-BE49-F238E27FC236}">
                <a16:creationId xmlns:a16="http://schemas.microsoft.com/office/drawing/2014/main" id="{8E78DD46-080A-DD53-06B0-B04147FFF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80" y="247486"/>
            <a:ext cx="8534839" cy="6363027"/>
          </a:xfrm>
          <a:prstGeom prst="rect">
            <a:avLst/>
          </a:prstGeom>
        </p:spPr>
      </p:pic>
    </p:spTree>
    <p:extLst>
      <p:ext uri="{BB962C8B-B14F-4D97-AF65-F5344CB8AC3E}">
        <p14:creationId xmlns:p14="http://schemas.microsoft.com/office/powerpoint/2010/main" val="195595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4463C-B573-EC82-843D-C6AFAFFF428A}"/>
              </a:ext>
            </a:extLst>
          </p:cNvPr>
          <p:cNvPicPr>
            <a:picLocks noChangeAspect="1"/>
          </p:cNvPicPr>
          <p:nvPr/>
        </p:nvPicPr>
        <p:blipFill>
          <a:blip r:embed="rId2"/>
          <a:stretch>
            <a:fillRect/>
          </a:stretch>
        </p:blipFill>
        <p:spPr>
          <a:xfrm>
            <a:off x="349033" y="266537"/>
            <a:ext cx="8445934" cy="6324925"/>
          </a:xfrm>
          <a:prstGeom prst="rect">
            <a:avLst/>
          </a:prstGeom>
        </p:spPr>
      </p:pic>
    </p:spTree>
    <p:extLst>
      <p:ext uri="{BB962C8B-B14F-4D97-AF65-F5344CB8AC3E}">
        <p14:creationId xmlns:p14="http://schemas.microsoft.com/office/powerpoint/2010/main" val="200723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D9638-3D24-AA69-67FD-945BC79259AA}"/>
              </a:ext>
            </a:extLst>
          </p:cNvPr>
          <p:cNvPicPr>
            <a:picLocks noChangeAspect="1"/>
          </p:cNvPicPr>
          <p:nvPr/>
        </p:nvPicPr>
        <p:blipFill>
          <a:blip r:embed="rId2"/>
          <a:stretch>
            <a:fillRect/>
          </a:stretch>
        </p:blipFill>
        <p:spPr>
          <a:xfrm>
            <a:off x="355383" y="260187"/>
            <a:ext cx="8433233" cy="6337626"/>
          </a:xfrm>
          <a:prstGeom prst="rect">
            <a:avLst/>
          </a:prstGeom>
        </p:spPr>
      </p:pic>
      <p:sp>
        <p:nvSpPr>
          <p:cNvPr id="5" name="Rectangle 4">
            <a:extLst>
              <a:ext uri="{FF2B5EF4-FFF2-40B4-BE49-F238E27FC236}">
                <a16:creationId xmlns:a16="http://schemas.microsoft.com/office/drawing/2014/main" id="{EEA24B37-F2AF-74D0-6928-6BDBF6C1BBAD}"/>
              </a:ext>
            </a:extLst>
          </p:cNvPr>
          <p:cNvSpPr/>
          <p:nvPr/>
        </p:nvSpPr>
        <p:spPr bwMode="auto">
          <a:xfrm>
            <a:off x="5638799" y="2371725"/>
            <a:ext cx="10191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
        <p:nvSpPr>
          <p:cNvPr id="6" name="TextBox 5">
            <a:extLst>
              <a:ext uri="{FF2B5EF4-FFF2-40B4-BE49-F238E27FC236}">
                <a16:creationId xmlns:a16="http://schemas.microsoft.com/office/drawing/2014/main" id="{95A47D63-7AA6-E4A9-C344-4E2AB5D9AF43}"/>
              </a:ext>
            </a:extLst>
          </p:cNvPr>
          <p:cNvSpPr txBox="1"/>
          <p:nvPr/>
        </p:nvSpPr>
        <p:spPr>
          <a:xfrm>
            <a:off x="5610224" y="2321867"/>
            <a:ext cx="1343027" cy="461665"/>
          </a:xfrm>
          <a:prstGeom prst="rect">
            <a:avLst/>
          </a:prstGeom>
          <a:solidFill>
            <a:schemeClr val="tx1"/>
          </a:solidFill>
        </p:spPr>
        <p:txBody>
          <a:bodyPr wrap="square" rtlCol="0">
            <a:spAutoFit/>
          </a:bodyPr>
          <a:lstStyle/>
          <a:p>
            <a:r>
              <a:rPr lang="en-US" sz="2400" dirty="0">
                <a:solidFill>
                  <a:schemeClr val="bg2"/>
                </a:solidFill>
              </a:rPr>
              <a:t>/SPPG</a:t>
            </a:r>
            <a:endParaRPr lang="en-GB" sz="2400" dirty="0">
              <a:solidFill>
                <a:schemeClr val="bg2"/>
              </a:solidFill>
            </a:endParaRPr>
          </a:p>
        </p:txBody>
      </p:sp>
    </p:spTree>
    <p:extLst>
      <p:ext uri="{BB962C8B-B14F-4D97-AF65-F5344CB8AC3E}">
        <p14:creationId xmlns:p14="http://schemas.microsoft.com/office/powerpoint/2010/main" val="372140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C8D8-27BE-8F06-6F07-F6AAFBE43054}"/>
              </a:ext>
            </a:extLst>
          </p:cNvPr>
          <p:cNvSpPr>
            <a:spLocks noGrp="1"/>
          </p:cNvSpPr>
          <p:nvPr>
            <p:ph type="title"/>
          </p:nvPr>
        </p:nvSpPr>
        <p:spPr/>
        <p:txBody>
          <a:bodyPr/>
          <a:lstStyle/>
          <a:p>
            <a:r>
              <a:rPr lang="en-US" dirty="0"/>
              <a:t>Contents</a:t>
            </a:r>
            <a:endParaRPr lang="en-GB" dirty="0"/>
          </a:p>
        </p:txBody>
      </p:sp>
      <p:sp>
        <p:nvSpPr>
          <p:cNvPr id="3" name="Content Placeholder 2">
            <a:extLst>
              <a:ext uri="{FF2B5EF4-FFF2-40B4-BE49-F238E27FC236}">
                <a16:creationId xmlns:a16="http://schemas.microsoft.com/office/drawing/2014/main" id="{538B99AF-66ED-31AD-C009-CE5BFA472B5E}"/>
              </a:ext>
            </a:extLst>
          </p:cNvPr>
          <p:cNvSpPr>
            <a:spLocks noGrp="1"/>
          </p:cNvSpPr>
          <p:nvPr>
            <p:ph idx="1"/>
          </p:nvPr>
        </p:nvSpPr>
        <p:spPr>
          <a:xfrm>
            <a:off x="381000" y="1666875"/>
            <a:ext cx="8382000" cy="4038600"/>
          </a:xfrm>
        </p:spPr>
        <p:txBody>
          <a:bodyPr/>
          <a:lstStyle/>
          <a:p>
            <a:pPr marL="457200" indent="-457200">
              <a:buAutoNum type="arabicPeriod"/>
            </a:pPr>
            <a:r>
              <a:rPr lang="en-US" dirty="0"/>
              <a:t>The importance of cold chain </a:t>
            </a:r>
          </a:p>
          <a:p>
            <a:pPr marL="457200" indent="-457200">
              <a:buAutoNum type="arabicPeriod"/>
            </a:pPr>
            <a:r>
              <a:rPr lang="en-US" dirty="0"/>
              <a:t>The effects of temperature (heat/freezing) and exposure to light on vaccine potency and efficacy</a:t>
            </a:r>
          </a:p>
          <a:p>
            <a:pPr marL="457200" indent="-457200">
              <a:buAutoNum type="arabicPeriod"/>
            </a:pPr>
            <a:r>
              <a:rPr lang="en-US" dirty="0"/>
              <a:t>The requirements for correct ordering, delivery and storage of vaccines in the workplace</a:t>
            </a:r>
          </a:p>
          <a:p>
            <a:pPr marL="457200" indent="-457200">
              <a:buAutoNum type="arabicPeriod"/>
            </a:pPr>
            <a:r>
              <a:rPr lang="en-US" dirty="0"/>
              <a:t>The management of cold chain breaches, where to dispose of damaged vaccines, who to inform and what action to take.</a:t>
            </a:r>
          </a:p>
          <a:p>
            <a:pPr marL="457200" indent="-457200">
              <a:buAutoNum type="arabicPeriod"/>
            </a:pPr>
            <a:r>
              <a:rPr lang="en-US" dirty="0"/>
              <a:t>Audit management of cold chain within your area of practice</a:t>
            </a:r>
          </a:p>
          <a:p>
            <a:pPr marL="457200" indent="-457200">
              <a:buAutoNum type="arabicPeriod"/>
            </a:pPr>
            <a:r>
              <a:rPr lang="en-US" dirty="0"/>
              <a:t>Helpful resources and contact information</a:t>
            </a:r>
            <a:endParaRPr lang="en-GB" dirty="0"/>
          </a:p>
        </p:txBody>
      </p:sp>
    </p:spTree>
    <p:extLst>
      <p:ext uri="{BB962C8B-B14F-4D97-AF65-F5344CB8AC3E}">
        <p14:creationId xmlns:p14="http://schemas.microsoft.com/office/powerpoint/2010/main" val="938808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4C1B0E-1097-5460-3810-39D8EFADCA8E}"/>
              </a:ext>
            </a:extLst>
          </p:cNvPr>
          <p:cNvPicPr>
            <a:picLocks noChangeAspect="1"/>
          </p:cNvPicPr>
          <p:nvPr/>
        </p:nvPicPr>
        <p:blipFill>
          <a:blip r:embed="rId2"/>
          <a:stretch>
            <a:fillRect/>
          </a:stretch>
        </p:blipFill>
        <p:spPr>
          <a:xfrm>
            <a:off x="336332" y="250661"/>
            <a:ext cx="8471335" cy="6356677"/>
          </a:xfrm>
          <a:prstGeom prst="rect">
            <a:avLst/>
          </a:prstGeom>
        </p:spPr>
      </p:pic>
      <p:sp>
        <p:nvSpPr>
          <p:cNvPr id="5" name="TextBox 4">
            <a:extLst>
              <a:ext uri="{FF2B5EF4-FFF2-40B4-BE49-F238E27FC236}">
                <a16:creationId xmlns:a16="http://schemas.microsoft.com/office/drawing/2014/main" id="{EE52AEC7-E2C2-116A-E4E9-B6A2AB79E2CB}"/>
              </a:ext>
            </a:extLst>
          </p:cNvPr>
          <p:cNvSpPr txBox="1"/>
          <p:nvPr/>
        </p:nvSpPr>
        <p:spPr>
          <a:xfrm>
            <a:off x="6629399" y="4884092"/>
            <a:ext cx="1685926" cy="461665"/>
          </a:xfrm>
          <a:prstGeom prst="rect">
            <a:avLst/>
          </a:prstGeom>
          <a:solidFill>
            <a:schemeClr val="tx1"/>
          </a:solidFill>
        </p:spPr>
        <p:txBody>
          <a:bodyPr wrap="square" rtlCol="0">
            <a:spAutoFit/>
          </a:bodyPr>
          <a:lstStyle/>
          <a:p>
            <a:r>
              <a:rPr lang="en-US" sz="2400" dirty="0">
                <a:solidFill>
                  <a:schemeClr val="bg2"/>
                </a:solidFill>
              </a:rPr>
              <a:t>SPPG</a:t>
            </a:r>
            <a:endParaRPr lang="en-GB" sz="2400" dirty="0">
              <a:solidFill>
                <a:schemeClr val="bg2"/>
              </a:solidFill>
            </a:endParaRPr>
          </a:p>
        </p:txBody>
      </p:sp>
    </p:spTree>
    <p:extLst>
      <p:ext uri="{BB962C8B-B14F-4D97-AF65-F5344CB8AC3E}">
        <p14:creationId xmlns:p14="http://schemas.microsoft.com/office/powerpoint/2010/main" val="885594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214ED-B584-2DA3-E8B9-DCA37C678B6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B10ADD6-211A-FF33-AE26-3F7531EF0774}"/>
              </a:ext>
            </a:extLst>
          </p:cNvPr>
          <p:cNvPicPr>
            <a:picLocks noChangeAspect="1"/>
          </p:cNvPicPr>
          <p:nvPr/>
        </p:nvPicPr>
        <p:blipFill>
          <a:blip r:embed="rId2"/>
          <a:stretch>
            <a:fillRect/>
          </a:stretch>
        </p:blipFill>
        <p:spPr>
          <a:xfrm>
            <a:off x="381000" y="336391"/>
            <a:ext cx="8417289" cy="6340634"/>
          </a:xfrm>
          <a:prstGeom prst="rect">
            <a:avLst/>
          </a:prstGeom>
        </p:spPr>
      </p:pic>
    </p:spTree>
    <p:extLst>
      <p:ext uri="{BB962C8B-B14F-4D97-AF65-F5344CB8AC3E}">
        <p14:creationId xmlns:p14="http://schemas.microsoft.com/office/powerpoint/2010/main" val="292715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0AA1-0E1B-7C2D-26A5-0BAA1A3930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A5B701A-39FC-B319-7F02-F5722A3E62B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E670B3-DCF9-7C4D-52AE-9D20D4649D82}"/>
              </a:ext>
            </a:extLst>
          </p:cNvPr>
          <p:cNvPicPr>
            <a:picLocks noChangeAspect="1"/>
          </p:cNvPicPr>
          <p:nvPr/>
        </p:nvPicPr>
        <p:blipFill>
          <a:blip r:embed="rId2"/>
          <a:stretch>
            <a:fillRect/>
          </a:stretch>
        </p:blipFill>
        <p:spPr>
          <a:xfrm>
            <a:off x="434762" y="288763"/>
            <a:ext cx="8378839" cy="6359687"/>
          </a:xfrm>
          <a:prstGeom prst="rect">
            <a:avLst/>
          </a:prstGeom>
        </p:spPr>
      </p:pic>
    </p:spTree>
    <p:extLst>
      <p:ext uri="{BB962C8B-B14F-4D97-AF65-F5344CB8AC3E}">
        <p14:creationId xmlns:p14="http://schemas.microsoft.com/office/powerpoint/2010/main" val="1474262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3D99-5A38-6B7A-299A-A18F63BA43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8E1BAE-4284-A0BC-A177-3920A75A621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F3B703B-9F7B-F212-C676-14582310036E}"/>
              </a:ext>
            </a:extLst>
          </p:cNvPr>
          <p:cNvPicPr>
            <a:picLocks noChangeAspect="1"/>
          </p:cNvPicPr>
          <p:nvPr/>
        </p:nvPicPr>
        <p:blipFill>
          <a:blip r:embed="rId2"/>
          <a:stretch>
            <a:fillRect/>
          </a:stretch>
        </p:blipFill>
        <p:spPr>
          <a:xfrm>
            <a:off x="428412" y="291939"/>
            <a:ext cx="8287176" cy="6274122"/>
          </a:xfrm>
          <a:prstGeom prst="rect">
            <a:avLst/>
          </a:prstGeom>
        </p:spPr>
      </p:pic>
    </p:spTree>
    <p:extLst>
      <p:ext uri="{BB962C8B-B14F-4D97-AF65-F5344CB8AC3E}">
        <p14:creationId xmlns:p14="http://schemas.microsoft.com/office/powerpoint/2010/main" val="72134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BF24-49D5-10E3-58B0-44BEFCA104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5EAA89-604A-7A19-6F13-267700766D3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334DDFB-701A-0162-4A42-2B3F078359EA}"/>
              </a:ext>
            </a:extLst>
          </p:cNvPr>
          <p:cNvPicPr>
            <a:picLocks noChangeAspect="1"/>
          </p:cNvPicPr>
          <p:nvPr/>
        </p:nvPicPr>
        <p:blipFill>
          <a:blip r:embed="rId2"/>
          <a:stretch>
            <a:fillRect/>
          </a:stretch>
        </p:blipFill>
        <p:spPr>
          <a:xfrm>
            <a:off x="412536" y="276063"/>
            <a:ext cx="8318928" cy="6305874"/>
          </a:xfrm>
          <a:prstGeom prst="rect">
            <a:avLst/>
          </a:prstGeom>
        </p:spPr>
      </p:pic>
    </p:spTree>
    <p:extLst>
      <p:ext uri="{BB962C8B-B14F-4D97-AF65-F5344CB8AC3E}">
        <p14:creationId xmlns:p14="http://schemas.microsoft.com/office/powerpoint/2010/main" val="1833076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7536-64D5-ED9A-AA1C-4EED46A9EE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7CE2DC-19B8-DBDA-E5EC-D982EB45A4F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DC21871-BDB4-E27D-7F3D-46C85016CC04}"/>
              </a:ext>
            </a:extLst>
          </p:cNvPr>
          <p:cNvPicPr>
            <a:picLocks noChangeAspect="1"/>
          </p:cNvPicPr>
          <p:nvPr/>
        </p:nvPicPr>
        <p:blipFill>
          <a:blip r:embed="rId2"/>
          <a:stretch>
            <a:fillRect/>
          </a:stretch>
        </p:blipFill>
        <p:spPr>
          <a:xfrm>
            <a:off x="393485" y="272888"/>
            <a:ext cx="8357029" cy="6312224"/>
          </a:xfrm>
          <a:prstGeom prst="rect">
            <a:avLst/>
          </a:prstGeom>
        </p:spPr>
      </p:pic>
    </p:spTree>
    <p:extLst>
      <p:ext uri="{BB962C8B-B14F-4D97-AF65-F5344CB8AC3E}">
        <p14:creationId xmlns:p14="http://schemas.microsoft.com/office/powerpoint/2010/main" val="1795279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6A64-42C7-C62F-E26D-7C077F8A581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59F58A-94E8-BFAC-A6DD-711000B9E34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27FC437-1FBB-DB54-9FD1-80F9B9BD8521}"/>
              </a:ext>
            </a:extLst>
          </p:cNvPr>
          <p:cNvPicPr>
            <a:picLocks noChangeAspect="1"/>
          </p:cNvPicPr>
          <p:nvPr/>
        </p:nvPicPr>
        <p:blipFill>
          <a:blip r:embed="rId2"/>
          <a:stretch>
            <a:fillRect/>
          </a:stretch>
        </p:blipFill>
        <p:spPr>
          <a:xfrm>
            <a:off x="349033" y="301464"/>
            <a:ext cx="8445934" cy="6255071"/>
          </a:xfrm>
          <a:prstGeom prst="rect">
            <a:avLst/>
          </a:prstGeom>
        </p:spPr>
      </p:pic>
    </p:spTree>
    <p:extLst>
      <p:ext uri="{BB962C8B-B14F-4D97-AF65-F5344CB8AC3E}">
        <p14:creationId xmlns:p14="http://schemas.microsoft.com/office/powerpoint/2010/main" val="921459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7971-E51B-52C3-B5C8-C5A2416F94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0A6ED2-7AFA-A6B9-FF71-94B23048F6B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6351EBD-30A2-714D-04E7-319BC80F1CB5}"/>
              </a:ext>
            </a:extLst>
          </p:cNvPr>
          <p:cNvPicPr>
            <a:picLocks noChangeAspect="1"/>
          </p:cNvPicPr>
          <p:nvPr/>
        </p:nvPicPr>
        <p:blipFill>
          <a:blip r:embed="rId3"/>
          <a:stretch>
            <a:fillRect/>
          </a:stretch>
        </p:blipFill>
        <p:spPr>
          <a:xfrm>
            <a:off x="361733" y="295114"/>
            <a:ext cx="8420533" cy="6267772"/>
          </a:xfrm>
          <a:prstGeom prst="rect">
            <a:avLst/>
          </a:prstGeom>
        </p:spPr>
      </p:pic>
    </p:spTree>
    <p:extLst>
      <p:ext uri="{BB962C8B-B14F-4D97-AF65-F5344CB8AC3E}">
        <p14:creationId xmlns:p14="http://schemas.microsoft.com/office/powerpoint/2010/main" val="231092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5E1B-D503-F6F4-2FD0-4C34D1CDC740}"/>
              </a:ext>
            </a:extLst>
          </p:cNvPr>
          <p:cNvSpPr>
            <a:spLocks noGrp="1"/>
          </p:cNvSpPr>
          <p:nvPr>
            <p:ph type="title"/>
          </p:nvPr>
        </p:nvSpPr>
        <p:spPr>
          <a:xfrm>
            <a:off x="533400" y="2857500"/>
            <a:ext cx="8077200" cy="1143000"/>
          </a:xfrm>
        </p:spPr>
        <p:txBody>
          <a:bodyPr/>
          <a:lstStyle/>
          <a:p>
            <a:pPr algn="ctr"/>
            <a:r>
              <a:rPr lang="en-US" sz="4000" dirty="0"/>
              <a:t>Useful Contacts and Resources</a:t>
            </a:r>
            <a:endParaRPr lang="en-GB" sz="4000" dirty="0"/>
          </a:p>
        </p:txBody>
      </p:sp>
    </p:spTree>
    <p:extLst>
      <p:ext uri="{BB962C8B-B14F-4D97-AF65-F5344CB8AC3E}">
        <p14:creationId xmlns:p14="http://schemas.microsoft.com/office/powerpoint/2010/main" val="1267371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872-56B3-31D6-FF59-D86004078CAA}"/>
              </a:ext>
            </a:extLst>
          </p:cNvPr>
          <p:cNvSpPr>
            <a:spLocks noGrp="1"/>
          </p:cNvSpPr>
          <p:nvPr>
            <p:ph type="title"/>
          </p:nvPr>
        </p:nvSpPr>
        <p:spPr/>
        <p:txBody>
          <a:bodyPr/>
          <a:lstStyle/>
          <a:p>
            <a:r>
              <a:rPr lang="en-US" dirty="0"/>
              <a:t>PHA Contacts</a:t>
            </a:r>
            <a:endParaRPr lang="en-GB" dirty="0"/>
          </a:p>
        </p:txBody>
      </p:sp>
      <p:sp>
        <p:nvSpPr>
          <p:cNvPr id="3" name="Content Placeholder 2">
            <a:extLst>
              <a:ext uri="{FF2B5EF4-FFF2-40B4-BE49-F238E27FC236}">
                <a16:creationId xmlns:a16="http://schemas.microsoft.com/office/drawing/2014/main" id="{00F5C33B-D64C-AE06-83E5-567B8F767EB5}"/>
              </a:ext>
            </a:extLst>
          </p:cNvPr>
          <p:cNvSpPr>
            <a:spLocks noGrp="1"/>
          </p:cNvSpPr>
          <p:nvPr>
            <p:ph idx="1"/>
          </p:nvPr>
        </p:nvSpPr>
        <p:spPr>
          <a:xfrm>
            <a:off x="685800" y="1676400"/>
            <a:ext cx="8077200" cy="3005138"/>
          </a:xfrm>
        </p:spPr>
        <p:txBody>
          <a:bodyPr/>
          <a:lstStyle/>
          <a:p>
            <a:endParaRPr lang="en-GB" b="1" dirty="0"/>
          </a:p>
          <a:p>
            <a:r>
              <a:rPr lang="en-GB" b="1" dirty="0"/>
              <a:t>PHA Immunisation and Vaccinations Team:</a:t>
            </a:r>
          </a:p>
          <a:p>
            <a:r>
              <a:rPr lang="en-GB" dirty="0">
                <a:hlinkClick r:id="rId2"/>
              </a:rPr>
              <a:t>pha.immunisation@hscni.net</a:t>
            </a:r>
            <a:r>
              <a:rPr lang="en-GB" dirty="0"/>
              <a:t> </a:t>
            </a:r>
          </a:p>
          <a:p>
            <a:endParaRPr lang="en-GB" dirty="0"/>
          </a:p>
          <a:p>
            <a:r>
              <a:rPr lang="en-GB" b="1" dirty="0"/>
              <a:t>PHA Duty Room:</a:t>
            </a:r>
          </a:p>
          <a:p>
            <a:r>
              <a:rPr lang="en-GB" dirty="0">
                <a:hlinkClick r:id="rId3"/>
              </a:rPr>
              <a:t>pha.dutyroom@hscni.net</a:t>
            </a:r>
            <a:r>
              <a:rPr lang="en-GB" dirty="0"/>
              <a:t> </a:t>
            </a:r>
          </a:p>
          <a:p>
            <a:r>
              <a:rPr lang="en-GB" b="1" dirty="0">
                <a:solidFill>
                  <a:srgbClr val="FF0000"/>
                </a:solidFill>
              </a:rPr>
              <a:t>0300 555 0119</a:t>
            </a:r>
          </a:p>
        </p:txBody>
      </p:sp>
    </p:spTree>
    <p:extLst>
      <p:ext uri="{BB962C8B-B14F-4D97-AF65-F5344CB8AC3E}">
        <p14:creationId xmlns:p14="http://schemas.microsoft.com/office/powerpoint/2010/main" val="107848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985225-5838-C4F0-A020-A0A617E8CB4A}"/>
              </a:ext>
            </a:extLst>
          </p:cNvPr>
          <p:cNvGrpSpPr/>
          <p:nvPr/>
        </p:nvGrpSpPr>
        <p:grpSpPr>
          <a:xfrm>
            <a:off x="0" y="2131576"/>
            <a:ext cx="9122872" cy="1159195"/>
            <a:chOff x="-2" y="242391"/>
            <a:chExt cx="6857999" cy="932501"/>
          </a:xfrm>
        </p:grpSpPr>
        <p:pic>
          <p:nvPicPr>
            <p:cNvPr id="5" name="Picture 2" descr="1,600+ Chain Frozen Cold Ice Stock Photos, Pictures &amp; Royalty-Free Images -  iStock">
              <a:extLst>
                <a:ext uri="{FF2B5EF4-FFF2-40B4-BE49-F238E27FC236}">
                  <a16:creationId xmlns:a16="http://schemas.microsoft.com/office/drawing/2014/main" id="{99D478D5-414E-9736-AD72-77A3C33EB012}"/>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0146" r="34425" b="66420"/>
            <a:stretch/>
          </p:blipFill>
          <p:spPr bwMode="auto">
            <a:xfrm rot="16200000">
              <a:off x="5873670" y="72949"/>
              <a:ext cx="812893" cy="1155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600+ Chain Frozen Cold Ice Stock Photos, Pictures &amp; Royalty-Free Images -  iStock">
              <a:extLst>
                <a:ext uri="{FF2B5EF4-FFF2-40B4-BE49-F238E27FC236}">
                  <a16:creationId xmlns:a16="http://schemas.microsoft.com/office/drawing/2014/main" id="{87BB10FF-8BEA-898A-0AFE-09860056B20E}"/>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0148" r="34424"/>
            <a:stretch/>
          </p:blipFill>
          <p:spPr bwMode="auto">
            <a:xfrm rot="16200000">
              <a:off x="3574904" y="-1072044"/>
              <a:ext cx="812895" cy="3441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600+ Chain Frozen Cold Ice Stock Photos, Pictures &amp; Royalty-Free Images -  iStock">
              <a:extLst>
                <a:ext uri="{FF2B5EF4-FFF2-40B4-BE49-F238E27FC236}">
                  <a16:creationId xmlns:a16="http://schemas.microsoft.com/office/drawing/2014/main" id="{6EB80A9E-285C-D6EA-BD6F-456AC22EDB5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5585" r="23774" b="33641"/>
            <a:stretch/>
          </p:blipFill>
          <p:spPr bwMode="auto">
            <a:xfrm rot="5400000">
              <a:off x="675708" y="-433318"/>
              <a:ext cx="932500" cy="22839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96A4A5F4-A01A-3F4D-CE69-F53EFF301464}"/>
              </a:ext>
            </a:extLst>
          </p:cNvPr>
          <p:cNvSpPr>
            <a:spLocks noGrp="1"/>
          </p:cNvSpPr>
          <p:nvPr>
            <p:ph type="title"/>
          </p:nvPr>
        </p:nvSpPr>
        <p:spPr>
          <a:xfrm>
            <a:off x="544719" y="747712"/>
            <a:ext cx="8077200" cy="1143000"/>
          </a:xfrm>
        </p:spPr>
        <p:txBody>
          <a:bodyPr/>
          <a:lstStyle/>
          <a:p>
            <a:r>
              <a:rPr lang="en-US" dirty="0"/>
              <a:t>What is the Cold-Chain?</a:t>
            </a:r>
            <a:endParaRPr lang="en-GB" dirty="0"/>
          </a:p>
        </p:txBody>
      </p:sp>
      <p:sp>
        <p:nvSpPr>
          <p:cNvPr id="3" name="Content Placeholder 2">
            <a:extLst>
              <a:ext uri="{FF2B5EF4-FFF2-40B4-BE49-F238E27FC236}">
                <a16:creationId xmlns:a16="http://schemas.microsoft.com/office/drawing/2014/main" id="{F2069D1E-6905-663D-1207-0A353529823D}"/>
              </a:ext>
            </a:extLst>
          </p:cNvPr>
          <p:cNvSpPr>
            <a:spLocks noGrp="1"/>
          </p:cNvSpPr>
          <p:nvPr>
            <p:ph idx="1"/>
          </p:nvPr>
        </p:nvSpPr>
        <p:spPr>
          <a:xfrm>
            <a:off x="544719" y="3531635"/>
            <a:ext cx="8077200" cy="1504950"/>
          </a:xfrm>
        </p:spPr>
        <p:txBody>
          <a:bodyPr/>
          <a:lstStyle/>
          <a:p>
            <a:pPr marL="0" indent="0"/>
            <a:r>
              <a:rPr lang="en-US" dirty="0"/>
              <a:t>The cold chain refers to the system of storing and transporting vaccines within the recommended safe temperature range of 2 - 8°Celsius. </a:t>
            </a:r>
          </a:p>
          <a:p>
            <a:endParaRPr lang="en-GB" dirty="0"/>
          </a:p>
        </p:txBody>
      </p:sp>
    </p:spTree>
    <p:extLst>
      <p:ext uri="{BB962C8B-B14F-4D97-AF65-F5344CB8AC3E}">
        <p14:creationId xmlns:p14="http://schemas.microsoft.com/office/powerpoint/2010/main" val="2662415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8042063-7285-2073-1F39-26CAD401D6BB}"/>
              </a:ext>
            </a:extLst>
          </p:cNvPr>
          <p:cNvGraphicFramePr>
            <a:graphicFrameLocks noGrp="1"/>
          </p:cNvGraphicFramePr>
          <p:nvPr>
            <p:extLst>
              <p:ext uri="{D42A27DB-BD31-4B8C-83A1-F6EECF244321}">
                <p14:modId xmlns:p14="http://schemas.microsoft.com/office/powerpoint/2010/main" val="3333874455"/>
              </p:ext>
            </p:extLst>
          </p:nvPr>
        </p:nvGraphicFramePr>
        <p:xfrm>
          <a:off x="683568" y="1181276"/>
          <a:ext cx="7620000" cy="3700900"/>
        </p:xfrm>
        <a:graphic>
          <a:graphicData uri="http://schemas.openxmlformats.org/drawingml/2006/table">
            <a:tbl>
              <a:tblPr firstRow="1" firstCol="1" bandRow="1">
                <a:tableStyleId>{5C22544A-7EE6-4342-B048-85BDC9FD1C3A}</a:tableStyleId>
              </a:tblPr>
              <a:tblGrid>
                <a:gridCol w="2381365">
                  <a:extLst>
                    <a:ext uri="{9D8B030D-6E8A-4147-A177-3AD203B41FA5}">
                      <a16:colId xmlns:a16="http://schemas.microsoft.com/office/drawing/2014/main" val="194770885"/>
                    </a:ext>
                  </a:extLst>
                </a:gridCol>
                <a:gridCol w="2775717">
                  <a:extLst>
                    <a:ext uri="{9D8B030D-6E8A-4147-A177-3AD203B41FA5}">
                      <a16:colId xmlns:a16="http://schemas.microsoft.com/office/drawing/2014/main" val="1293191349"/>
                    </a:ext>
                  </a:extLst>
                </a:gridCol>
                <a:gridCol w="2462918">
                  <a:extLst>
                    <a:ext uri="{9D8B030D-6E8A-4147-A177-3AD203B41FA5}">
                      <a16:colId xmlns:a16="http://schemas.microsoft.com/office/drawing/2014/main" val="3911060378"/>
                    </a:ext>
                  </a:extLst>
                </a:gridCol>
              </a:tblGrid>
              <a:tr h="337329">
                <a:tc>
                  <a:txBody>
                    <a:bodyPr/>
                    <a:lstStyle/>
                    <a:p>
                      <a:pPr algn="ctr">
                        <a:lnSpc>
                          <a:spcPct val="115000"/>
                        </a:lnSpc>
                        <a:spcAft>
                          <a:spcPts val="1000"/>
                        </a:spcAft>
                      </a:pPr>
                      <a:r>
                        <a:rPr lang="en-GB" sz="1600" dirty="0">
                          <a:effectLst/>
                        </a:rPr>
                        <a:t>Trust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solidFill>
                      <a:schemeClr val="accent5">
                        <a:lumMod val="50000"/>
                      </a:schemeClr>
                    </a:solidFill>
                  </a:tcPr>
                </a:tc>
                <a:tc>
                  <a:txBody>
                    <a:bodyPr/>
                    <a:lstStyle/>
                    <a:p>
                      <a:pPr algn="ctr">
                        <a:lnSpc>
                          <a:spcPct val="115000"/>
                        </a:lnSpc>
                        <a:spcAft>
                          <a:spcPts val="1000"/>
                        </a:spcAft>
                      </a:pPr>
                      <a:r>
                        <a:rPr lang="en-GB" sz="1600" dirty="0">
                          <a:effectLst/>
                        </a:rPr>
                        <a:t>Email Address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solidFill>
                      <a:schemeClr val="accent5">
                        <a:lumMod val="50000"/>
                      </a:schemeClr>
                    </a:solidFill>
                  </a:tcPr>
                </a:tc>
                <a:tc>
                  <a:txBody>
                    <a:bodyPr/>
                    <a:lstStyle/>
                    <a:p>
                      <a:pPr algn="ctr">
                        <a:lnSpc>
                          <a:spcPct val="115000"/>
                        </a:lnSpc>
                        <a:spcAft>
                          <a:spcPts val="1000"/>
                        </a:spcAft>
                      </a:pPr>
                      <a:r>
                        <a:rPr lang="en-GB" sz="1600" dirty="0">
                          <a:effectLst/>
                        </a:rPr>
                        <a:t>Phone Number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solidFill>
                      <a:schemeClr val="accent5">
                        <a:lumMod val="50000"/>
                      </a:schemeClr>
                    </a:solidFill>
                  </a:tcPr>
                </a:tc>
                <a:extLst>
                  <a:ext uri="{0D108BD9-81ED-4DB2-BD59-A6C34878D82A}">
                    <a16:rowId xmlns:a16="http://schemas.microsoft.com/office/drawing/2014/main" val="865645615"/>
                  </a:ext>
                </a:extLst>
              </a:tr>
              <a:tr h="579602">
                <a:tc>
                  <a:txBody>
                    <a:bodyPr/>
                    <a:lstStyle/>
                    <a:p>
                      <a:pPr>
                        <a:lnSpc>
                          <a:spcPct val="115000"/>
                        </a:lnSpc>
                        <a:spcAft>
                          <a:spcPts val="1000"/>
                        </a:spcAft>
                      </a:pPr>
                      <a:r>
                        <a:rPr lang="en-GB" sz="1100" dirty="0">
                          <a:solidFill>
                            <a:schemeClr val="bg2"/>
                          </a:solidFill>
                          <a:effectLst/>
                        </a:rPr>
                        <a:t>Belfast Trust Local Service </a:t>
                      </a:r>
                    </a:p>
                    <a:p>
                      <a:pPr>
                        <a:lnSpc>
                          <a:spcPct val="115000"/>
                        </a:lnSpc>
                        <a:spcAft>
                          <a:spcPts val="1000"/>
                        </a:spcAft>
                      </a:pPr>
                      <a:r>
                        <a:rPr lang="en-GB" sz="1100" dirty="0">
                          <a:solidFill>
                            <a:schemeClr val="bg2"/>
                          </a:solidFill>
                          <a:effectLst/>
                        </a:rPr>
                        <a:t>&amp; Regional Service</a:t>
                      </a:r>
                      <a:endParaRPr lang="en-GB"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nSpc>
                          <a:spcPct val="115000"/>
                        </a:lnSpc>
                        <a:spcAft>
                          <a:spcPts val="1000"/>
                        </a:spcAft>
                      </a:pPr>
                      <a:r>
                        <a:rPr lang="en-GB" sz="1050" u="sng" dirty="0">
                          <a:effectLst/>
                        </a:rPr>
                        <a:t>Medicineinfo@belfasttrust.hscni.net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gn="ctr">
                        <a:lnSpc>
                          <a:spcPct val="115000"/>
                        </a:lnSpc>
                        <a:spcAft>
                          <a:spcPts val="1000"/>
                        </a:spcAft>
                      </a:pPr>
                      <a:r>
                        <a:rPr lang="en-GB" sz="1200" b="1" dirty="0">
                          <a:effectLst/>
                        </a:rPr>
                        <a:t>028 95040558</a:t>
                      </a:r>
                    </a:p>
                  </a:txBody>
                  <a:tcPr marL="45335" marR="45335" marT="0" marB="0" anchor="ctr">
                    <a:solidFill>
                      <a:schemeClr val="accent1">
                        <a:lumMod val="20000"/>
                        <a:lumOff val="80000"/>
                      </a:schemeClr>
                    </a:solidFill>
                  </a:tcPr>
                </a:tc>
                <a:extLst>
                  <a:ext uri="{0D108BD9-81ED-4DB2-BD59-A6C34878D82A}">
                    <a16:rowId xmlns:a16="http://schemas.microsoft.com/office/drawing/2014/main" val="296389854"/>
                  </a:ext>
                </a:extLst>
              </a:tr>
              <a:tr h="662030">
                <a:tc>
                  <a:txBody>
                    <a:bodyPr/>
                    <a:lstStyle/>
                    <a:p>
                      <a:pPr>
                        <a:lnSpc>
                          <a:spcPct val="115000"/>
                        </a:lnSpc>
                        <a:spcAft>
                          <a:spcPts val="1000"/>
                        </a:spcAft>
                      </a:pPr>
                      <a:r>
                        <a:rPr lang="en-GB" sz="1100" dirty="0">
                          <a:solidFill>
                            <a:schemeClr val="bg2"/>
                          </a:solidFill>
                          <a:effectLst/>
                        </a:rPr>
                        <a:t>South Eastern Trust Local Service</a:t>
                      </a:r>
                      <a:endParaRPr lang="en-GB"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nSpc>
                          <a:spcPct val="115000"/>
                        </a:lnSpc>
                        <a:spcAft>
                          <a:spcPts val="1000"/>
                        </a:spcAft>
                      </a:pPr>
                      <a:r>
                        <a:rPr lang="en-GB" sz="1050" u="sng" dirty="0">
                          <a:effectLst/>
                        </a:rPr>
                        <a:t>medicines.information@setrust.hscni.net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gn="ctr">
                        <a:lnSpc>
                          <a:spcPct val="115000"/>
                        </a:lnSpc>
                        <a:spcAft>
                          <a:spcPts val="1000"/>
                        </a:spcAft>
                      </a:pPr>
                      <a:r>
                        <a:rPr lang="en-GB" sz="1200" b="1" dirty="0">
                          <a:effectLst/>
                        </a:rPr>
                        <a:t>028 90561445 </a:t>
                      </a:r>
                    </a:p>
                    <a:p>
                      <a:pPr algn="ctr">
                        <a:lnSpc>
                          <a:spcPct val="115000"/>
                        </a:lnSpc>
                        <a:spcAft>
                          <a:spcPts val="1000"/>
                        </a:spcAft>
                      </a:pPr>
                      <a:r>
                        <a:rPr lang="en-GB" sz="1200" b="1" dirty="0">
                          <a:effectLst/>
                        </a:rPr>
                        <a:t>028 90484511 ext.10220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extLst>
                  <a:ext uri="{0D108BD9-81ED-4DB2-BD59-A6C34878D82A}">
                    <a16:rowId xmlns:a16="http://schemas.microsoft.com/office/drawing/2014/main" val="975407104"/>
                  </a:ext>
                </a:extLst>
              </a:tr>
              <a:tr h="557082">
                <a:tc>
                  <a:txBody>
                    <a:bodyPr/>
                    <a:lstStyle/>
                    <a:p>
                      <a:pPr>
                        <a:lnSpc>
                          <a:spcPct val="115000"/>
                        </a:lnSpc>
                        <a:spcAft>
                          <a:spcPts val="1000"/>
                        </a:spcAft>
                      </a:pPr>
                      <a:r>
                        <a:rPr lang="en-GB" sz="1100" dirty="0">
                          <a:solidFill>
                            <a:schemeClr val="bg2"/>
                          </a:solidFill>
                          <a:effectLst/>
                        </a:rPr>
                        <a:t>Western Trust Local Service</a:t>
                      </a:r>
                      <a:endParaRPr lang="en-GB"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nSpc>
                          <a:spcPct val="115000"/>
                        </a:lnSpc>
                        <a:spcAft>
                          <a:spcPts val="1000"/>
                        </a:spcAft>
                      </a:pPr>
                      <a:r>
                        <a:rPr lang="en-GB" sz="1050" u="sng" dirty="0">
                          <a:effectLst/>
                        </a:rPr>
                        <a:t>altnagelvin.medinfo@westerntrust.hscni.net</a:t>
                      </a:r>
                      <a:endParaRPr lang="en-GB" sz="1050" dirty="0">
                        <a:effectLst/>
                      </a:endParaRPr>
                    </a:p>
                  </a:txBody>
                  <a:tcPr marL="45335" marR="45335" marT="0" marB="0" anchor="ctr">
                    <a:solidFill>
                      <a:schemeClr val="accent1">
                        <a:lumMod val="20000"/>
                        <a:lumOff val="80000"/>
                      </a:schemeClr>
                    </a:solidFill>
                  </a:tcPr>
                </a:tc>
                <a:tc>
                  <a:txBody>
                    <a:bodyPr/>
                    <a:lstStyle/>
                    <a:p>
                      <a:pPr algn="ctr">
                        <a:lnSpc>
                          <a:spcPct val="115000"/>
                        </a:lnSpc>
                        <a:spcAft>
                          <a:spcPts val="1000"/>
                        </a:spcAft>
                      </a:pPr>
                      <a:r>
                        <a:rPr lang="en-GB" sz="1200" b="1" dirty="0">
                          <a:effectLst/>
                        </a:rPr>
                        <a:t>028 71611462 </a:t>
                      </a:r>
                    </a:p>
                    <a:p>
                      <a:pPr algn="ctr">
                        <a:lnSpc>
                          <a:spcPct val="115000"/>
                        </a:lnSpc>
                        <a:spcAft>
                          <a:spcPts val="1000"/>
                        </a:spcAft>
                      </a:pPr>
                      <a:r>
                        <a:rPr lang="en-GB" sz="1200" b="1" dirty="0">
                          <a:effectLst/>
                        </a:rPr>
                        <a:t>028 71345171  ext. 213756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extLst>
                  <a:ext uri="{0D108BD9-81ED-4DB2-BD59-A6C34878D82A}">
                    <a16:rowId xmlns:a16="http://schemas.microsoft.com/office/drawing/2014/main" val="3300114902"/>
                  </a:ext>
                </a:extLst>
              </a:tr>
              <a:tr h="1020378">
                <a:tc>
                  <a:txBody>
                    <a:bodyPr/>
                    <a:lstStyle/>
                    <a:p>
                      <a:pPr>
                        <a:lnSpc>
                          <a:spcPct val="115000"/>
                        </a:lnSpc>
                        <a:spcAft>
                          <a:spcPts val="1000"/>
                        </a:spcAft>
                      </a:pPr>
                      <a:r>
                        <a:rPr lang="en-GB" sz="1100" dirty="0">
                          <a:solidFill>
                            <a:schemeClr val="bg2"/>
                          </a:solidFill>
                          <a:effectLst/>
                        </a:rPr>
                        <a:t>Northern Trust Local Service</a:t>
                      </a:r>
                      <a:endParaRPr lang="en-GB"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nSpc>
                          <a:spcPct val="115000"/>
                        </a:lnSpc>
                        <a:spcAft>
                          <a:spcPts val="1000"/>
                        </a:spcAft>
                      </a:pPr>
                      <a:r>
                        <a:rPr lang="en-GB" sz="1050" dirty="0">
                          <a:effectLst/>
                        </a:rPr>
                        <a:t>1</a:t>
                      </a:r>
                      <a:r>
                        <a:rPr lang="en-GB" sz="1050" baseline="30000" dirty="0">
                          <a:effectLst/>
                        </a:rPr>
                        <a:t>st</a:t>
                      </a:r>
                      <a:r>
                        <a:rPr lang="en-GB" sz="1050" dirty="0">
                          <a:effectLst/>
                        </a:rPr>
                        <a:t> contact Specialist Vaccine Services Technician: </a:t>
                      </a:r>
                    </a:p>
                    <a:p>
                      <a:pPr>
                        <a:lnSpc>
                          <a:spcPct val="115000"/>
                        </a:lnSpc>
                        <a:spcAft>
                          <a:spcPts val="1000"/>
                        </a:spcAft>
                      </a:pPr>
                      <a:r>
                        <a:rPr lang="en-GB" sz="1050" dirty="0">
                          <a:effectLst/>
                        </a:rPr>
                        <a:t>Alternative contact:</a:t>
                      </a:r>
                    </a:p>
                    <a:p>
                      <a:pPr>
                        <a:lnSpc>
                          <a:spcPct val="115000"/>
                        </a:lnSpc>
                        <a:spcAft>
                          <a:spcPts val="1000"/>
                        </a:spcAft>
                      </a:pPr>
                      <a:r>
                        <a:rPr lang="en-GB" sz="1050" u="sng" dirty="0">
                          <a:effectLst/>
                        </a:rPr>
                        <a:t>medicines.info@northerntrust.hscni.net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gn="ctr">
                        <a:lnSpc>
                          <a:spcPct val="115000"/>
                        </a:lnSpc>
                        <a:spcAft>
                          <a:spcPts val="1000"/>
                        </a:spcAft>
                      </a:pPr>
                      <a:r>
                        <a:rPr lang="en-GB" sz="1200" b="1" dirty="0">
                          <a:effectLst/>
                        </a:rPr>
                        <a:t>028 79366755</a:t>
                      </a:r>
                    </a:p>
                    <a:p>
                      <a:pPr algn="ctr">
                        <a:lnSpc>
                          <a:spcPct val="115000"/>
                        </a:lnSpc>
                        <a:spcAft>
                          <a:spcPts val="1000"/>
                        </a:spcAft>
                      </a:pPr>
                      <a:r>
                        <a:rPr lang="en-GB" sz="1200" b="1" dirty="0">
                          <a:effectLst/>
                        </a:rPr>
                        <a:t>028 94424556 </a:t>
                      </a:r>
                    </a:p>
                    <a:p>
                      <a:pPr algn="ctr">
                        <a:lnSpc>
                          <a:spcPct val="115000"/>
                        </a:lnSpc>
                        <a:spcAft>
                          <a:spcPts val="1000"/>
                        </a:spcAft>
                      </a:pPr>
                      <a:r>
                        <a:rPr lang="en-GB" sz="1200" b="1" dirty="0">
                          <a:effectLst/>
                        </a:rPr>
                        <a:t>028 94424556 ext. 4763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extLst>
                  <a:ext uri="{0D108BD9-81ED-4DB2-BD59-A6C34878D82A}">
                    <a16:rowId xmlns:a16="http://schemas.microsoft.com/office/drawing/2014/main" val="2866580603"/>
                  </a:ext>
                </a:extLst>
              </a:tr>
              <a:tr h="544479">
                <a:tc>
                  <a:txBody>
                    <a:bodyPr/>
                    <a:lstStyle/>
                    <a:p>
                      <a:pPr>
                        <a:lnSpc>
                          <a:spcPct val="115000"/>
                        </a:lnSpc>
                        <a:spcAft>
                          <a:spcPts val="1000"/>
                        </a:spcAft>
                      </a:pPr>
                      <a:r>
                        <a:rPr lang="en-GB" sz="1100" dirty="0">
                          <a:solidFill>
                            <a:schemeClr val="bg2"/>
                          </a:solidFill>
                          <a:effectLst/>
                        </a:rPr>
                        <a:t>Southern Trust Local Service</a:t>
                      </a:r>
                      <a:endParaRPr lang="en-GB"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nSpc>
                          <a:spcPct val="115000"/>
                        </a:lnSpc>
                        <a:spcAft>
                          <a:spcPts val="1000"/>
                        </a:spcAft>
                      </a:pPr>
                      <a:r>
                        <a:rPr lang="en-GB" sz="1050" u="sng" dirty="0">
                          <a:effectLst/>
                        </a:rPr>
                        <a:t>medicinesinfo.cah@southerntrust.hscni.net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tc>
                  <a:txBody>
                    <a:bodyPr/>
                    <a:lstStyle/>
                    <a:p>
                      <a:pPr algn="ctr">
                        <a:lnSpc>
                          <a:spcPct val="115000"/>
                        </a:lnSpc>
                        <a:spcAft>
                          <a:spcPts val="1000"/>
                        </a:spcAft>
                      </a:pPr>
                      <a:r>
                        <a:rPr lang="en-GB" sz="1200" b="1" dirty="0">
                          <a:effectLst/>
                        </a:rPr>
                        <a:t>028 3756 3893 </a:t>
                      </a:r>
                    </a:p>
                    <a:p>
                      <a:pPr algn="ctr">
                        <a:lnSpc>
                          <a:spcPct val="115000"/>
                        </a:lnSpc>
                        <a:spcAft>
                          <a:spcPts val="1000"/>
                        </a:spcAft>
                      </a:pPr>
                      <a:r>
                        <a:rPr lang="en-GB" sz="1200" b="1" dirty="0">
                          <a:effectLst/>
                        </a:rPr>
                        <a:t>028 3756 3890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335" marR="45335" marT="0" marB="0" anchor="ctr">
                    <a:solidFill>
                      <a:schemeClr val="accent1">
                        <a:lumMod val="20000"/>
                        <a:lumOff val="80000"/>
                      </a:schemeClr>
                    </a:solidFill>
                  </a:tcPr>
                </a:tc>
                <a:extLst>
                  <a:ext uri="{0D108BD9-81ED-4DB2-BD59-A6C34878D82A}">
                    <a16:rowId xmlns:a16="http://schemas.microsoft.com/office/drawing/2014/main" val="3171011875"/>
                  </a:ext>
                </a:extLst>
              </a:tr>
            </a:tbl>
          </a:graphicData>
        </a:graphic>
      </p:graphicFrame>
      <p:sp>
        <p:nvSpPr>
          <p:cNvPr id="5" name="Title 4">
            <a:extLst>
              <a:ext uri="{FF2B5EF4-FFF2-40B4-BE49-F238E27FC236}">
                <a16:creationId xmlns:a16="http://schemas.microsoft.com/office/drawing/2014/main" id="{93DB5D63-CCB6-AA72-A269-B28D4D5F0931}"/>
              </a:ext>
            </a:extLst>
          </p:cNvPr>
          <p:cNvSpPr>
            <a:spLocks noGrp="1"/>
          </p:cNvSpPr>
          <p:nvPr>
            <p:ph type="title"/>
          </p:nvPr>
        </p:nvSpPr>
        <p:spPr>
          <a:xfrm>
            <a:off x="683568" y="355600"/>
            <a:ext cx="7620000" cy="939800"/>
          </a:xfrm>
        </p:spPr>
        <p:txBody>
          <a:bodyPr/>
          <a:lstStyle/>
          <a:p>
            <a:r>
              <a:rPr lang="en-GB" sz="2000" dirty="0"/>
              <a:t>Northern Ireland Medicines Advice Services (NIMIS)</a:t>
            </a:r>
            <a:br>
              <a:rPr lang="en-GB" sz="2000" dirty="0"/>
            </a:br>
            <a:r>
              <a:rPr lang="en-GB" sz="2000" dirty="0"/>
              <a:t>Monday to Friday 9.00am - 5.00pm</a:t>
            </a:r>
            <a:br>
              <a:rPr lang="en-GB" sz="2000" dirty="0"/>
            </a:br>
            <a:endParaRPr lang="en-GB" sz="2000" dirty="0"/>
          </a:p>
        </p:txBody>
      </p:sp>
      <p:sp>
        <p:nvSpPr>
          <p:cNvPr id="7" name="TextBox 6">
            <a:extLst>
              <a:ext uri="{FF2B5EF4-FFF2-40B4-BE49-F238E27FC236}">
                <a16:creationId xmlns:a16="http://schemas.microsoft.com/office/drawing/2014/main" id="{A1C3F476-2BFF-3E0F-7BA2-98369368237F}"/>
              </a:ext>
            </a:extLst>
          </p:cNvPr>
          <p:cNvSpPr txBox="1"/>
          <p:nvPr/>
        </p:nvSpPr>
        <p:spPr>
          <a:xfrm>
            <a:off x="638117" y="5042926"/>
            <a:ext cx="7710902" cy="664926"/>
          </a:xfrm>
          <a:prstGeom prst="rect">
            <a:avLst/>
          </a:prstGeom>
          <a:noFill/>
        </p:spPr>
        <p:txBody>
          <a:bodyPr wrap="square">
            <a:spAutoFit/>
          </a:bodyPr>
          <a:lstStyle/>
          <a:p>
            <a:pPr marL="0" marR="0" lvl="0" indent="0" algn="just" defTabSz="6858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Where a vaccine is recommended </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off-label</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including following a cold chain breach, consider, as part of the consent process, informing the individual/carer that the vaccine is being offered in accordance with national guidance but that this is outside the product licence. Please refer to the relevant PGD.</a:t>
            </a:r>
          </a:p>
        </p:txBody>
      </p:sp>
    </p:spTree>
    <p:extLst>
      <p:ext uri="{BB962C8B-B14F-4D97-AF65-F5344CB8AC3E}">
        <p14:creationId xmlns:p14="http://schemas.microsoft.com/office/powerpoint/2010/main" val="3273979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954F-61AF-8E5F-E4AC-9C83CF81CC2E}"/>
              </a:ext>
            </a:extLst>
          </p:cNvPr>
          <p:cNvSpPr>
            <a:spLocks noGrp="1"/>
          </p:cNvSpPr>
          <p:nvPr>
            <p:ph type="title"/>
          </p:nvPr>
        </p:nvSpPr>
        <p:spPr>
          <a:xfrm>
            <a:off x="357188" y="339837"/>
            <a:ext cx="8077200" cy="677356"/>
          </a:xfrm>
        </p:spPr>
        <p:txBody>
          <a:bodyPr/>
          <a:lstStyle/>
          <a:p>
            <a:r>
              <a:rPr lang="en-US" u="sng" dirty="0">
                <a:hlinkClick r:id="rId2"/>
              </a:rPr>
              <a:t>Download</a:t>
            </a:r>
            <a:r>
              <a:rPr lang="en-US" dirty="0"/>
              <a:t> the Full Guidance Document:</a:t>
            </a:r>
            <a:endParaRPr lang="en-GB" dirty="0"/>
          </a:p>
        </p:txBody>
      </p:sp>
      <p:pic>
        <p:nvPicPr>
          <p:cNvPr id="7" name="Picture 6" descr="A screenshot of a website&#10;&#10;Description automatically generated">
            <a:hlinkClick r:id="rId2"/>
            <a:extLst>
              <a:ext uri="{FF2B5EF4-FFF2-40B4-BE49-F238E27FC236}">
                <a16:creationId xmlns:a16="http://schemas.microsoft.com/office/drawing/2014/main" id="{7435C4FD-72AD-2763-0EB3-11AAC8329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136" y="2015727"/>
            <a:ext cx="5073252" cy="3558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EB3151B6-6788-1F33-14DF-4CBD4C87563C}"/>
              </a:ext>
            </a:extLst>
          </p:cNvPr>
          <p:cNvSpPr txBox="1">
            <a:spLocks/>
          </p:cNvSpPr>
          <p:nvPr/>
        </p:nvSpPr>
        <p:spPr bwMode="auto">
          <a:xfrm>
            <a:off x="4012407" y="5264433"/>
            <a:ext cx="4588668" cy="102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rgbClr val="00B5CC"/>
                </a:solidFill>
                <a:latin typeface="+mj-lt"/>
                <a:ea typeface="+mj-ea"/>
                <a:cs typeface="+mj-cs"/>
              </a:defRPr>
            </a:lvl1pPr>
            <a:lvl2pPr algn="l" rtl="0" eaLnBrk="0" fontAlgn="base" hangingPunct="0">
              <a:spcBef>
                <a:spcPct val="0"/>
              </a:spcBef>
              <a:spcAft>
                <a:spcPct val="0"/>
              </a:spcAft>
              <a:defRPr sz="3000" b="1">
                <a:solidFill>
                  <a:srgbClr val="00B5CC"/>
                </a:solidFill>
                <a:latin typeface="Arial" charset="0"/>
              </a:defRPr>
            </a:lvl2pPr>
            <a:lvl3pPr algn="l" rtl="0" eaLnBrk="0" fontAlgn="base" hangingPunct="0">
              <a:spcBef>
                <a:spcPct val="0"/>
              </a:spcBef>
              <a:spcAft>
                <a:spcPct val="0"/>
              </a:spcAft>
              <a:defRPr sz="3000" b="1">
                <a:solidFill>
                  <a:srgbClr val="00B5CC"/>
                </a:solidFill>
                <a:latin typeface="Arial" charset="0"/>
              </a:defRPr>
            </a:lvl3pPr>
            <a:lvl4pPr algn="l" rtl="0" eaLnBrk="0" fontAlgn="base" hangingPunct="0">
              <a:spcBef>
                <a:spcPct val="0"/>
              </a:spcBef>
              <a:spcAft>
                <a:spcPct val="0"/>
              </a:spcAft>
              <a:defRPr sz="3000" b="1">
                <a:solidFill>
                  <a:srgbClr val="00B5CC"/>
                </a:solidFill>
                <a:latin typeface="Arial" charset="0"/>
              </a:defRPr>
            </a:lvl4pPr>
            <a:lvl5pPr algn="l" rtl="0" eaLnBrk="0" fontAlgn="base" hangingPunct="0">
              <a:spcBef>
                <a:spcPct val="0"/>
              </a:spcBef>
              <a:spcAft>
                <a:spcPct val="0"/>
              </a:spcAft>
              <a:defRPr sz="3000" b="1">
                <a:solidFill>
                  <a:srgbClr val="00B5CC"/>
                </a:solidFill>
                <a:latin typeface="Arial" charset="0"/>
              </a:defRPr>
            </a:lvl5pPr>
            <a:lvl6pPr marL="342900" algn="l" rtl="0" fontAlgn="base">
              <a:spcBef>
                <a:spcPct val="0"/>
              </a:spcBef>
              <a:spcAft>
                <a:spcPct val="0"/>
              </a:spcAft>
              <a:defRPr sz="3000" b="1">
                <a:solidFill>
                  <a:srgbClr val="00B5CC"/>
                </a:solidFill>
                <a:latin typeface="Arial" charset="0"/>
              </a:defRPr>
            </a:lvl6pPr>
            <a:lvl7pPr marL="685800" algn="l" rtl="0" fontAlgn="base">
              <a:spcBef>
                <a:spcPct val="0"/>
              </a:spcBef>
              <a:spcAft>
                <a:spcPct val="0"/>
              </a:spcAft>
              <a:defRPr sz="3000" b="1">
                <a:solidFill>
                  <a:srgbClr val="00B5CC"/>
                </a:solidFill>
                <a:latin typeface="Arial" charset="0"/>
              </a:defRPr>
            </a:lvl7pPr>
            <a:lvl8pPr marL="1028700" algn="l" rtl="0" fontAlgn="base">
              <a:spcBef>
                <a:spcPct val="0"/>
              </a:spcBef>
              <a:spcAft>
                <a:spcPct val="0"/>
              </a:spcAft>
              <a:defRPr sz="3000" b="1">
                <a:solidFill>
                  <a:srgbClr val="00B5CC"/>
                </a:solidFill>
                <a:latin typeface="Arial" charset="0"/>
              </a:defRPr>
            </a:lvl8pPr>
            <a:lvl9pPr marL="1371600" algn="l" rtl="0" fontAlgn="base">
              <a:spcBef>
                <a:spcPct val="0"/>
              </a:spcBef>
              <a:spcAft>
                <a:spcPct val="0"/>
              </a:spcAft>
              <a:defRPr sz="3000" b="1">
                <a:solidFill>
                  <a:srgbClr val="00B5CC"/>
                </a:solidFill>
                <a:latin typeface="Arial" charset="0"/>
              </a:defRPr>
            </a:lvl9pPr>
          </a:lstStyle>
          <a:p>
            <a:pPr defTabSz="914400"/>
            <a:endParaRPr lang="en-US" sz="2000" kern="0" dirty="0">
              <a:solidFill>
                <a:srgbClr val="FF0033"/>
              </a:solidFill>
              <a:hlinkClick r:id="rId2">
                <a:extLst>
                  <a:ext uri="{A12FA001-AC4F-418D-AE19-62706E023703}">
                    <ahyp:hlinkClr xmlns:ahyp="http://schemas.microsoft.com/office/drawing/2018/hyperlinkcolor" val="tx"/>
                  </a:ext>
                </a:extLst>
              </a:hlinkClick>
            </a:endParaRPr>
          </a:p>
          <a:p>
            <a:pPr defTabSz="914400"/>
            <a:r>
              <a:rPr lang="en-US" sz="2000" kern="0" dirty="0">
                <a:solidFill>
                  <a:srgbClr val="FF0033"/>
                </a:solidFill>
                <a:hlinkClick r:id="rId2">
                  <a:extLst>
                    <a:ext uri="{A12FA001-AC4F-418D-AE19-62706E023703}">
                      <ahyp:hlinkClr xmlns:ahyp="http://schemas.microsoft.com/office/drawing/2018/hyperlinkcolor" val="tx"/>
                    </a:ext>
                  </a:extLst>
                </a:hlinkClick>
              </a:rPr>
              <a:t>https://www.publichealth.hscni.net/</a:t>
            </a:r>
            <a:endParaRPr lang="en-GB" sz="2000" kern="0" dirty="0"/>
          </a:p>
        </p:txBody>
      </p:sp>
      <p:sp>
        <p:nvSpPr>
          <p:cNvPr id="10" name="TextBox 9">
            <a:extLst>
              <a:ext uri="{FF2B5EF4-FFF2-40B4-BE49-F238E27FC236}">
                <a16:creationId xmlns:a16="http://schemas.microsoft.com/office/drawing/2014/main" id="{7214FD2B-B121-59BA-7E45-8992F2DF3F9E}"/>
              </a:ext>
            </a:extLst>
          </p:cNvPr>
          <p:cNvSpPr txBox="1"/>
          <p:nvPr/>
        </p:nvSpPr>
        <p:spPr>
          <a:xfrm>
            <a:off x="357188" y="1092397"/>
            <a:ext cx="8348662" cy="923330"/>
          </a:xfrm>
          <a:prstGeom prst="rect">
            <a:avLst/>
          </a:prstGeom>
          <a:noFill/>
        </p:spPr>
        <p:txBody>
          <a:bodyPr wrap="square">
            <a:spAutoFit/>
          </a:bodyPr>
          <a:lstStyle/>
          <a:p>
            <a:r>
              <a:rPr lang="en-GB" dirty="0">
                <a:solidFill>
                  <a:schemeClr val="bg2"/>
                </a:solidFill>
              </a:rPr>
              <a:t>For more detailed information including best practice guidance, audit templates and action cards for managing cold chain breaches, please download a copy of the Guidance document:</a:t>
            </a:r>
          </a:p>
        </p:txBody>
      </p:sp>
      <p:pic>
        <p:nvPicPr>
          <p:cNvPr id="11" name="Picture 10">
            <a:hlinkClick r:id="rId2"/>
            <a:extLst>
              <a:ext uri="{FF2B5EF4-FFF2-40B4-BE49-F238E27FC236}">
                <a16:creationId xmlns:a16="http://schemas.microsoft.com/office/drawing/2014/main" id="{675F5D35-451C-336C-A62B-8F65DA6FD325}"/>
              </a:ext>
            </a:extLst>
          </p:cNvPr>
          <p:cNvPicPr>
            <a:picLocks noChangeAspect="1"/>
          </p:cNvPicPr>
          <p:nvPr/>
        </p:nvPicPr>
        <p:blipFill>
          <a:blip r:embed="rId4"/>
          <a:stretch>
            <a:fillRect/>
          </a:stretch>
        </p:blipFill>
        <p:spPr>
          <a:xfrm>
            <a:off x="435002" y="2203209"/>
            <a:ext cx="2483222" cy="3467264"/>
          </a:xfrm>
          <a:prstGeom prst="rect">
            <a:avLst/>
          </a:prstGeom>
        </p:spPr>
      </p:pic>
    </p:spTree>
    <p:extLst>
      <p:ext uri="{BB962C8B-B14F-4D97-AF65-F5344CB8AC3E}">
        <p14:creationId xmlns:p14="http://schemas.microsoft.com/office/powerpoint/2010/main" val="3822927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5FB4-6129-1528-6462-98058F5AA699}"/>
              </a:ext>
            </a:extLst>
          </p:cNvPr>
          <p:cNvSpPr>
            <a:spLocks noGrp="1"/>
          </p:cNvSpPr>
          <p:nvPr>
            <p:ph type="title"/>
          </p:nvPr>
        </p:nvSpPr>
        <p:spPr>
          <a:xfrm>
            <a:off x="285749" y="538163"/>
            <a:ext cx="11880057" cy="669131"/>
          </a:xfrm>
        </p:spPr>
        <p:txBody>
          <a:bodyPr/>
          <a:lstStyle/>
          <a:p>
            <a:r>
              <a:rPr lang="en-US" dirty="0"/>
              <a:t>Community Pharmacy Specific Guidance </a:t>
            </a:r>
            <a:br>
              <a:rPr lang="en-US" dirty="0"/>
            </a:br>
            <a:r>
              <a:rPr lang="en-US" dirty="0"/>
              <a:t>on cold chain breaches</a:t>
            </a:r>
            <a:endParaRPr lang="en-GB" dirty="0"/>
          </a:p>
        </p:txBody>
      </p:sp>
      <p:sp>
        <p:nvSpPr>
          <p:cNvPr id="3" name="Content Placeholder 2">
            <a:extLst>
              <a:ext uri="{FF2B5EF4-FFF2-40B4-BE49-F238E27FC236}">
                <a16:creationId xmlns:a16="http://schemas.microsoft.com/office/drawing/2014/main" id="{3F748726-8E86-026F-3E41-90C5E7BB0557}"/>
              </a:ext>
            </a:extLst>
          </p:cNvPr>
          <p:cNvSpPr>
            <a:spLocks noGrp="1"/>
          </p:cNvSpPr>
          <p:nvPr>
            <p:ph idx="1"/>
          </p:nvPr>
        </p:nvSpPr>
        <p:spPr>
          <a:xfrm>
            <a:off x="285749" y="1413702"/>
            <a:ext cx="8260557" cy="894385"/>
          </a:xfrm>
        </p:spPr>
        <p:txBody>
          <a:bodyPr/>
          <a:lstStyle/>
          <a:p>
            <a:pPr marL="36000" indent="0"/>
            <a:r>
              <a:rPr lang="en-US" sz="1800" dirty="0"/>
              <a:t>is provided by the SPPG Community Pharmacy Vaccination Service and can be accessed via the BSO </a:t>
            </a:r>
            <a:r>
              <a:rPr lang="en-US" sz="1800" dirty="0">
                <a:hlinkClick r:id="rId2"/>
              </a:rPr>
              <a:t>website</a:t>
            </a:r>
            <a:r>
              <a:rPr lang="en-US" sz="1800" dirty="0"/>
              <a:t>. </a:t>
            </a:r>
          </a:p>
          <a:p>
            <a:endParaRPr lang="en-US" dirty="0"/>
          </a:p>
          <a:p>
            <a:endParaRPr lang="en-GB" dirty="0"/>
          </a:p>
        </p:txBody>
      </p:sp>
      <p:pic>
        <p:nvPicPr>
          <p:cNvPr id="5" name="Picture 4" descr="A close-up of a document&#10;&#10;Description automatically generated">
            <a:hlinkClick r:id="rId2"/>
            <a:extLst>
              <a:ext uri="{FF2B5EF4-FFF2-40B4-BE49-F238E27FC236}">
                <a16:creationId xmlns:a16="http://schemas.microsoft.com/office/drawing/2014/main" id="{B249C159-607D-D95C-4051-593C2DD26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69" y="2200552"/>
            <a:ext cx="2474114" cy="3486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close-up of a document&#10;&#10;Description automatically generated">
            <a:hlinkClick r:id="rId2"/>
            <a:extLst>
              <a:ext uri="{FF2B5EF4-FFF2-40B4-BE49-F238E27FC236}">
                <a16:creationId xmlns:a16="http://schemas.microsoft.com/office/drawing/2014/main" id="{1373BC92-C479-32ED-218C-40C53185B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274" y="2133066"/>
            <a:ext cx="2587560" cy="3621224"/>
          </a:xfrm>
          <a:prstGeom prst="rect">
            <a:avLst/>
          </a:prstGeom>
        </p:spPr>
      </p:pic>
    </p:spTree>
    <p:extLst>
      <p:ext uri="{BB962C8B-B14F-4D97-AF65-F5344CB8AC3E}">
        <p14:creationId xmlns:p14="http://schemas.microsoft.com/office/powerpoint/2010/main" val="3222331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B1C7-47D0-D6CE-ABBB-8E3545E69279}"/>
              </a:ext>
            </a:extLst>
          </p:cNvPr>
          <p:cNvSpPr>
            <a:spLocks noGrp="1"/>
          </p:cNvSpPr>
          <p:nvPr>
            <p:ph type="title"/>
          </p:nvPr>
        </p:nvSpPr>
        <p:spPr>
          <a:xfrm>
            <a:off x="333375" y="108393"/>
            <a:ext cx="8077200" cy="1143000"/>
          </a:xfrm>
        </p:spPr>
        <p:txBody>
          <a:bodyPr/>
          <a:lstStyle/>
          <a:p>
            <a:r>
              <a:rPr lang="en-US" dirty="0"/>
              <a:t>eLearning and Training</a:t>
            </a:r>
            <a:endParaRPr lang="en-GB" dirty="0"/>
          </a:p>
        </p:txBody>
      </p:sp>
      <p:pic>
        <p:nvPicPr>
          <p:cNvPr id="4" name="Picture 3">
            <a:extLst>
              <a:ext uri="{FF2B5EF4-FFF2-40B4-BE49-F238E27FC236}">
                <a16:creationId xmlns:a16="http://schemas.microsoft.com/office/drawing/2014/main" id="{AA9B0283-D599-2E06-5B7A-75B7D5C34AA5}"/>
              </a:ext>
            </a:extLst>
          </p:cNvPr>
          <p:cNvPicPr>
            <a:picLocks noChangeAspect="1"/>
          </p:cNvPicPr>
          <p:nvPr/>
        </p:nvPicPr>
        <p:blipFill>
          <a:blip r:embed="rId3"/>
          <a:stretch>
            <a:fillRect/>
          </a:stretch>
        </p:blipFill>
        <p:spPr>
          <a:xfrm>
            <a:off x="4571999" y="1026742"/>
            <a:ext cx="4238625" cy="2245860"/>
          </a:xfrm>
          <a:prstGeom prst="rect">
            <a:avLst/>
          </a:prstGeom>
        </p:spPr>
      </p:pic>
      <p:grpSp>
        <p:nvGrpSpPr>
          <p:cNvPr id="5" name="Group 4">
            <a:extLst>
              <a:ext uri="{FF2B5EF4-FFF2-40B4-BE49-F238E27FC236}">
                <a16:creationId xmlns:a16="http://schemas.microsoft.com/office/drawing/2014/main" id="{BE6BDAB1-9892-5FB7-9339-0B450E43B194}"/>
              </a:ext>
            </a:extLst>
          </p:cNvPr>
          <p:cNvGrpSpPr/>
          <p:nvPr/>
        </p:nvGrpSpPr>
        <p:grpSpPr>
          <a:xfrm>
            <a:off x="490247" y="1918100"/>
            <a:ext cx="2948277" cy="3758800"/>
            <a:chOff x="0" y="1"/>
            <a:chExt cx="2118995" cy="2844800"/>
          </a:xfrm>
        </p:grpSpPr>
        <p:pic>
          <p:nvPicPr>
            <p:cNvPr id="6" name="Picture 5" descr="A screenshot of a login&#10;&#10;Description automatically generated">
              <a:extLst>
                <a:ext uri="{FF2B5EF4-FFF2-40B4-BE49-F238E27FC236}">
                  <a16:creationId xmlns:a16="http://schemas.microsoft.com/office/drawing/2014/main" id="{80ED7476-1E8B-9F1A-1CE7-40ECAF9AB1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346"/>
            <a:stretch/>
          </p:blipFill>
          <p:spPr>
            <a:xfrm>
              <a:off x="0" y="1"/>
              <a:ext cx="2118995" cy="2844800"/>
            </a:xfrm>
            <a:prstGeom prst="rect">
              <a:avLst/>
            </a:prstGeom>
          </p:spPr>
        </p:pic>
        <p:cxnSp>
          <p:nvCxnSpPr>
            <p:cNvPr id="7" name="Straight Arrow Connector 6">
              <a:extLst>
                <a:ext uri="{FF2B5EF4-FFF2-40B4-BE49-F238E27FC236}">
                  <a16:creationId xmlns:a16="http://schemas.microsoft.com/office/drawing/2014/main" id="{296B2F39-81B8-E77B-5E6A-775F8061F804}"/>
                </a:ext>
              </a:extLst>
            </p:cNvPr>
            <p:cNvCxnSpPr/>
            <p:nvPr/>
          </p:nvCxnSpPr>
          <p:spPr>
            <a:xfrm flipH="1" flipV="1">
              <a:off x="673100" y="2635250"/>
              <a:ext cx="327660" cy="58420"/>
            </a:xfrm>
            <a:prstGeom prst="straightConnector1">
              <a:avLst/>
            </a:prstGeom>
            <a:noFill/>
            <a:ln w="57150" cap="flat" cmpd="sng" algn="ctr">
              <a:solidFill>
                <a:srgbClr val="FF0000"/>
              </a:solidFill>
              <a:prstDash val="solid"/>
              <a:miter lim="800000"/>
              <a:tailEnd type="triangle"/>
            </a:ln>
            <a:effectLst/>
          </p:spPr>
        </p:cxnSp>
      </p:grpSp>
      <p:sp>
        <p:nvSpPr>
          <p:cNvPr id="9" name="TextBox 8">
            <a:extLst>
              <a:ext uri="{FF2B5EF4-FFF2-40B4-BE49-F238E27FC236}">
                <a16:creationId xmlns:a16="http://schemas.microsoft.com/office/drawing/2014/main" id="{CE71E2EA-938C-CBF6-DFA4-0EDA969D3DA9}"/>
              </a:ext>
            </a:extLst>
          </p:cNvPr>
          <p:cNvSpPr txBox="1"/>
          <p:nvPr/>
        </p:nvSpPr>
        <p:spPr>
          <a:xfrm>
            <a:off x="490247" y="1251393"/>
            <a:ext cx="3294382" cy="369332"/>
          </a:xfrm>
          <a:prstGeom prst="rect">
            <a:avLst/>
          </a:prstGeom>
          <a:noFill/>
        </p:spPr>
        <p:txBody>
          <a:bodyPr wrap="square">
            <a:spAutoFit/>
          </a:bodyPr>
          <a:lstStyle/>
          <a:p>
            <a:r>
              <a:rPr lang="en-GB" b="1" dirty="0">
                <a:solidFill>
                  <a:srgbClr val="FF0000"/>
                </a:solidFill>
                <a:hlinkClick r:id="rId5"/>
              </a:rPr>
              <a:t>https://portal.e-lfh.org.uk/ </a:t>
            </a:r>
            <a:endParaRPr lang="en-GB" b="1" dirty="0">
              <a:solidFill>
                <a:srgbClr val="FF0000"/>
              </a:solidFill>
            </a:endParaRPr>
          </a:p>
        </p:txBody>
      </p:sp>
      <p:pic>
        <p:nvPicPr>
          <p:cNvPr id="10" name="Picture 9">
            <a:extLst>
              <a:ext uri="{FF2B5EF4-FFF2-40B4-BE49-F238E27FC236}">
                <a16:creationId xmlns:a16="http://schemas.microsoft.com/office/drawing/2014/main" id="{4A5ED58E-E0DE-CBE0-F490-4A1D2EB7A0D2}"/>
              </a:ext>
            </a:extLst>
          </p:cNvPr>
          <p:cNvPicPr>
            <a:picLocks noChangeAspect="1"/>
          </p:cNvPicPr>
          <p:nvPr/>
        </p:nvPicPr>
        <p:blipFill>
          <a:blip r:embed="rId6"/>
          <a:stretch>
            <a:fillRect/>
          </a:stretch>
        </p:blipFill>
        <p:spPr>
          <a:xfrm>
            <a:off x="3784629" y="3457268"/>
            <a:ext cx="5194242" cy="3353091"/>
          </a:xfrm>
          <a:prstGeom prst="rect">
            <a:avLst/>
          </a:prstGeom>
        </p:spPr>
      </p:pic>
    </p:spTree>
    <p:extLst>
      <p:ext uri="{BB962C8B-B14F-4D97-AF65-F5344CB8AC3E}">
        <p14:creationId xmlns:p14="http://schemas.microsoft.com/office/powerpoint/2010/main" val="2450913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6EF2C2-94C8-51F0-F49E-945279D88225}"/>
              </a:ext>
            </a:extLst>
          </p:cNvPr>
          <p:cNvPicPr>
            <a:picLocks noChangeAspect="1"/>
          </p:cNvPicPr>
          <p:nvPr/>
        </p:nvPicPr>
        <p:blipFill>
          <a:blip r:embed="rId2"/>
          <a:stretch>
            <a:fillRect/>
          </a:stretch>
        </p:blipFill>
        <p:spPr>
          <a:xfrm>
            <a:off x="3886090" y="1342616"/>
            <a:ext cx="3410060" cy="4813316"/>
          </a:xfrm>
          <a:prstGeom prst="rect">
            <a:avLst/>
          </a:prstGeom>
        </p:spPr>
      </p:pic>
      <p:sp>
        <p:nvSpPr>
          <p:cNvPr id="6" name="TextBox 5">
            <a:extLst>
              <a:ext uri="{FF2B5EF4-FFF2-40B4-BE49-F238E27FC236}">
                <a16:creationId xmlns:a16="http://schemas.microsoft.com/office/drawing/2014/main" id="{ADD47133-764B-E1B8-8547-D818BF7A0E4F}"/>
              </a:ext>
            </a:extLst>
          </p:cNvPr>
          <p:cNvSpPr txBox="1"/>
          <p:nvPr/>
        </p:nvSpPr>
        <p:spPr>
          <a:xfrm>
            <a:off x="359569" y="267693"/>
            <a:ext cx="4586286" cy="1754326"/>
          </a:xfrm>
          <a:prstGeom prst="rect">
            <a:avLst/>
          </a:prstGeom>
          <a:noFill/>
        </p:spPr>
        <p:txBody>
          <a:bodyPr wrap="square">
            <a:spAutoFit/>
          </a:bodyPr>
          <a:lstStyle/>
          <a:p>
            <a:r>
              <a:rPr lang="en-GB" sz="3600" b="1" dirty="0">
                <a:solidFill>
                  <a:schemeClr val="accent1">
                    <a:lumMod val="75000"/>
                  </a:schemeClr>
                </a:solidFill>
              </a:rPr>
              <a:t>Thank you for your attention and remember to…</a:t>
            </a:r>
          </a:p>
        </p:txBody>
      </p:sp>
    </p:spTree>
    <p:extLst>
      <p:ext uri="{BB962C8B-B14F-4D97-AF65-F5344CB8AC3E}">
        <p14:creationId xmlns:p14="http://schemas.microsoft.com/office/powerpoint/2010/main" val="614779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DF583AB-0514-49B7-FB6D-A9F12B6BF95A}"/>
              </a:ext>
            </a:extLst>
          </p:cNvPr>
          <p:cNvSpPr>
            <a:spLocks noGrp="1"/>
          </p:cNvSpPr>
          <p:nvPr>
            <p:ph type="title"/>
          </p:nvPr>
        </p:nvSpPr>
        <p:spPr>
          <a:xfrm>
            <a:off x="144698" y="298223"/>
            <a:ext cx="3920654" cy="939800"/>
          </a:xfrm>
        </p:spPr>
        <p:txBody>
          <a:bodyPr/>
          <a:lstStyle/>
          <a:p>
            <a:pPr algn="ctr"/>
            <a:r>
              <a:rPr lang="en-US" sz="2000" dirty="0"/>
              <a:t>Fridge Magnet: </a:t>
            </a:r>
            <a:endParaRPr lang="en-GB" sz="2000" dirty="0"/>
          </a:p>
        </p:txBody>
      </p:sp>
      <p:pic>
        <p:nvPicPr>
          <p:cNvPr id="3" name="Picture 2">
            <a:extLst>
              <a:ext uri="{FF2B5EF4-FFF2-40B4-BE49-F238E27FC236}">
                <a16:creationId xmlns:a16="http://schemas.microsoft.com/office/drawing/2014/main" id="{CC1D7E14-7D8B-09B8-307C-CCF949EBE86D}"/>
              </a:ext>
            </a:extLst>
          </p:cNvPr>
          <p:cNvPicPr>
            <a:picLocks noChangeAspect="1"/>
          </p:cNvPicPr>
          <p:nvPr/>
        </p:nvPicPr>
        <p:blipFill>
          <a:blip r:embed="rId3"/>
          <a:stretch>
            <a:fillRect/>
          </a:stretch>
        </p:blipFill>
        <p:spPr>
          <a:xfrm>
            <a:off x="1339684" y="1193800"/>
            <a:ext cx="6464632" cy="4426177"/>
          </a:xfrm>
          <a:prstGeom prst="rect">
            <a:avLst/>
          </a:prstGeom>
        </p:spPr>
      </p:pic>
    </p:spTree>
    <p:extLst>
      <p:ext uri="{BB962C8B-B14F-4D97-AF65-F5344CB8AC3E}">
        <p14:creationId xmlns:p14="http://schemas.microsoft.com/office/powerpoint/2010/main" val="325264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F1C248-0798-755A-1A45-F5C1F21856B8}"/>
              </a:ext>
            </a:extLst>
          </p:cNvPr>
          <p:cNvPicPr>
            <a:picLocks noChangeAspect="1"/>
          </p:cNvPicPr>
          <p:nvPr/>
        </p:nvPicPr>
        <p:blipFill>
          <a:blip r:embed="rId3"/>
          <a:stretch>
            <a:fillRect/>
          </a:stretch>
        </p:blipFill>
        <p:spPr>
          <a:xfrm>
            <a:off x="1719469" y="1943721"/>
            <a:ext cx="5211419" cy="3885934"/>
          </a:xfrm>
          <a:prstGeom prst="rect">
            <a:avLst/>
          </a:prstGeom>
        </p:spPr>
      </p:pic>
      <p:sp>
        <p:nvSpPr>
          <p:cNvPr id="2" name="Title 1">
            <a:extLst>
              <a:ext uri="{FF2B5EF4-FFF2-40B4-BE49-F238E27FC236}">
                <a16:creationId xmlns:a16="http://schemas.microsoft.com/office/drawing/2014/main" id="{13B42A16-2B10-39D8-62BC-6AC4DCDD665C}"/>
              </a:ext>
            </a:extLst>
          </p:cNvPr>
          <p:cNvSpPr>
            <a:spLocks noGrp="1"/>
          </p:cNvSpPr>
          <p:nvPr>
            <p:ph type="title"/>
          </p:nvPr>
        </p:nvSpPr>
        <p:spPr>
          <a:xfrm>
            <a:off x="685800" y="487017"/>
            <a:ext cx="8077200" cy="1143000"/>
          </a:xfrm>
        </p:spPr>
        <p:txBody>
          <a:bodyPr/>
          <a:lstStyle/>
          <a:p>
            <a:r>
              <a:rPr lang="en-US" dirty="0"/>
              <a:t>The Cold Chain</a:t>
            </a:r>
            <a:endParaRPr lang="en-GB" dirty="0"/>
          </a:p>
        </p:txBody>
      </p:sp>
      <p:sp>
        <p:nvSpPr>
          <p:cNvPr id="3" name="Content Placeholder 2">
            <a:extLst>
              <a:ext uri="{FF2B5EF4-FFF2-40B4-BE49-F238E27FC236}">
                <a16:creationId xmlns:a16="http://schemas.microsoft.com/office/drawing/2014/main" id="{2BBF5FCE-30FE-8496-4E13-DEE8FE71F8C9}"/>
              </a:ext>
            </a:extLst>
          </p:cNvPr>
          <p:cNvSpPr>
            <a:spLocks noGrp="1"/>
          </p:cNvSpPr>
          <p:nvPr>
            <p:ph idx="1"/>
          </p:nvPr>
        </p:nvSpPr>
        <p:spPr>
          <a:xfrm>
            <a:off x="685800" y="1462295"/>
            <a:ext cx="6643688" cy="750818"/>
          </a:xfrm>
        </p:spPr>
        <p:txBody>
          <a:bodyPr/>
          <a:lstStyle/>
          <a:p>
            <a:r>
              <a:rPr lang="en-US" dirty="0"/>
              <a:t>From the manufacturer to the patient</a:t>
            </a:r>
            <a:endParaRPr lang="en-GB" dirty="0"/>
          </a:p>
        </p:txBody>
      </p:sp>
    </p:spTree>
    <p:extLst>
      <p:ext uri="{BB962C8B-B14F-4D97-AF65-F5344CB8AC3E}">
        <p14:creationId xmlns:p14="http://schemas.microsoft.com/office/powerpoint/2010/main" val="271921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864D-2E9C-A5B8-9756-0C51AE9C7D2D}"/>
              </a:ext>
            </a:extLst>
          </p:cNvPr>
          <p:cNvSpPr>
            <a:spLocks noGrp="1"/>
          </p:cNvSpPr>
          <p:nvPr>
            <p:ph type="title"/>
          </p:nvPr>
        </p:nvSpPr>
        <p:spPr>
          <a:xfrm>
            <a:off x="361950" y="361950"/>
            <a:ext cx="8077200" cy="1143000"/>
          </a:xfrm>
        </p:spPr>
        <p:txBody>
          <a:bodyPr/>
          <a:lstStyle/>
          <a:p>
            <a:r>
              <a:rPr lang="en-US" dirty="0"/>
              <a:t>Cold Chain</a:t>
            </a:r>
            <a:endParaRPr lang="en-GB" dirty="0"/>
          </a:p>
        </p:txBody>
      </p:sp>
      <p:sp>
        <p:nvSpPr>
          <p:cNvPr id="3" name="Content Placeholder 2">
            <a:extLst>
              <a:ext uri="{FF2B5EF4-FFF2-40B4-BE49-F238E27FC236}">
                <a16:creationId xmlns:a16="http://schemas.microsoft.com/office/drawing/2014/main" id="{636BA70C-D58D-0102-AF78-24F2214AB2B2}"/>
              </a:ext>
            </a:extLst>
          </p:cNvPr>
          <p:cNvSpPr>
            <a:spLocks noGrp="1"/>
          </p:cNvSpPr>
          <p:nvPr>
            <p:ph idx="1"/>
          </p:nvPr>
        </p:nvSpPr>
        <p:spPr>
          <a:xfrm>
            <a:off x="266700" y="1504950"/>
            <a:ext cx="8610600" cy="3829050"/>
          </a:xfrm>
        </p:spPr>
        <p:txBody>
          <a:bodyPr/>
          <a:lstStyle/>
          <a:p>
            <a:pPr marL="0" indent="0"/>
            <a:r>
              <a:rPr lang="en-US" sz="2800" i="1" dirty="0"/>
              <a:t>“Anyone handling vaccines should follow appropriate procedures to ensure cold-chain compliance”</a:t>
            </a:r>
          </a:p>
          <a:p>
            <a:pPr marL="0" indent="0"/>
            <a:endParaRPr lang="en-US" sz="1000" dirty="0"/>
          </a:p>
          <a:p>
            <a:pPr marL="0" indent="0" algn="just"/>
            <a:r>
              <a:rPr lang="en-US" dirty="0"/>
              <a:t>Vaccines are licensed products. In some circumstances when vaccines have been temporarily stored outside the manufacturer’s recommended temperature range, it may still be used, this is regarded as being used </a:t>
            </a:r>
            <a:r>
              <a:rPr lang="en-US" dirty="0">
                <a:hlinkClick r:id="rId3"/>
              </a:rPr>
              <a:t>off-label</a:t>
            </a:r>
            <a:r>
              <a:rPr lang="en-US" dirty="0"/>
              <a:t>. </a:t>
            </a:r>
          </a:p>
          <a:p>
            <a:pPr marL="0" indent="0" algn="just"/>
            <a:endParaRPr lang="en-US" sz="1000" dirty="0"/>
          </a:p>
          <a:p>
            <a:pPr marL="0" indent="0" algn="just"/>
            <a:r>
              <a:rPr lang="en-GB" dirty="0"/>
              <a:t>Medicines Information will be able to provide recommendations on whether vaccines may be safely used off-label or should not be used and discarded. </a:t>
            </a:r>
          </a:p>
        </p:txBody>
      </p:sp>
    </p:spTree>
    <p:extLst>
      <p:ext uri="{BB962C8B-B14F-4D97-AF65-F5344CB8AC3E}">
        <p14:creationId xmlns:p14="http://schemas.microsoft.com/office/powerpoint/2010/main" val="205168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0EE9-1849-C44B-E46C-FA170752C936}"/>
              </a:ext>
            </a:extLst>
          </p:cNvPr>
          <p:cNvSpPr>
            <a:spLocks noGrp="1"/>
          </p:cNvSpPr>
          <p:nvPr>
            <p:ph type="title"/>
          </p:nvPr>
        </p:nvSpPr>
        <p:spPr>
          <a:xfrm>
            <a:off x="685800" y="609600"/>
            <a:ext cx="8077200" cy="1143000"/>
          </a:xfrm>
        </p:spPr>
        <p:txBody>
          <a:bodyPr/>
          <a:lstStyle/>
          <a:p>
            <a:r>
              <a:rPr lang="en-US" dirty="0"/>
              <a:t>It is important to maintain the cold chain </a:t>
            </a:r>
            <a:br>
              <a:rPr lang="en-US" dirty="0"/>
            </a:br>
            <a:r>
              <a:rPr lang="en-US" dirty="0"/>
              <a:t>because…</a:t>
            </a:r>
            <a:endParaRPr lang="en-GB" dirty="0"/>
          </a:p>
        </p:txBody>
      </p:sp>
      <p:sp>
        <p:nvSpPr>
          <p:cNvPr id="3" name="Content Placeholder 2">
            <a:extLst>
              <a:ext uri="{FF2B5EF4-FFF2-40B4-BE49-F238E27FC236}">
                <a16:creationId xmlns:a16="http://schemas.microsoft.com/office/drawing/2014/main" id="{C8AAC541-C664-B56B-E79D-E24711709AE2}"/>
              </a:ext>
            </a:extLst>
          </p:cNvPr>
          <p:cNvSpPr>
            <a:spLocks noGrp="1"/>
          </p:cNvSpPr>
          <p:nvPr>
            <p:ph idx="1"/>
          </p:nvPr>
        </p:nvSpPr>
        <p:spPr>
          <a:xfrm>
            <a:off x="685800" y="1933574"/>
            <a:ext cx="8077200" cy="3629025"/>
          </a:xfrm>
        </p:spPr>
        <p:txBody>
          <a:bodyPr/>
          <a:lstStyle/>
          <a:p>
            <a:r>
              <a:rPr lang="en-US" dirty="0"/>
              <a:t>Vaccines are sensitive biological substances:</a:t>
            </a:r>
          </a:p>
          <a:p>
            <a:pPr marL="342900" indent="-342900">
              <a:buFont typeface="Arial" panose="020B0604020202020204" pitchFamily="34" charset="0"/>
              <a:buChar char="•"/>
            </a:pPr>
            <a:r>
              <a:rPr lang="en-US" dirty="0"/>
              <a:t>Effectiveness may be reduced if not stored correctly</a:t>
            </a:r>
          </a:p>
          <a:p>
            <a:pPr marL="342900" indent="-342900">
              <a:buFont typeface="Arial" panose="020B0604020202020204" pitchFamily="34" charset="0"/>
              <a:buChar char="•"/>
            </a:pPr>
            <a:r>
              <a:rPr lang="en-US" dirty="0"/>
              <a:t>Desired immune response may not be achieved leading to poor protection and increased risk of infections</a:t>
            </a:r>
          </a:p>
          <a:p>
            <a:pPr marL="342900" indent="-342900">
              <a:buFont typeface="Arial" panose="020B0604020202020204" pitchFamily="34" charset="0"/>
              <a:buChar char="•"/>
            </a:pPr>
            <a:endParaRPr lang="en-US" dirty="0"/>
          </a:p>
          <a:p>
            <a:pPr marL="0" indent="0"/>
            <a:r>
              <a:rPr lang="en-US" dirty="0"/>
              <a:t>Loss of vaccines:</a:t>
            </a:r>
          </a:p>
          <a:p>
            <a:pPr marL="342900" indent="-342900">
              <a:buFont typeface="Arial" panose="020B0604020202020204" pitchFamily="34" charset="0"/>
              <a:buChar char="•"/>
            </a:pPr>
            <a:r>
              <a:rPr lang="en-US" dirty="0"/>
              <a:t>Cost to the health service </a:t>
            </a:r>
          </a:p>
          <a:p>
            <a:pPr marL="342900" indent="-342900">
              <a:buFont typeface="Arial" panose="020B0604020202020204" pitchFamily="34" charset="0"/>
              <a:buChar char="•"/>
            </a:pPr>
            <a:r>
              <a:rPr lang="en-US" dirty="0"/>
              <a:t>Poor public confidence in the service and leads to reduction in vaccination uptake due to lack of trust </a:t>
            </a:r>
            <a:endParaRPr lang="en-GB" dirty="0"/>
          </a:p>
        </p:txBody>
      </p:sp>
    </p:spTree>
    <p:extLst>
      <p:ext uri="{BB962C8B-B14F-4D97-AF65-F5344CB8AC3E}">
        <p14:creationId xmlns:p14="http://schemas.microsoft.com/office/powerpoint/2010/main" val="34880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CF2F-7D91-E035-CAA3-C02B2ECE79DB}"/>
              </a:ext>
            </a:extLst>
          </p:cNvPr>
          <p:cNvSpPr>
            <a:spLocks noGrp="1"/>
          </p:cNvSpPr>
          <p:nvPr>
            <p:ph type="title"/>
          </p:nvPr>
        </p:nvSpPr>
        <p:spPr/>
        <p:txBody>
          <a:bodyPr/>
          <a:lstStyle/>
          <a:p>
            <a:r>
              <a:rPr lang="en-US" dirty="0"/>
              <a:t>Policies are essential because…</a:t>
            </a:r>
            <a:endParaRPr lang="en-GB" dirty="0"/>
          </a:p>
        </p:txBody>
      </p:sp>
      <p:sp>
        <p:nvSpPr>
          <p:cNvPr id="3" name="Content Placeholder 2">
            <a:extLst>
              <a:ext uri="{FF2B5EF4-FFF2-40B4-BE49-F238E27FC236}">
                <a16:creationId xmlns:a16="http://schemas.microsoft.com/office/drawing/2014/main" id="{170FBC16-1276-9DDC-1E6B-680F955A2B7B}"/>
              </a:ext>
            </a:extLst>
          </p:cNvPr>
          <p:cNvSpPr>
            <a:spLocks noGrp="1"/>
          </p:cNvSpPr>
          <p:nvPr>
            <p:ph idx="1"/>
          </p:nvPr>
        </p:nvSpPr>
        <p:spPr>
          <a:xfrm>
            <a:off x="685800" y="1752600"/>
            <a:ext cx="8077200" cy="3603171"/>
          </a:xfrm>
        </p:spPr>
        <p:txBody>
          <a:bodyPr/>
          <a:lstStyle/>
          <a:p>
            <a:pPr marL="342900" indent="-342900" algn="just">
              <a:buFont typeface="Arial" panose="020B0604020202020204" pitchFamily="34" charset="0"/>
              <a:buChar char="•"/>
            </a:pPr>
            <a:r>
              <a:rPr lang="en-US" dirty="0"/>
              <a:t>It may not be possible to determine by examination if a vaccine has been stored appropriately </a:t>
            </a:r>
          </a:p>
          <a:p>
            <a:pPr marL="342900" indent="-342900" algn="just">
              <a:buFont typeface="Arial" panose="020B0604020202020204" pitchFamily="34" charset="0"/>
              <a:buChar char="•"/>
            </a:pPr>
            <a:r>
              <a:rPr lang="en-US" dirty="0"/>
              <a:t>Policy should be followed to ensure cold-chain has been maintained and provides evidence of compliance</a:t>
            </a:r>
          </a:p>
          <a:p>
            <a:pPr marL="342900" indent="-342900" algn="just">
              <a:buFont typeface="Arial" panose="020B0604020202020204" pitchFamily="34" charset="0"/>
              <a:buChar char="•"/>
            </a:pPr>
            <a:r>
              <a:rPr lang="en-US" dirty="0"/>
              <a:t>Unless specific advice states otherwise, if vaccines are not stored / distributed properly, they should not be used. </a:t>
            </a:r>
          </a:p>
          <a:p>
            <a:pPr marL="342900" indent="-342900" algn="just">
              <a:buFont typeface="Arial" panose="020B0604020202020204" pitchFamily="34" charset="0"/>
              <a:buChar char="•"/>
            </a:pPr>
            <a:r>
              <a:rPr lang="en-US" dirty="0"/>
              <a:t>Each GP practice should nominate a lead person (known as the Vaccine Controller) and a deputy to manage vaccine ordering, storage and management.  </a:t>
            </a:r>
            <a:endParaRPr lang="en-GB" dirty="0"/>
          </a:p>
        </p:txBody>
      </p:sp>
    </p:spTree>
    <p:extLst>
      <p:ext uri="{BB962C8B-B14F-4D97-AF65-F5344CB8AC3E}">
        <p14:creationId xmlns:p14="http://schemas.microsoft.com/office/powerpoint/2010/main" val="23883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7A68-293D-3956-E677-75B9FBC9F8D3}"/>
              </a:ext>
            </a:extLst>
          </p:cNvPr>
          <p:cNvSpPr>
            <a:spLocks noGrp="1"/>
          </p:cNvSpPr>
          <p:nvPr>
            <p:ph type="title"/>
          </p:nvPr>
        </p:nvSpPr>
        <p:spPr/>
        <p:txBody>
          <a:bodyPr/>
          <a:lstStyle/>
          <a:p>
            <a:r>
              <a:rPr lang="en-US" dirty="0"/>
              <a:t>Sensitivity to heat, cold and light…</a:t>
            </a:r>
            <a:endParaRPr lang="en-GB" dirty="0"/>
          </a:p>
        </p:txBody>
      </p:sp>
      <p:sp>
        <p:nvSpPr>
          <p:cNvPr id="3" name="Content Placeholder 2">
            <a:extLst>
              <a:ext uri="{FF2B5EF4-FFF2-40B4-BE49-F238E27FC236}">
                <a16:creationId xmlns:a16="http://schemas.microsoft.com/office/drawing/2014/main" id="{D7E03DF8-F702-7FBE-12DD-EAE0858ACA57}"/>
              </a:ext>
            </a:extLst>
          </p:cNvPr>
          <p:cNvSpPr>
            <a:spLocks noGrp="1"/>
          </p:cNvSpPr>
          <p:nvPr>
            <p:ph idx="1"/>
          </p:nvPr>
        </p:nvSpPr>
        <p:spPr/>
        <p:txBody>
          <a:bodyPr/>
          <a:lstStyle/>
          <a:p>
            <a:pPr marL="342900" indent="-342900">
              <a:buFont typeface="Arial" panose="020B0604020202020204" pitchFamily="34" charset="0"/>
              <a:buChar char="•"/>
            </a:pPr>
            <a:r>
              <a:rPr lang="en-US" dirty="0"/>
              <a:t>Most vaccines should be kept between 2 - 8°C unless otherwise stated in the manufacturers summary of product characteristics (SmPC). </a:t>
            </a:r>
          </a:p>
          <a:p>
            <a:pPr marL="342900" indent="-342900">
              <a:buFont typeface="Arial" panose="020B0604020202020204" pitchFamily="34" charset="0"/>
              <a:buChar char="•"/>
            </a:pPr>
            <a:r>
              <a:rPr lang="en-US" dirty="0"/>
              <a:t>Freezing may cause increased reactogenicity and loss of potency, may crack glass leading to contamination.</a:t>
            </a:r>
          </a:p>
          <a:p>
            <a:pPr marL="342900" indent="-342900">
              <a:buFont typeface="Arial" panose="020B0604020202020204" pitchFamily="34" charset="0"/>
              <a:buChar char="•"/>
            </a:pPr>
            <a:r>
              <a:rPr lang="en-US" dirty="0"/>
              <a:t>Most vaccines are less sensitive to heat but potency cannot be guaranteed if stored above 8°C.</a:t>
            </a:r>
          </a:p>
          <a:p>
            <a:pPr marL="342900" indent="-342900">
              <a:buFont typeface="Arial" panose="020B0604020202020204" pitchFamily="34" charset="0"/>
              <a:buChar char="•"/>
            </a:pPr>
            <a:r>
              <a:rPr lang="en-US" dirty="0"/>
              <a:t>Vaccines are also very sensitive to strong light therefore must always be protected against light and stored in original packaging until point of use.  </a:t>
            </a:r>
            <a:endParaRPr lang="en-GB" dirty="0"/>
          </a:p>
        </p:txBody>
      </p:sp>
    </p:spTree>
    <p:extLst>
      <p:ext uri="{BB962C8B-B14F-4D97-AF65-F5344CB8AC3E}">
        <p14:creationId xmlns:p14="http://schemas.microsoft.com/office/powerpoint/2010/main" val="3845822470"/>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TM03457491[[fn=Metropolitan]]</Template>
  <TotalTime>5491</TotalTime>
  <Words>2063</Words>
  <Application>Microsoft Office PowerPoint</Application>
  <PresentationFormat>On-screen Show (4:3)</PresentationFormat>
  <Paragraphs>227</Paragraphs>
  <Slides>45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Arial</vt:lpstr>
      <vt:lpstr>Calibri</vt:lpstr>
      <vt:lpstr>open sans</vt:lpstr>
      <vt:lpstr>Wingdings</vt:lpstr>
      <vt:lpstr>2_BHSCT_white</vt:lpstr>
      <vt:lpstr>Vaccine Handling  and Storage Guidance  </vt:lpstr>
      <vt:lpstr>Key Message</vt:lpstr>
      <vt:lpstr>Contents</vt:lpstr>
      <vt:lpstr>What is the Cold-Chain?</vt:lpstr>
      <vt:lpstr>The Cold Chain</vt:lpstr>
      <vt:lpstr>Cold Chain</vt:lpstr>
      <vt:lpstr>It is important to maintain the cold chain  because…</vt:lpstr>
      <vt:lpstr>Policies are essential because…</vt:lpstr>
      <vt:lpstr>Sensitivity to heat, cold and light…</vt:lpstr>
      <vt:lpstr>PowerPoint Presentation</vt:lpstr>
      <vt:lpstr>Vaccine Refrigerator </vt:lpstr>
      <vt:lpstr>Vaccine Refrigerator Temperatures</vt:lpstr>
      <vt:lpstr>Temperature Monitoring</vt:lpstr>
      <vt:lpstr>Temperature Records</vt:lpstr>
      <vt:lpstr>Data Loggers</vt:lpstr>
      <vt:lpstr>Storage Temperature</vt:lpstr>
      <vt:lpstr>Cold Chain Incidents</vt:lpstr>
      <vt:lpstr>Cold Chain Incidents</vt:lpstr>
      <vt:lpstr>Cold Chain Incidents</vt:lpstr>
      <vt:lpstr>Ordering and Monitoring Stock</vt:lpstr>
      <vt:lpstr>Excess stock may…</vt:lpstr>
      <vt:lpstr>Vaccine Storage</vt:lpstr>
      <vt:lpstr>Vaccine not used at Clinic</vt:lpstr>
      <vt:lpstr>PowerPoint Presentation</vt:lpstr>
      <vt:lpstr>Audit Management of Cold Chain</vt:lpstr>
      <vt:lpstr>Scenarios and Q&amp;A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Contacts and Resources</vt:lpstr>
      <vt:lpstr>PHA Contacts</vt:lpstr>
      <vt:lpstr>Northern Ireland Medicines Advice Services (NIMIS) Monday to Friday 9.00am - 5.00pm </vt:lpstr>
      <vt:lpstr>Download the Full Guidance Document:</vt:lpstr>
      <vt:lpstr>Community Pharmacy Specific Guidance  on cold chain breaches</vt:lpstr>
      <vt:lpstr>eLearning and Training</vt:lpstr>
      <vt:lpstr>PowerPoint Presentation</vt:lpstr>
      <vt:lpstr>Fridge Magnet: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Cheung</dc:creator>
  <cp:lastModifiedBy>Andrew Cheung</cp:lastModifiedBy>
  <cp:revision>26</cp:revision>
  <dcterms:created xsi:type="dcterms:W3CDTF">2024-08-15T12:57:05Z</dcterms:created>
  <dcterms:modified xsi:type="dcterms:W3CDTF">2024-10-07T08:13:08Z</dcterms:modified>
</cp:coreProperties>
</file>