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Akzidenz-Grotesk Bold" panose="020B0604020202020204" charset="0"/>
      <p:regular r:id="rId17"/>
    </p:embeddedFont>
    <p:embeddedFont>
      <p:font typeface="Andika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DM Sans Bold" panose="020B0604020202020204" charset="0"/>
      <p:regular r:id="rId23"/>
    </p:embeddedFont>
    <p:embeddedFont>
      <p:font typeface="DM Sans Italics" panose="020B0604020202020204" charset="0"/>
      <p:regular r:id="rId24"/>
    </p:embeddedFont>
    <p:embeddedFont>
      <p:font typeface="Garet Bold" panose="020B0604020202020204" charset="0"/>
      <p:regular r:id="rId25"/>
    </p:embeddedFont>
    <p:embeddedFont>
      <p:font typeface="Handy Casual" panose="020B0604020202020204" charset="0"/>
      <p:regular r:id="rId26"/>
    </p:embeddedFont>
    <p:embeddedFont>
      <p:font typeface="ITC Franklin Gothic LT Ultra-Bold" panose="020B0604020202020204" charset="0"/>
      <p:regular r:id="rId27"/>
    </p:embeddedFont>
    <p:embeddedFont>
      <p:font typeface="Krabuler" panose="020B0604020202020204" charset="0"/>
      <p:regular r:id="rId28"/>
    </p:embeddedFont>
    <p:embeddedFont>
      <p:font typeface="Lucida Console Semi-Bold" panose="020B0604020202020204" charset="0"/>
      <p:regular r:id="rId29"/>
    </p:embeddedFont>
    <p:embeddedFont>
      <p:font typeface="Pompiere" panose="020B0604020202020204" charset="0"/>
      <p:regular r:id="rId30"/>
    </p:embeddedFont>
    <p:embeddedFont>
      <p:font typeface="Repo Bold Bold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irdre Ward" initials="DW" lastIdx="4" clrIdx="0">
    <p:extLst>
      <p:ext uri="{19B8F6BF-5375-455C-9EA6-DF929625EA0E}">
        <p15:presenceInfo xmlns:p15="http://schemas.microsoft.com/office/powerpoint/2012/main" userId="S-1-5-21-1087248158-1645291680-3373200396-1001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51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9-18T11:55:12.046" idx="4">
    <p:pos x="11232" y="4786"/>
    <p:text>? long term rather than low</p:text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6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3.png"/><Relationship Id="rId12" Type="http://schemas.openxmlformats.org/officeDocument/2006/relationships/image" Target="../media/image76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2.svg"/><Relationship Id="rId11" Type="http://schemas.openxmlformats.org/officeDocument/2006/relationships/image" Target="../media/image75.png"/><Relationship Id="rId5" Type="http://schemas.openxmlformats.org/officeDocument/2006/relationships/image" Target="../media/image71.png"/><Relationship Id="rId15" Type="http://schemas.openxmlformats.org/officeDocument/2006/relationships/image" Target="../media/image80.jpeg"/><Relationship Id="rId10" Type="http://schemas.openxmlformats.org/officeDocument/2006/relationships/image" Target="../media/image79.svg"/><Relationship Id="rId4" Type="http://schemas.openxmlformats.org/officeDocument/2006/relationships/image" Target="../media/image59.png"/><Relationship Id="rId9" Type="http://schemas.openxmlformats.org/officeDocument/2006/relationships/image" Target="../media/image78.png"/><Relationship Id="rId14" Type="http://schemas.openxmlformats.org/officeDocument/2006/relationships/image" Target="../media/image6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86.svg"/><Relationship Id="rId3" Type="http://schemas.openxmlformats.org/officeDocument/2006/relationships/image" Target="../media/image82.svg"/><Relationship Id="rId7" Type="http://schemas.openxmlformats.org/officeDocument/2006/relationships/image" Target="../media/image4.svg"/><Relationship Id="rId12" Type="http://schemas.openxmlformats.org/officeDocument/2006/relationships/image" Target="../media/image8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84.svg"/><Relationship Id="rId10" Type="http://schemas.openxmlformats.org/officeDocument/2006/relationships/image" Target="../media/image9.png"/><Relationship Id="rId4" Type="http://schemas.openxmlformats.org/officeDocument/2006/relationships/image" Target="../media/image83.png"/><Relationship Id="rId9" Type="http://schemas.openxmlformats.org/officeDocument/2006/relationships/image" Target="../media/image8.svg"/><Relationship Id="rId14" Type="http://schemas.openxmlformats.org/officeDocument/2006/relationships/comments" Target="../comments/commen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8.svg"/><Relationship Id="rId7" Type="http://schemas.openxmlformats.org/officeDocument/2006/relationships/image" Target="../media/image10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91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90.png"/><Relationship Id="rId17" Type="http://schemas.openxmlformats.org/officeDocument/2006/relationships/image" Target="../media/image93.svg"/><Relationship Id="rId2" Type="http://schemas.openxmlformats.org/officeDocument/2006/relationships/image" Target="../media/image12.pn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8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3.svg"/><Relationship Id="rId7" Type="http://schemas.openxmlformats.org/officeDocument/2006/relationships/image" Target="../media/image8.svg"/><Relationship Id="rId12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9.svg"/><Relationship Id="rId5" Type="http://schemas.openxmlformats.org/officeDocument/2006/relationships/image" Target="../media/image15.sv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sv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8.svg"/><Relationship Id="rId10" Type="http://schemas.openxmlformats.org/officeDocument/2006/relationships/image" Target="../media/image28.sv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1.png"/><Relationship Id="rId3" Type="http://schemas.openxmlformats.org/officeDocument/2006/relationships/image" Target="../media/image21.svg"/><Relationship Id="rId21" Type="http://schemas.openxmlformats.org/officeDocument/2006/relationships/image" Target="../media/image44.svg"/><Relationship Id="rId7" Type="http://schemas.openxmlformats.org/officeDocument/2006/relationships/image" Target="../media/image32.svg"/><Relationship Id="rId12" Type="http://schemas.openxmlformats.org/officeDocument/2006/relationships/image" Target="../media/image37.svg"/><Relationship Id="rId17" Type="http://schemas.openxmlformats.org/officeDocument/2006/relationships/image" Target="../media/image19.svg"/><Relationship Id="rId2" Type="http://schemas.openxmlformats.org/officeDocument/2006/relationships/image" Target="../media/image20.png"/><Relationship Id="rId16" Type="http://schemas.openxmlformats.org/officeDocument/2006/relationships/image" Target="../media/image18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svg"/><Relationship Id="rId15" Type="http://schemas.openxmlformats.org/officeDocument/2006/relationships/image" Target="../media/image40.jpeg"/><Relationship Id="rId10" Type="http://schemas.openxmlformats.org/officeDocument/2006/relationships/image" Target="../media/image35.jpeg"/><Relationship Id="rId19" Type="http://schemas.openxmlformats.org/officeDocument/2006/relationships/image" Target="../media/image42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svg"/><Relationship Id="rId7" Type="http://schemas.openxmlformats.org/officeDocument/2006/relationships/image" Target="../media/image48.svg"/><Relationship Id="rId12" Type="http://schemas.openxmlformats.org/officeDocument/2006/relationships/image" Target="../media/image5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28.svg"/><Relationship Id="rId5" Type="http://schemas.openxmlformats.org/officeDocument/2006/relationships/image" Target="../media/image46.svg"/><Relationship Id="rId10" Type="http://schemas.openxmlformats.org/officeDocument/2006/relationships/image" Target="../media/image27.png"/><Relationship Id="rId4" Type="http://schemas.openxmlformats.org/officeDocument/2006/relationships/image" Target="../media/image45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gif"/><Relationship Id="rId3" Type="http://schemas.openxmlformats.org/officeDocument/2006/relationships/image" Target="../media/image4.svg"/><Relationship Id="rId7" Type="http://schemas.openxmlformats.org/officeDocument/2006/relationships/image" Target="../media/image54.svg"/><Relationship Id="rId12" Type="http://schemas.openxmlformats.org/officeDocument/2006/relationships/image" Target="../media/image5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44.svg"/><Relationship Id="rId5" Type="http://schemas.openxmlformats.org/officeDocument/2006/relationships/image" Target="../media/image52.svg"/><Relationship Id="rId10" Type="http://schemas.openxmlformats.org/officeDocument/2006/relationships/image" Target="../media/image43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sv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11" Type="http://schemas.openxmlformats.org/officeDocument/2006/relationships/image" Target="../media/image68.sv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svg"/><Relationship Id="rId9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11" Type="http://schemas.openxmlformats.org/officeDocument/2006/relationships/hyperlink" Target="https://vimeo.com/995351119/8c2c4d81ab" TargetMode="External"/><Relationship Id="rId5" Type="http://schemas.openxmlformats.org/officeDocument/2006/relationships/image" Target="../media/image73.png"/><Relationship Id="rId10" Type="http://schemas.openxmlformats.org/officeDocument/2006/relationships/image" Target="../media/image61.svg"/><Relationship Id="rId4" Type="http://schemas.openxmlformats.org/officeDocument/2006/relationships/image" Target="../media/image72.svg"/><Relationship Id="rId9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6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3.png"/><Relationship Id="rId12" Type="http://schemas.openxmlformats.org/officeDocument/2006/relationships/image" Target="../media/image6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2.svg"/><Relationship Id="rId11" Type="http://schemas.openxmlformats.org/officeDocument/2006/relationships/image" Target="../media/image76.sv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59.png"/><Relationship Id="rId9" Type="http://schemas.openxmlformats.org/officeDocument/2006/relationships/image" Target="../media/image7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60641">
            <a:off x="2665669" y="1714596"/>
            <a:ext cx="1737858" cy="1583030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4508551"/>
            <a:ext cx="3713137" cy="4248440"/>
          </a:xfrm>
          <a:custGeom>
            <a:avLst/>
            <a:gdLst/>
            <a:ahLst/>
            <a:cxnLst/>
            <a:rect l="l" t="t" r="r" b="b"/>
            <a:pathLst>
              <a:path w="3713137" h="4248440">
                <a:moveTo>
                  <a:pt x="0" y="0"/>
                </a:moveTo>
                <a:lnTo>
                  <a:pt x="3713137" y="0"/>
                </a:lnTo>
                <a:lnTo>
                  <a:pt x="3713137" y="4248440"/>
                </a:lnTo>
                <a:lnTo>
                  <a:pt x="0" y="42484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286815" y="3201084"/>
            <a:ext cx="7069036" cy="205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5460"/>
              </a:lnSpc>
            </a:pPr>
            <a:r>
              <a:rPr lang="en-US" sz="15616" spc="343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HPV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633199" y="5877591"/>
            <a:ext cx="11029225" cy="2279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12"/>
              </a:lnSpc>
            </a:pPr>
            <a:r>
              <a:rPr lang="en-US" sz="17184" spc="189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VACCINATION</a:t>
            </a:r>
          </a:p>
        </p:txBody>
      </p:sp>
      <p:sp>
        <p:nvSpPr>
          <p:cNvPr id="8" name="Freeform 8"/>
          <p:cNvSpPr/>
          <p:nvPr/>
        </p:nvSpPr>
        <p:spPr>
          <a:xfrm rot="-9379677" flipV="1">
            <a:off x="9840552" y="1534152"/>
            <a:ext cx="3617028" cy="3833073"/>
          </a:xfrm>
          <a:custGeom>
            <a:avLst/>
            <a:gdLst/>
            <a:ahLst/>
            <a:cxnLst/>
            <a:rect l="l" t="t" r="r" b="b"/>
            <a:pathLst>
              <a:path w="3617028" h="3833073">
                <a:moveTo>
                  <a:pt x="0" y="3833073"/>
                </a:moveTo>
                <a:lnTo>
                  <a:pt x="3617027" y="3833073"/>
                </a:lnTo>
                <a:lnTo>
                  <a:pt x="3617027" y="0"/>
                </a:lnTo>
                <a:lnTo>
                  <a:pt x="0" y="0"/>
                </a:lnTo>
                <a:lnTo>
                  <a:pt x="0" y="383307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99026">
            <a:off x="15284165" y="2839405"/>
            <a:ext cx="1719464" cy="2465181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4" y="0"/>
                </a:lnTo>
                <a:lnTo>
                  <a:pt x="1719464" y="2465180"/>
                </a:lnTo>
                <a:lnTo>
                  <a:pt x="0" y="24651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283376" y="196901"/>
            <a:ext cx="4746864" cy="1669448"/>
          </a:xfrm>
          <a:custGeom>
            <a:avLst/>
            <a:gdLst/>
            <a:ahLst/>
            <a:cxnLst/>
            <a:rect l="l" t="t" r="r" b="b"/>
            <a:pathLst>
              <a:path w="4746864" h="1669448">
                <a:moveTo>
                  <a:pt x="0" y="0"/>
                </a:moveTo>
                <a:lnTo>
                  <a:pt x="4746864" y="0"/>
                </a:lnTo>
                <a:lnTo>
                  <a:pt x="4746864" y="1669448"/>
                </a:lnTo>
                <a:lnTo>
                  <a:pt x="0" y="16694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575828" y="8357594"/>
            <a:ext cx="9290670" cy="672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THE KEY TO CANCER PREVENTION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578623" y="2815166"/>
            <a:ext cx="12283179" cy="8017566"/>
          </a:xfrm>
          <a:custGeom>
            <a:avLst/>
            <a:gdLst/>
            <a:ahLst/>
            <a:cxnLst/>
            <a:rect l="l" t="t" r="r" b="b"/>
            <a:pathLst>
              <a:path w="12283179" h="8017566">
                <a:moveTo>
                  <a:pt x="0" y="0"/>
                </a:moveTo>
                <a:lnTo>
                  <a:pt x="12283180" y="0"/>
                </a:lnTo>
                <a:lnTo>
                  <a:pt x="12283180" y="8017566"/>
                </a:lnTo>
                <a:lnTo>
                  <a:pt x="0" y="80175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79872" y="7218468"/>
            <a:ext cx="4616256" cy="4490358"/>
          </a:xfrm>
          <a:custGeom>
            <a:avLst/>
            <a:gdLst/>
            <a:ahLst/>
            <a:cxnLst/>
            <a:rect l="l" t="t" r="r" b="b"/>
            <a:pathLst>
              <a:path w="4616256" h="4490358">
                <a:moveTo>
                  <a:pt x="0" y="0"/>
                </a:moveTo>
                <a:lnTo>
                  <a:pt x="4616256" y="0"/>
                </a:lnTo>
                <a:lnTo>
                  <a:pt x="4616256" y="4490358"/>
                </a:lnTo>
                <a:lnTo>
                  <a:pt x="0" y="44903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769239" y="1028700"/>
            <a:ext cx="9043516" cy="8229600"/>
          </a:xfrm>
          <a:custGeom>
            <a:avLst/>
            <a:gdLst/>
            <a:ahLst/>
            <a:cxnLst/>
            <a:rect l="l" t="t" r="r" b="b"/>
            <a:pathLst>
              <a:path w="9043516" h="8229600">
                <a:moveTo>
                  <a:pt x="0" y="0"/>
                </a:moveTo>
                <a:lnTo>
                  <a:pt x="9043516" y="0"/>
                </a:lnTo>
                <a:lnTo>
                  <a:pt x="90435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683888">
            <a:off x="15050878" y="4138179"/>
            <a:ext cx="1857988" cy="3976240"/>
          </a:xfrm>
          <a:custGeom>
            <a:avLst/>
            <a:gdLst/>
            <a:ahLst/>
            <a:cxnLst/>
            <a:rect l="l" t="t" r="r" b="b"/>
            <a:pathLst>
              <a:path w="1857988" h="3976240">
                <a:moveTo>
                  <a:pt x="0" y="0"/>
                </a:moveTo>
                <a:lnTo>
                  <a:pt x="1857988" y="0"/>
                </a:lnTo>
                <a:lnTo>
                  <a:pt x="1857988" y="3976240"/>
                </a:lnTo>
                <a:lnTo>
                  <a:pt x="0" y="39762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74348">
            <a:off x="-3201505" y="-569052"/>
            <a:ext cx="8162855" cy="4496991"/>
          </a:xfrm>
          <a:custGeom>
            <a:avLst/>
            <a:gdLst/>
            <a:ahLst/>
            <a:cxnLst/>
            <a:rect l="l" t="t" r="r" b="b"/>
            <a:pathLst>
              <a:path w="8162855" h="4496991">
                <a:moveTo>
                  <a:pt x="0" y="0"/>
                </a:moveTo>
                <a:lnTo>
                  <a:pt x="8162855" y="0"/>
                </a:lnTo>
                <a:lnTo>
                  <a:pt x="8162855" y="4496990"/>
                </a:lnTo>
                <a:lnTo>
                  <a:pt x="0" y="44969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rcRect t="2240" b="2240"/>
          <a:stretch>
            <a:fillRect/>
          </a:stretch>
        </p:blipFill>
        <p:spPr>
          <a:xfrm>
            <a:off x="4769239" y="1028700"/>
            <a:ext cx="9043516" cy="8638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55972" y="5494655"/>
            <a:ext cx="4199874" cy="639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CONSENT FORM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002504" y="7246581"/>
            <a:ext cx="4888090" cy="1328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7"/>
              </a:lnSpc>
            </a:pPr>
            <a:r>
              <a:rPr lang="en-US" sz="3076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Your parent or guardian can sign your consent form, return your form back to school </a:t>
            </a:r>
          </a:p>
        </p:txBody>
      </p:sp>
      <p:sp>
        <p:nvSpPr>
          <p:cNvPr id="4" name="Freeform 4"/>
          <p:cNvSpPr/>
          <p:nvPr/>
        </p:nvSpPr>
        <p:spPr>
          <a:xfrm>
            <a:off x="4742707" y="1589776"/>
            <a:ext cx="9699658" cy="3103890"/>
          </a:xfrm>
          <a:custGeom>
            <a:avLst/>
            <a:gdLst/>
            <a:ahLst/>
            <a:cxnLst/>
            <a:rect l="l" t="t" r="r" b="b"/>
            <a:pathLst>
              <a:path w="9699658" h="3103890">
                <a:moveTo>
                  <a:pt x="0" y="0"/>
                </a:moveTo>
                <a:lnTo>
                  <a:pt x="9699657" y="0"/>
                </a:lnTo>
                <a:lnTo>
                  <a:pt x="9699657" y="3103891"/>
                </a:lnTo>
                <a:lnTo>
                  <a:pt x="0" y="3103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166726">
            <a:off x="4763096" y="2388342"/>
            <a:ext cx="9288045" cy="1344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  <a:spcBef>
                <a:spcPct val="0"/>
              </a:spcBef>
            </a:pPr>
            <a:r>
              <a:rPr lang="en-US" sz="7799" spc="304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HPV VACCINATION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12185" y="6904781"/>
            <a:ext cx="4986968" cy="900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69"/>
              </a:lnSpc>
            </a:pPr>
            <a:r>
              <a:rPr lang="en-US" sz="3131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Your school nurse will provide you with a consent form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044063" y="5494655"/>
            <a:ext cx="4199874" cy="1296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PARENT/GUARIDAN SIGN AND RETURN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091662" y="7164564"/>
            <a:ext cx="5665518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37"/>
              </a:lnSpc>
            </a:pPr>
            <a:r>
              <a:rPr lang="en-US" sz="3102" dirty="0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Your school nurse will vaccinate you, it will take 5 minutes but has life changing long term benefits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932153" y="5494655"/>
            <a:ext cx="4199874" cy="639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GET VACCINATED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538197" y="3444543"/>
            <a:ext cx="2704795" cy="1249123"/>
          </a:xfrm>
          <a:custGeom>
            <a:avLst/>
            <a:gdLst/>
            <a:ahLst/>
            <a:cxnLst/>
            <a:rect l="l" t="t" r="r" b="b"/>
            <a:pathLst>
              <a:path w="2704795" h="1249123">
                <a:moveTo>
                  <a:pt x="0" y="0"/>
                </a:moveTo>
                <a:lnTo>
                  <a:pt x="2704795" y="0"/>
                </a:lnTo>
                <a:lnTo>
                  <a:pt x="2704795" y="1249124"/>
                </a:lnTo>
                <a:lnTo>
                  <a:pt x="0" y="12491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91967">
            <a:off x="4392492" y="950145"/>
            <a:ext cx="2241878" cy="2042147"/>
          </a:xfrm>
          <a:custGeom>
            <a:avLst/>
            <a:gdLst/>
            <a:ahLst/>
            <a:cxnLst/>
            <a:rect l="l" t="t" r="r" b="b"/>
            <a:pathLst>
              <a:path w="2241878" h="2042147">
                <a:moveTo>
                  <a:pt x="0" y="0"/>
                </a:moveTo>
                <a:lnTo>
                  <a:pt x="2241878" y="0"/>
                </a:lnTo>
                <a:lnTo>
                  <a:pt x="2241878" y="2042147"/>
                </a:lnTo>
                <a:lnTo>
                  <a:pt x="0" y="204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4706294" flipV="1">
            <a:off x="445611" y="558532"/>
            <a:ext cx="3895386" cy="4128059"/>
          </a:xfrm>
          <a:custGeom>
            <a:avLst/>
            <a:gdLst/>
            <a:ahLst/>
            <a:cxnLst/>
            <a:rect l="l" t="t" r="r" b="b"/>
            <a:pathLst>
              <a:path w="3895386" h="4128059">
                <a:moveTo>
                  <a:pt x="0" y="4128058"/>
                </a:moveTo>
                <a:lnTo>
                  <a:pt x="3895387" y="4128058"/>
                </a:lnTo>
                <a:lnTo>
                  <a:pt x="3895387" y="0"/>
                </a:lnTo>
                <a:lnTo>
                  <a:pt x="0" y="0"/>
                </a:lnTo>
                <a:lnTo>
                  <a:pt x="0" y="412805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568932">
            <a:off x="15725241" y="2538573"/>
            <a:ext cx="1447775" cy="2075662"/>
          </a:xfrm>
          <a:custGeom>
            <a:avLst/>
            <a:gdLst/>
            <a:ahLst/>
            <a:cxnLst/>
            <a:rect l="l" t="t" r="r" b="b"/>
            <a:pathLst>
              <a:path w="1447775" h="2075662">
                <a:moveTo>
                  <a:pt x="0" y="0"/>
                </a:moveTo>
                <a:lnTo>
                  <a:pt x="1447774" y="0"/>
                </a:lnTo>
                <a:lnTo>
                  <a:pt x="1447774" y="2075662"/>
                </a:lnTo>
                <a:lnTo>
                  <a:pt x="0" y="20756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538197" y="0"/>
            <a:ext cx="10083238" cy="1393320"/>
          </a:xfrm>
          <a:custGeom>
            <a:avLst/>
            <a:gdLst/>
            <a:ahLst/>
            <a:cxnLst/>
            <a:rect l="l" t="t" r="r" b="b"/>
            <a:pathLst>
              <a:path w="10083238" h="1393320">
                <a:moveTo>
                  <a:pt x="0" y="0"/>
                </a:moveTo>
                <a:lnTo>
                  <a:pt x="10083238" y="0"/>
                </a:lnTo>
                <a:lnTo>
                  <a:pt x="10083238" y="1393320"/>
                </a:lnTo>
                <a:lnTo>
                  <a:pt x="0" y="13933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800000">
            <a:off x="-4098675" y="8905418"/>
            <a:ext cx="9279203" cy="2078243"/>
          </a:xfrm>
          <a:custGeom>
            <a:avLst/>
            <a:gdLst/>
            <a:ahLst/>
            <a:cxnLst/>
            <a:rect l="l" t="t" r="r" b="b"/>
            <a:pathLst>
              <a:path w="9279203" h="2078243">
                <a:moveTo>
                  <a:pt x="0" y="0"/>
                </a:moveTo>
                <a:lnTo>
                  <a:pt x="9279203" y="0"/>
                </a:lnTo>
                <a:lnTo>
                  <a:pt x="9279203" y="2078242"/>
                </a:lnTo>
                <a:lnTo>
                  <a:pt x="0" y="20782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62081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37456" y="-1396527"/>
            <a:ext cx="12815040" cy="13080054"/>
            <a:chOff x="0" y="0"/>
            <a:chExt cx="17086720" cy="17440072"/>
          </a:xfrm>
        </p:grpSpPr>
        <p:sp>
          <p:nvSpPr>
            <p:cNvPr id="3" name="Freeform 3"/>
            <p:cNvSpPr/>
            <p:nvPr/>
          </p:nvSpPr>
          <p:spPr>
            <a:xfrm rot="-3903177">
              <a:off x="1863757" y="2404775"/>
              <a:ext cx="13359206" cy="12630522"/>
            </a:xfrm>
            <a:custGeom>
              <a:avLst/>
              <a:gdLst/>
              <a:ahLst/>
              <a:cxnLst/>
              <a:rect l="l" t="t" r="r" b="b"/>
              <a:pathLst>
                <a:path w="13359206" h="12630522">
                  <a:moveTo>
                    <a:pt x="0" y="0"/>
                  </a:moveTo>
                  <a:lnTo>
                    <a:pt x="13359206" y="0"/>
                  </a:lnTo>
                  <a:lnTo>
                    <a:pt x="13359206" y="12630522"/>
                  </a:lnTo>
                  <a:lnTo>
                    <a:pt x="0" y="1263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 rot="-813416">
              <a:off x="7576549" y="3564009"/>
              <a:ext cx="2163750" cy="10535598"/>
              <a:chOff x="0" y="0"/>
              <a:chExt cx="427407" cy="208110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27407" cy="2081106"/>
              </a:xfrm>
              <a:custGeom>
                <a:avLst/>
                <a:gdLst/>
                <a:ahLst/>
                <a:cxnLst/>
                <a:rect l="l" t="t" r="r" b="b"/>
                <a:pathLst>
                  <a:path w="427407" h="2081106">
                    <a:moveTo>
                      <a:pt x="0" y="0"/>
                    </a:moveTo>
                    <a:lnTo>
                      <a:pt x="427407" y="0"/>
                    </a:lnTo>
                    <a:lnTo>
                      <a:pt x="427407" y="2081106"/>
                    </a:lnTo>
                    <a:lnTo>
                      <a:pt x="0" y="2081106"/>
                    </a:lnTo>
                    <a:close/>
                  </a:path>
                </a:pathLst>
              </a:custGeom>
              <a:solidFill>
                <a:srgbClr val="A4B9FB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28575"/>
                <a:ext cx="427407" cy="21096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</p:grpSp>
      <p:grpSp>
        <p:nvGrpSpPr>
          <p:cNvPr id="7" name="Group 7"/>
          <p:cNvGrpSpPr/>
          <p:nvPr/>
        </p:nvGrpSpPr>
        <p:grpSpPr>
          <a:xfrm>
            <a:off x="6760391" y="1242183"/>
            <a:ext cx="10498909" cy="7657600"/>
            <a:chOff x="0" y="0"/>
            <a:chExt cx="14302208" cy="10431615"/>
          </a:xfrm>
        </p:grpSpPr>
        <p:sp>
          <p:nvSpPr>
            <p:cNvPr id="8" name="Freeform 8"/>
            <p:cNvSpPr/>
            <p:nvPr/>
          </p:nvSpPr>
          <p:spPr>
            <a:xfrm>
              <a:off x="31750" y="31750"/>
              <a:ext cx="14238708" cy="10368115"/>
            </a:xfrm>
            <a:custGeom>
              <a:avLst/>
              <a:gdLst/>
              <a:ahLst/>
              <a:cxnLst/>
              <a:rect l="l" t="t" r="r" b="b"/>
              <a:pathLst>
                <a:path w="14238708" h="10368115">
                  <a:moveTo>
                    <a:pt x="14145997" y="10368115"/>
                  </a:moveTo>
                  <a:lnTo>
                    <a:pt x="92710" y="10368115"/>
                  </a:lnTo>
                  <a:cubicBezTo>
                    <a:pt x="41910" y="10368115"/>
                    <a:pt x="0" y="10326205"/>
                    <a:pt x="0" y="1027540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144727" y="0"/>
                  </a:lnTo>
                  <a:cubicBezTo>
                    <a:pt x="14195527" y="0"/>
                    <a:pt x="14237438" y="41910"/>
                    <a:pt x="14237438" y="92710"/>
                  </a:cubicBezTo>
                  <a:lnTo>
                    <a:pt x="14237438" y="10274136"/>
                  </a:lnTo>
                  <a:cubicBezTo>
                    <a:pt x="14238708" y="10326205"/>
                    <a:pt x="14196797" y="10368115"/>
                    <a:pt x="14145997" y="10368115"/>
                  </a:cubicBezTo>
                  <a:close/>
                </a:path>
              </a:pathLst>
            </a:custGeom>
            <a:solidFill>
              <a:srgbClr val="FFFEF7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4302208" cy="10431616"/>
            </a:xfrm>
            <a:custGeom>
              <a:avLst/>
              <a:gdLst/>
              <a:ahLst/>
              <a:cxnLst/>
              <a:rect l="l" t="t" r="r" b="b"/>
              <a:pathLst>
                <a:path w="14302208" h="10431616">
                  <a:moveTo>
                    <a:pt x="14177747" y="59690"/>
                  </a:moveTo>
                  <a:cubicBezTo>
                    <a:pt x="14213308" y="59690"/>
                    <a:pt x="14242518" y="88900"/>
                    <a:pt x="14242518" y="124460"/>
                  </a:cubicBezTo>
                  <a:lnTo>
                    <a:pt x="14242518" y="10307155"/>
                  </a:lnTo>
                  <a:cubicBezTo>
                    <a:pt x="14242518" y="10342716"/>
                    <a:pt x="14213308" y="10371926"/>
                    <a:pt x="14177747" y="10371926"/>
                  </a:cubicBezTo>
                  <a:lnTo>
                    <a:pt x="124460" y="10371926"/>
                  </a:lnTo>
                  <a:cubicBezTo>
                    <a:pt x="88900" y="10371926"/>
                    <a:pt x="59690" y="10342716"/>
                    <a:pt x="59690" y="1030715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177749" y="59690"/>
                  </a:lnTo>
                  <a:moveTo>
                    <a:pt x="1417774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307155"/>
                  </a:lnTo>
                  <a:cubicBezTo>
                    <a:pt x="0" y="10375736"/>
                    <a:pt x="55880" y="10431616"/>
                    <a:pt x="124460" y="10431616"/>
                  </a:cubicBezTo>
                  <a:lnTo>
                    <a:pt x="14177749" y="10431616"/>
                  </a:lnTo>
                  <a:cubicBezTo>
                    <a:pt x="14246327" y="10431616"/>
                    <a:pt x="14302208" y="10375736"/>
                    <a:pt x="14302208" y="10307155"/>
                  </a:cubicBezTo>
                  <a:lnTo>
                    <a:pt x="14302208" y="124460"/>
                  </a:lnTo>
                  <a:cubicBezTo>
                    <a:pt x="14302208" y="55880"/>
                    <a:pt x="14246327" y="0"/>
                    <a:pt x="14177749" y="0"/>
                  </a:cubicBezTo>
                  <a:close/>
                </a:path>
              </a:pathLst>
            </a:custGeom>
            <a:solidFill>
              <a:srgbClr val="191919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7799654" y="2135945"/>
            <a:ext cx="9014727" cy="120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2726" lvl="1" indent="-371363" algn="l">
              <a:lnSpc>
                <a:spcPts val="4816"/>
              </a:lnSpc>
              <a:buFont typeface="Arial"/>
              <a:buChar char="•"/>
            </a:pPr>
            <a:r>
              <a:rPr lang="en-US" sz="344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PROTECT YOUR FUTURE HEALTH WITH HPV VACCINATION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380878" y="5437599"/>
            <a:ext cx="4194128" cy="622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29" lvl="1" indent="-388614" algn="l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MISSION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88576" y="5437599"/>
            <a:ext cx="4194128" cy="622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29" lvl="1" indent="-388614" algn="l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VISION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707565" y="3470666"/>
            <a:ext cx="6386816" cy="568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47"/>
              </a:lnSpc>
            </a:pPr>
            <a:r>
              <a:rPr lang="en-US" sz="3901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Any questions ask your school nurse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799654" y="6131654"/>
            <a:ext cx="4936982" cy="1296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3015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To ensure everyone has the opportunity to get their HPV vaccine in school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952879" y="6355216"/>
            <a:ext cx="4522664" cy="415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7"/>
              </a:lnSpc>
            </a:pPr>
            <a:r>
              <a:rPr lang="en-US" sz="2822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A world without HPV related cancers </a:t>
            </a:r>
          </a:p>
        </p:txBody>
      </p:sp>
      <p:grpSp>
        <p:nvGrpSpPr>
          <p:cNvPr id="16" name="Group 16"/>
          <p:cNvGrpSpPr/>
          <p:nvPr/>
        </p:nvGrpSpPr>
        <p:grpSpPr>
          <a:xfrm rot="-778578">
            <a:off x="1886744" y="3978309"/>
            <a:ext cx="4268607" cy="4268590"/>
            <a:chOff x="0" y="0"/>
            <a:chExt cx="6350025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8" name="TextBox 18"/>
          <p:cNvSpPr txBox="1"/>
          <p:nvPr/>
        </p:nvSpPr>
        <p:spPr>
          <a:xfrm rot="-724560">
            <a:off x="1331616" y="3175097"/>
            <a:ext cx="3890718" cy="562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1"/>
              </a:lnSpc>
            </a:pPr>
            <a:r>
              <a:rPr lang="en-US" sz="3799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Vaccination </a:t>
            </a:r>
          </a:p>
        </p:txBody>
      </p:sp>
      <p:sp>
        <p:nvSpPr>
          <p:cNvPr id="19" name="TextBox 19"/>
          <p:cNvSpPr txBox="1"/>
          <p:nvPr/>
        </p:nvSpPr>
        <p:spPr>
          <a:xfrm rot="-724560">
            <a:off x="1056324" y="2122930"/>
            <a:ext cx="4606058" cy="979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79"/>
              </a:lnSpc>
              <a:spcBef>
                <a:spcPct val="0"/>
              </a:spcBef>
            </a:pPr>
            <a:r>
              <a:rPr lang="en-US" sz="5699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 HPV</a:t>
            </a:r>
          </a:p>
        </p:txBody>
      </p:sp>
      <p:sp>
        <p:nvSpPr>
          <p:cNvPr id="20" name="Freeform 20"/>
          <p:cNvSpPr/>
          <p:nvPr/>
        </p:nvSpPr>
        <p:spPr>
          <a:xfrm rot="435657" flipV="1">
            <a:off x="8401805" y="7841253"/>
            <a:ext cx="3750634" cy="3974660"/>
          </a:xfrm>
          <a:custGeom>
            <a:avLst/>
            <a:gdLst/>
            <a:ahLst/>
            <a:cxnLst/>
            <a:rect l="l" t="t" r="r" b="b"/>
            <a:pathLst>
              <a:path w="3750634" h="3974660">
                <a:moveTo>
                  <a:pt x="0" y="3974661"/>
                </a:moveTo>
                <a:lnTo>
                  <a:pt x="3750634" y="3974661"/>
                </a:lnTo>
                <a:lnTo>
                  <a:pt x="3750634" y="0"/>
                </a:lnTo>
                <a:lnTo>
                  <a:pt x="0" y="0"/>
                </a:lnTo>
                <a:lnTo>
                  <a:pt x="0" y="397466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68932">
            <a:off x="16073974" y="511583"/>
            <a:ext cx="1480813" cy="2123030"/>
          </a:xfrm>
          <a:custGeom>
            <a:avLst/>
            <a:gdLst/>
            <a:ahLst/>
            <a:cxnLst/>
            <a:rect l="l" t="t" r="r" b="b"/>
            <a:pathLst>
              <a:path w="1480813" h="2123030">
                <a:moveTo>
                  <a:pt x="0" y="0"/>
                </a:moveTo>
                <a:lnTo>
                  <a:pt x="1480813" y="0"/>
                </a:lnTo>
                <a:lnTo>
                  <a:pt x="1480813" y="2123030"/>
                </a:lnTo>
                <a:lnTo>
                  <a:pt x="0" y="21230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711904">
            <a:off x="1751707" y="3901450"/>
            <a:ext cx="4351459" cy="5356850"/>
          </a:xfrm>
          <a:custGeom>
            <a:avLst/>
            <a:gdLst/>
            <a:ahLst/>
            <a:cxnLst/>
            <a:rect l="l" t="t" r="r" b="b"/>
            <a:pathLst>
              <a:path w="4351459" h="5356850">
                <a:moveTo>
                  <a:pt x="0" y="0"/>
                </a:moveTo>
                <a:lnTo>
                  <a:pt x="4351459" y="0"/>
                </a:lnTo>
                <a:lnTo>
                  <a:pt x="4351459" y="5356850"/>
                </a:lnTo>
                <a:lnTo>
                  <a:pt x="0" y="53568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6946143" y="-1151882"/>
            <a:ext cx="10030527" cy="12653188"/>
          </a:xfrm>
          <a:custGeom>
            <a:avLst/>
            <a:gdLst/>
            <a:ahLst/>
            <a:cxnLst/>
            <a:rect l="l" t="t" r="r" b="b"/>
            <a:pathLst>
              <a:path w="10030527" h="12653188">
                <a:moveTo>
                  <a:pt x="0" y="0"/>
                </a:moveTo>
                <a:lnTo>
                  <a:pt x="10030527" y="0"/>
                </a:lnTo>
                <a:lnTo>
                  <a:pt x="10030527" y="12653188"/>
                </a:lnTo>
                <a:lnTo>
                  <a:pt x="0" y="126531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79036" y="210593"/>
            <a:ext cx="6117784" cy="5305787"/>
          </a:xfrm>
          <a:custGeom>
            <a:avLst/>
            <a:gdLst/>
            <a:ahLst/>
            <a:cxnLst/>
            <a:rect l="l" t="t" r="r" b="b"/>
            <a:pathLst>
              <a:path w="6117784" h="5305787">
                <a:moveTo>
                  <a:pt x="0" y="0"/>
                </a:moveTo>
                <a:lnTo>
                  <a:pt x="6117784" y="0"/>
                </a:lnTo>
                <a:lnTo>
                  <a:pt x="6117784" y="5305787"/>
                </a:lnTo>
                <a:lnTo>
                  <a:pt x="0" y="53057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-810814">
            <a:off x="593394" y="1831090"/>
            <a:ext cx="6192542" cy="2231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97"/>
              </a:lnSpc>
            </a:pPr>
            <a:r>
              <a:rPr lang="en-US" sz="8683" spc="191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future screening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759894" y="3871165"/>
            <a:ext cx="9347651" cy="2549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1"/>
              </a:lnSpc>
            </a:pPr>
            <a:r>
              <a:rPr lang="en-US" sz="3783" spc="83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Women aged between 25 and 49 years old are routinely invited for cervical screening every three years, or every five years for women between 50 and 64 years</a:t>
            </a:r>
          </a:p>
        </p:txBody>
      </p:sp>
      <p:sp>
        <p:nvSpPr>
          <p:cNvPr id="6" name="Freeform 6"/>
          <p:cNvSpPr/>
          <p:nvPr/>
        </p:nvSpPr>
        <p:spPr>
          <a:xfrm rot="-1568932">
            <a:off x="15282144" y="5728523"/>
            <a:ext cx="1443297" cy="2069242"/>
          </a:xfrm>
          <a:custGeom>
            <a:avLst/>
            <a:gdLst/>
            <a:ahLst/>
            <a:cxnLst/>
            <a:rect l="l" t="t" r="r" b="b"/>
            <a:pathLst>
              <a:path w="1443297" h="2069242">
                <a:moveTo>
                  <a:pt x="0" y="0"/>
                </a:moveTo>
                <a:lnTo>
                  <a:pt x="1443297" y="0"/>
                </a:lnTo>
                <a:lnTo>
                  <a:pt x="1443297" y="2069242"/>
                </a:lnTo>
                <a:lnTo>
                  <a:pt x="0" y="20692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190582">
            <a:off x="14034320" y="781506"/>
            <a:ext cx="1514128" cy="1379233"/>
          </a:xfrm>
          <a:custGeom>
            <a:avLst/>
            <a:gdLst/>
            <a:ahLst/>
            <a:cxnLst/>
            <a:rect l="l" t="t" r="r" b="b"/>
            <a:pathLst>
              <a:path w="1514128" h="1379233">
                <a:moveTo>
                  <a:pt x="0" y="0"/>
                </a:moveTo>
                <a:lnTo>
                  <a:pt x="1514129" y="0"/>
                </a:lnTo>
                <a:lnTo>
                  <a:pt x="1514129" y="1379234"/>
                </a:lnTo>
                <a:lnTo>
                  <a:pt x="0" y="1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648373" y="-285284"/>
            <a:ext cx="12710840" cy="1756407"/>
          </a:xfrm>
          <a:custGeom>
            <a:avLst/>
            <a:gdLst/>
            <a:ahLst/>
            <a:cxnLst/>
            <a:rect l="l" t="t" r="r" b="b"/>
            <a:pathLst>
              <a:path w="12710840" h="1756407">
                <a:moveTo>
                  <a:pt x="0" y="0"/>
                </a:moveTo>
                <a:lnTo>
                  <a:pt x="12710840" y="0"/>
                </a:lnTo>
                <a:lnTo>
                  <a:pt x="12710840" y="1756407"/>
                </a:lnTo>
                <a:lnTo>
                  <a:pt x="0" y="1756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5599813" y="8633321"/>
            <a:ext cx="13959219" cy="1928910"/>
          </a:xfrm>
          <a:custGeom>
            <a:avLst/>
            <a:gdLst/>
            <a:ahLst/>
            <a:cxnLst/>
            <a:rect l="l" t="t" r="r" b="b"/>
            <a:pathLst>
              <a:path w="13959219" h="1928910">
                <a:moveTo>
                  <a:pt x="0" y="0"/>
                </a:moveTo>
                <a:lnTo>
                  <a:pt x="13959219" y="0"/>
                </a:lnTo>
                <a:lnTo>
                  <a:pt x="13959219" y="1928910"/>
                </a:lnTo>
                <a:lnTo>
                  <a:pt x="0" y="19289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6172200"/>
            <a:ext cx="5519854" cy="4114800"/>
          </a:xfrm>
          <a:custGeom>
            <a:avLst/>
            <a:gdLst/>
            <a:ahLst/>
            <a:cxnLst/>
            <a:rect l="l" t="t" r="r" b="b"/>
            <a:pathLst>
              <a:path w="5519854" h="4114800">
                <a:moveTo>
                  <a:pt x="0" y="0"/>
                </a:moveTo>
                <a:lnTo>
                  <a:pt x="5519854" y="0"/>
                </a:lnTo>
                <a:lnTo>
                  <a:pt x="55198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787682" flipV="1">
            <a:off x="2692220" y="3952382"/>
            <a:ext cx="3435988" cy="3641221"/>
          </a:xfrm>
          <a:custGeom>
            <a:avLst/>
            <a:gdLst/>
            <a:ahLst/>
            <a:cxnLst/>
            <a:rect l="l" t="t" r="r" b="b"/>
            <a:pathLst>
              <a:path w="3435988" h="3641221">
                <a:moveTo>
                  <a:pt x="0" y="3641221"/>
                </a:moveTo>
                <a:lnTo>
                  <a:pt x="3435988" y="3641221"/>
                </a:lnTo>
                <a:lnTo>
                  <a:pt x="3435988" y="0"/>
                </a:lnTo>
                <a:lnTo>
                  <a:pt x="0" y="0"/>
                </a:lnTo>
                <a:lnTo>
                  <a:pt x="0" y="3641221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519854" y="6348322"/>
            <a:ext cx="2889323" cy="3323171"/>
          </a:xfrm>
          <a:custGeom>
            <a:avLst/>
            <a:gdLst/>
            <a:ahLst/>
            <a:cxnLst/>
            <a:rect l="l" t="t" r="r" b="b"/>
            <a:pathLst>
              <a:path w="2889323" h="3323171">
                <a:moveTo>
                  <a:pt x="0" y="0"/>
                </a:moveTo>
                <a:lnTo>
                  <a:pt x="2889323" y="0"/>
                </a:lnTo>
                <a:lnTo>
                  <a:pt x="2889323" y="3323172"/>
                </a:lnTo>
                <a:lnTo>
                  <a:pt x="0" y="332317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701349" y="7717598"/>
            <a:ext cx="9557951" cy="1953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YOU DONT NEED TO THINK ABOUT IT NOW, BUT YOU WILL RECEIVE A LETTER INVITING YOU TO BOOK AN APPOINTMENT WHEN THAT TIME COMES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751427" y="1324083"/>
            <a:ext cx="9557951" cy="1953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CERVICAL SCREENING IS ALSO USED ALONG WITH HPV VACCINATION TO REDUCE YOUR FUTURE  RISK OF CERVICAL CANCER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91967">
            <a:off x="4366081" y="1559751"/>
            <a:ext cx="1707111" cy="1555022"/>
          </a:xfrm>
          <a:custGeom>
            <a:avLst/>
            <a:gdLst/>
            <a:ahLst/>
            <a:cxnLst/>
            <a:rect l="l" t="t" r="r" b="b"/>
            <a:pathLst>
              <a:path w="1707111" h="1555022">
                <a:moveTo>
                  <a:pt x="0" y="0"/>
                </a:moveTo>
                <a:lnTo>
                  <a:pt x="1707110" y="0"/>
                </a:lnTo>
                <a:lnTo>
                  <a:pt x="1707110" y="1555023"/>
                </a:lnTo>
                <a:lnTo>
                  <a:pt x="0" y="15550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512426" y="1028700"/>
            <a:ext cx="3634128" cy="4158041"/>
          </a:xfrm>
          <a:custGeom>
            <a:avLst/>
            <a:gdLst/>
            <a:ahLst/>
            <a:cxnLst/>
            <a:rect l="l" t="t" r="r" b="b"/>
            <a:pathLst>
              <a:path w="3634128" h="4158041">
                <a:moveTo>
                  <a:pt x="0" y="0"/>
                </a:moveTo>
                <a:lnTo>
                  <a:pt x="3634128" y="0"/>
                </a:lnTo>
                <a:lnTo>
                  <a:pt x="3634128" y="4158041"/>
                </a:lnTo>
                <a:lnTo>
                  <a:pt x="0" y="41580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129629" flipV="1">
            <a:off x="1530356" y="4116826"/>
            <a:ext cx="3895386" cy="4128059"/>
          </a:xfrm>
          <a:custGeom>
            <a:avLst/>
            <a:gdLst/>
            <a:ahLst/>
            <a:cxnLst/>
            <a:rect l="l" t="t" r="r" b="b"/>
            <a:pathLst>
              <a:path w="3895386" h="4128059">
                <a:moveTo>
                  <a:pt x="0" y="4128058"/>
                </a:moveTo>
                <a:lnTo>
                  <a:pt x="3895386" y="4128058"/>
                </a:lnTo>
                <a:lnTo>
                  <a:pt x="3895386" y="0"/>
                </a:lnTo>
                <a:lnTo>
                  <a:pt x="0" y="0"/>
                </a:lnTo>
                <a:lnTo>
                  <a:pt x="0" y="412805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568932">
            <a:off x="15591427" y="5685088"/>
            <a:ext cx="1480813" cy="2123030"/>
          </a:xfrm>
          <a:custGeom>
            <a:avLst/>
            <a:gdLst/>
            <a:ahLst/>
            <a:cxnLst/>
            <a:rect l="l" t="t" r="r" b="b"/>
            <a:pathLst>
              <a:path w="1480813" h="2123030">
                <a:moveTo>
                  <a:pt x="0" y="0"/>
                </a:moveTo>
                <a:lnTo>
                  <a:pt x="1480813" y="0"/>
                </a:lnTo>
                <a:lnTo>
                  <a:pt x="1480813" y="2123030"/>
                </a:lnTo>
                <a:lnTo>
                  <a:pt x="0" y="21230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955707" y="2879051"/>
            <a:ext cx="8376587" cy="5499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50"/>
              </a:lnSpc>
            </a:pPr>
            <a:r>
              <a:rPr lang="en-US" sz="18504" spc="407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THANK</a:t>
            </a:r>
          </a:p>
          <a:p>
            <a:pPr algn="ctr">
              <a:lnSpc>
                <a:spcPts val="21650"/>
              </a:lnSpc>
            </a:pPr>
            <a:r>
              <a:rPr lang="en-US" sz="18504" spc="407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YOU!</a:t>
            </a:r>
          </a:p>
        </p:txBody>
      </p:sp>
      <p:sp>
        <p:nvSpPr>
          <p:cNvPr id="9" name="Freeform 9"/>
          <p:cNvSpPr/>
          <p:nvPr/>
        </p:nvSpPr>
        <p:spPr>
          <a:xfrm rot="-1847500">
            <a:off x="1902373" y="7692188"/>
            <a:ext cx="4723090" cy="1373233"/>
          </a:xfrm>
          <a:custGeom>
            <a:avLst/>
            <a:gdLst/>
            <a:ahLst/>
            <a:cxnLst/>
            <a:rect l="l" t="t" r="r" b="b"/>
            <a:pathLst>
              <a:path w="4723090" h="1373233">
                <a:moveTo>
                  <a:pt x="0" y="0"/>
                </a:moveTo>
                <a:lnTo>
                  <a:pt x="4723090" y="0"/>
                </a:lnTo>
                <a:lnTo>
                  <a:pt x="4723090" y="1373233"/>
                </a:lnTo>
                <a:lnTo>
                  <a:pt x="0" y="13732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37883" y="6872525"/>
            <a:ext cx="14366139" cy="1689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5"/>
              </a:lnSpc>
            </a:pPr>
            <a:r>
              <a:rPr lang="en-US" sz="4982">
                <a:solidFill>
                  <a:srgbClr val="20BACB"/>
                </a:solidFill>
                <a:latin typeface="Garet Bold"/>
                <a:ea typeface="Garet Bold"/>
                <a:cs typeface="Garet Bold"/>
                <a:sym typeface="Garet Bold"/>
              </a:rPr>
              <a:t>Protect your health </a:t>
            </a:r>
          </a:p>
          <a:p>
            <a:pPr algn="ctr">
              <a:lnSpc>
                <a:spcPts val="6975"/>
              </a:lnSpc>
              <a:spcBef>
                <a:spcPct val="0"/>
              </a:spcBef>
            </a:pPr>
            <a:r>
              <a:rPr lang="en-US" sz="4982">
                <a:solidFill>
                  <a:srgbClr val="20BACB"/>
                </a:solidFill>
                <a:latin typeface="Garet Bold"/>
                <a:ea typeface="Garet Bold"/>
                <a:cs typeface="Garet Bold"/>
                <a:sym typeface="Garet Bold"/>
              </a:rPr>
              <a:t> HPV vaccination and screening safe lives</a:t>
            </a:r>
          </a:p>
        </p:txBody>
      </p:sp>
      <p:sp>
        <p:nvSpPr>
          <p:cNvPr id="3" name="Freeform 3"/>
          <p:cNvSpPr/>
          <p:nvPr/>
        </p:nvSpPr>
        <p:spPr>
          <a:xfrm>
            <a:off x="4033441" y="3232085"/>
            <a:ext cx="10221117" cy="2670382"/>
          </a:xfrm>
          <a:custGeom>
            <a:avLst/>
            <a:gdLst/>
            <a:ahLst/>
            <a:cxnLst/>
            <a:rect l="l" t="t" r="r" b="b"/>
            <a:pathLst>
              <a:path w="10221117" h="2670382">
                <a:moveTo>
                  <a:pt x="0" y="0"/>
                </a:moveTo>
                <a:lnTo>
                  <a:pt x="10221118" y="0"/>
                </a:lnTo>
                <a:lnTo>
                  <a:pt x="10221118" y="2670382"/>
                </a:lnTo>
                <a:lnTo>
                  <a:pt x="0" y="26703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6288608" y="849567"/>
            <a:ext cx="6927975" cy="8739418"/>
          </a:xfrm>
          <a:custGeom>
            <a:avLst/>
            <a:gdLst/>
            <a:ahLst/>
            <a:cxnLst/>
            <a:rect l="l" t="t" r="r" b="b"/>
            <a:pathLst>
              <a:path w="6927975" h="8739418">
                <a:moveTo>
                  <a:pt x="0" y="0"/>
                </a:moveTo>
                <a:lnTo>
                  <a:pt x="6927974" y="0"/>
                </a:lnTo>
                <a:lnTo>
                  <a:pt x="6927974" y="8739418"/>
                </a:lnTo>
                <a:lnTo>
                  <a:pt x="0" y="87394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20756" y="1028700"/>
            <a:ext cx="4584113" cy="3975676"/>
          </a:xfrm>
          <a:custGeom>
            <a:avLst/>
            <a:gdLst/>
            <a:ahLst/>
            <a:cxnLst/>
            <a:rect l="l" t="t" r="r" b="b"/>
            <a:pathLst>
              <a:path w="4584113" h="3975676">
                <a:moveTo>
                  <a:pt x="0" y="0"/>
                </a:moveTo>
                <a:lnTo>
                  <a:pt x="4584113" y="0"/>
                </a:lnTo>
                <a:lnTo>
                  <a:pt x="4584113" y="3975676"/>
                </a:lnTo>
                <a:lnTo>
                  <a:pt x="0" y="3975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-810814">
            <a:off x="2770122" y="2657570"/>
            <a:ext cx="3535128" cy="108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34"/>
              </a:lnSpc>
            </a:pPr>
            <a:r>
              <a:rPr lang="en-US" sz="8216" spc="18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Agenda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483345" y="2728016"/>
            <a:ext cx="7135263" cy="5737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0501" lvl="1" indent="-525250" algn="l">
              <a:lnSpc>
                <a:spcPts val="6471"/>
              </a:lnSpc>
              <a:buAutoNum type="arabicPeriod"/>
            </a:pPr>
            <a:r>
              <a:rPr lang="en-US" sz="4865" spc="107">
                <a:solidFill>
                  <a:srgbClr val="FFFFFF"/>
                </a:solidFill>
                <a:latin typeface="Krabuler"/>
                <a:ea typeface="Krabuler"/>
                <a:cs typeface="Krabuler"/>
                <a:sym typeface="Krabuler"/>
              </a:rPr>
              <a:t>Hi!</a:t>
            </a:r>
          </a:p>
          <a:p>
            <a:pPr marL="1050501" lvl="1" indent="-525250" algn="l">
              <a:lnSpc>
                <a:spcPts val="6471"/>
              </a:lnSpc>
              <a:buAutoNum type="arabicPeriod"/>
            </a:pPr>
            <a:r>
              <a:rPr lang="en-US" sz="4865" spc="107">
                <a:solidFill>
                  <a:srgbClr val="FFFFFF"/>
                </a:solidFill>
                <a:latin typeface="Krabuler"/>
                <a:ea typeface="Krabuler"/>
                <a:cs typeface="Krabuler"/>
                <a:sym typeface="Krabuler"/>
              </a:rPr>
              <a:t>HPV</a:t>
            </a:r>
          </a:p>
          <a:p>
            <a:pPr marL="1050501" lvl="1" indent="-525250" algn="l">
              <a:lnSpc>
                <a:spcPts val="6471"/>
              </a:lnSpc>
              <a:buAutoNum type="arabicPeriod"/>
            </a:pPr>
            <a:r>
              <a:rPr lang="en-US" sz="4865" spc="107">
                <a:solidFill>
                  <a:srgbClr val="FFFFFF"/>
                </a:solidFill>
                <a:latin typeface="Krabuler"/>
                <a:ea typeface="Krabuler"/>
                <a:cs typeface="Krabuler"/>
                <a:sym typeface="Krabuler"/>
              </a:rPr>
              <a:t>Our Experts</a:t>
            </a:r>
          </a:p>
          <a:p>
            <a:pPr marL="1050501" lvl="1" indent="-525250" algn="l">
              <a:lnSpc>
                <a:spcPts val="6471"/>
              </a:lnSpc>
              <a:buAutoNum type="arabicPeriod"/>
            </a:pPr>
            <a:r>
              <a:rPr lang="en-US" sz="4865" spc="107">
                <a:solidFill>
                  <a:srgbClr val="FFFFFF"/>
                </a:solidFill>
                <a:latin typeface="Krabuler"/>
                <a:ea typeface="Krabuler"/>
                <a:cs typeface="Krabuler"/>
                <a:sym typeface="Krabuler"/>
              </a:rPr>
              <a:t>HPV vaccination and Screening</a:t>
            </a:r>
          </a:p>
          <a:p>
            <a:pPr marL="1050501" lvl="1" indent="-525250" algn="l">
              <a:lnSpc>
                <a:spcPts val="6471"/>
              </a:lnSpc>
              <a:buAutoNum type="arabicPeriod"/>
            </a:pPr>
            <a:r>
              <a:rPr lang="en-US" sz="4865" spc="107">
                <a:solidFill>
                  <a:srgbClr val="FFFFFF"/>
                </a:solidFill>
                <a:latin typeface="Krabuler"/>
                <a:ea typeface="Krabuler"/>
                <a:cs typeface="Krabuler"/>
                <a:sym typeface="Krabuler"/>
              </a:rPr>
              <a:t>Next steps</a:t>
            </a:r>
          </a:p>
          <a:p>
            <a:pPr marL="1050501" lvl="1" indent="-525250" algn="l">
              <a:lnSpc>
                <a:spcPts val="6471"/>
              </a:lnSpc>
              <a:buAutoNum type="arabicPeriod"/>
            </a:pPr>
            <a:r>
              <a:rPr lang="en-US" sz="4865" spc="107">
                <a:solidFill>
                  <a:srgbClr val="FFFFFF"/>
                </a:solidFill>
                <a:latin typeface="Krabuler"/>
                <a:ea typeface="Krabuler"/>
                <a:cs typeface="Krabuler"/>
                <a:sym typeface="Krabuler"/>
              </a:rPr>
              <a:t>Bye!</a:t>
            </a:r>
          </a:p>
        </p:txBody>
      </p:sp>
      <p:sp>
        <p:nvSpPr>
          <p:cNvPr id="6" name="Freeform 6"/>
          <p:cNvSpPr/>
          <p:nvPr/>
        </p:nvSpPr>
        <p:spPr>
          <a:xfrm rot="787682" flipV="1">
            <a:off x="1397312" y="5080667"/>
            <a:ext cx="3435988" cy="3641221"/>
          </a:xfrm>
          <a:custGeom>
            <a:avLst/>
            <a:gdLst/>
            <a:ahLst/>
            <a:cxnLst/>
            <a:rect l="l" t="t" r="r" b="b"/>
            <a:pathLst>
              <a:path w="3435988" h="3641221">
                <a:moveTo>
                  <a:pt x="0" y="3641220"/>
                </a:moveTo>
                <a:lnTo>
                  <a:pt x="3435988" y="3641220"/>
                </a:lnTo>
                <a:lnTo>
                  <a:pt x="3435988" y="0"/>
                </a:lnTo>
                <a:lnTo>
                  <a:pt x="0" y="0"/>
                </a:lnTo>
                <a:lnTo>
                  <a:pt x="0" y="364122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568932">
            <a:off x="15282144" y="5728523"/>
            <a:ext cx="1443297" cy="2069242"/>
          </a:xfrm>
          <a:custGeom>
            <a:avLst/>
            <a:gdLst/>
            <a:ahLst/>
            <a:cxnLst/>
            <a:rect l="l" t="t" r="r" b="b"/>
            <a:pathLst>
              <a:path w="1443297" h="2069242">
                <a:moveTo>
                  <a:pt x="0" y="0"/>
                </a:moveTo>
                <a:lnTo>
                  <a:pt x="1443297" y="0"/>
                </a:lnTo>
                <a:lnTo>
                  <a:pt x="1443297" y="2069242"/>
                </a:lnTo>
                <a:lnTo>
                  <a:pt x="0" y="20692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6190582">
            <a:off x="14034320" y="781506"/>
            <a:ext cx="1514128" cy="1379233"/>
          </a:xfrm>
          <a:custGeom>
            <a:avLst/>
            <a:gdLst/>
            <a:ahLst/>
            <a:cxnLst/>
            <a:rect l="l" t="t" r="r" b="b"/>
            <a:pathLst>
              <a:path w="1514128" h="1379233">
                <a:moveTo>
                  <a:pt x="0" y="0"/>
                </a:moveTo>
                <a:lnTo>
                  <a:pt x="1514129" y="0"/>
                </a:lnTo>
                <a:lnTo>
                  <a:pt x="1514129" y="1379234"/>
                </a:lnTo>
                <a:lnTo>
                  <a:pt x="0" y="1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752595" y="-301411"/>
            <a:ext cx="12710840" cy="1756407"/>
          </a:xfrm>
          <a:custGeom>
            <a:avLst/>
            <a:gdLst/>
            <a:ahLst/>
            <a:cxnLst/>
            <a:rect l="l" t="t" r="r" b="b"/>
            <a:pathLst>
              <a:path w="12710840" h="1756407">
                <a:moveTo>
                  <a:pt x="0" y="0"/>
                </a:moveTo>
                <a:lnTo>
                  <a:pt x="12710840" y="0"/>
                </a:lnTo>
                <a:lnTo>
                  <a:pt x="12710840" y="1756407"/>
                </a:lnTo>
                <a:lnTo>
                  <a:pt x="0" y="17564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>
            <a:off x="-5599813" y="8633321"/>
            <a:ext cx="13959219" cy="1928910"/>
          </a:xfrm>
          <a:custGeom>
            <a:avLst/>
            <a:gdLst/>
            <a:ahLst/>
            <a:cxnLst/>
            <a:rect l="l" t="t" r="r" b="b"/>
            <a:pathLst>
              <a:path w="13959219" h="1928910">
                <a:moveTo>
                  <a:pt x="0" y="0"/>
                </a:moveTo>
                <a:lnTo>
                  <a:pt x="13959219" y="0"/>
                </a:lnTo>
                <a:lnTo>
                  <a:pt x="13959219" y="1928910"/>
                </a:lnTo>
                <a:lnTo>
                  <a:pt x="0" y="19289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231386" y="4090518"/>
            <a:ext cx="6311749" cy="6304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4614" lvl="1" indent="-452307" algn="l">
              <a:lnSpc>
                <a:spcPts val="5027"/>
              </a:lnSpc>
              <a:buFont typeface="Arial"/>
              <a:buChar char="•"/>
            </a:pPr>
            <a:r>
              <a:rPr lang="en-US" sz="4189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HPV is a common virus</a:t>
            </a:r>
          </a:p>
          <a:p>
            <a:pPr marL="904614" lvl="1" indent="-452307" algn="l">
              <a:lnSpc>
                <a:spcPts val="5027"/>
              </a:lnSpc>
              <a:buFont typeface="Arial"/>
              <a:buChar char="•"/>
            </a:pPr>
            <a:r>
              <a:rPr lang="en-US" sz="4189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usually causes no symptoms in most people</a:t>
            </a:r>
          </a:p>
          <a:p>
            <a:pPr marL="904614" lvl="1" indent="-452307" algn="l">
              <a:lnSpc>
                <a:spcPts val="5027"/>
              </a:lnSpc>
              <a:buFont typeface="Arial"/>
              <a:buChar char="•"/>
            </a:pPr>
            <a:r>
              <a:rPr lang="en-US" sz="4189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There are 100 different types of HPV viruses</a:t>
            </a:r>
          </a:p>
          <a:p>
            <a:pPr marL="904614" lvl="1" indent="-452307" algn="l">
              <a:lnSpc>
                <a:spcPts val="5027"/>
              </a:lnSpc>
              <a:buFont typeface="Arial"/>
              <a:buChar char="•"/>
            </a:pPr>
            <a:r>
              <a:rPr lang="en-US" sz="4189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Some HPV virus types can cause cancer</a:t>
            </a:r>
          </a:p>
          <a:p>
            <a:pPr marL="904614" lvl="1" indent="-452307" algn="l">
              <a:lnSpc>
                <a:spcPts val="5027"/>
              </a:lnSpc>
              <a:buFont typeface="Arial"/>
              <a:buChar char="•"/>
            </a:pPr>
            <a:r>
              <a:rPr lang="en-US" sz="4189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HPV cancers can effect both men and women</a:t>
            </a:r>
          </a:p>
          <a:p>
            <a:pPr algn="l">
              <a:lnSpc>
                <a:spcPts val="5027"/>
              </a:lnSpc>
              <a:spcBef>
                <a:spcPct val="0"/>
              </a:spcBef>
            </a:pPr>
            <a:endParaRPr lang="en-US" sz="4189">
              <a:solidFill>
                <a:srgbClr val="000000"/>
              </a:solidFill>
              <a:latin typeface="Handy Casual"/>
              <a:ea typeface="Handy Casual"/>
              <a:cs typeface="Handy Casual"/>
              <a:sym typeface="Handy Casual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47793" y="383001"/>
            <a:ext cx="1488455" cy="1291398"/>
          </a:xfrm>
          <a:custGeom>
            <a:avLst/>
            <a:gdLst/>
            <a:ahLst/>
            <a:cxnLst/>
            <a:rect l="l" t="t" r="r" b="b"/>
            <a:pathLst>
              <a:path w="1488455" h="1291398">
                <a:moveTo>
                  <a:pt x="0" y="0"/>
                </a:moveTo>
                <a:lnTo>
                  <a:pt x="1488454" y="0"/>
                </a:lnTo>
                <a:lnTo>
                  <a:pt x="1488454" y="1291398"/>
                </a:lnTo>
                <a:lnTo>
                  <a:pt x="0" y="12913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35657" flipV="1">
            <a:off x="14432245" y="7468760"/>
            <a:ext cx="3750634" cy="3974660"/>
          </a:xfrm>
          <a:custGeom>
            <a:avLst/>
            <a:gdLst/>
            <a:ahLst/>
            <a:cxnLst/>
            <a:rect l="l" t="t" r="r" b="b"/>
            <a:pathLst>
              <a:path w="3750634" h="3974660">
                <a:moveTo>
                  <a:pt x="0" y="3974660"/>
                </a:moveTo>
                <a:lnTo>
                  <a:pt x="3750634" y="3974660"/>
                </a:lnTo>
                <a:lnTo>
                  <a:pt x="3750634" y="0"/>
                </a:lnTo>
                <a:lnTo>
                  <a:pt x="0" y="0"/>
                </a:lnTo>
                <a:lnTo>
                  <a:pt x="0" y="397466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777789" y="2757018"/>
            <a:ext cx="7307783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59"/>
              </a:lnSpc>
              <a:spcBef>
                <a:spcPct val="0"/>
              </a:spcBef>
            </a:pPr>
            <a:r>
              <a:rPr lang="en-US" sz="8799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What is HPV</a:t>
            </a:r>
          </a:p>
        </p:txBody>
      </p:sp>
      <p:sp>
        <p:nvSpPr>
          <p:cNvPr id="6" name="Freeform 6"/>
          <p:cNvSpPr/>
          <p:nvPr/>
        </p:nvSpPr>
        <p:spPr>
          <a:xfrm>
            <a:off x="147793" y="2453148"/>
            <a:ext cx="8848415" cy="4977233"/>
          </a:xfrm>
          <a:custGeom>
            <a:avLst/>
            <a:gdLst/>
            <a:ahLst/>
            <a:cxnLst/>
            <a:rect l="l" t="t" r="r" b="b"/>
            <a:pathLst>
              <a:path w="8848415" h="4977233">
                <a:moveTo>
                  <a:pt x="0" y="0"/>
                </a:moveTo>
                <a:lnTo>
                  <a:pt x="8848414" y="0"/>
                </a:lnTo>
                <a:lnTo>
                  <a:pt x="8848414" y="4977233"/>
                </a:lnTo>
                <a:lnTo>
                  <a:pt x="0" y="49772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780" r="-3340" b="-14728"/>
            </a:stretch>
          </a:blipFill>
        </p:spPr>
      </p:sp>
      <p:sp>
        <p:nvSpPr>
          <p:cNvPr id="7" name="Freeform 7"/>
          <p:cNvSpPr/>
          <p:nvPr/>
        </p:nvSpPr>
        <p:spPr>
          <a:xfrm rot="1495034">
            <a:off x="15417451" y="5764683"/>
            <a:ext cx="2580183" cy="2570409"/>
          </a:xfrm>
          <a:custGeom>
            <a:avLst/>
            <a:gdLst/>
            <a:ahLst/>
            <a:cxnLst/>
            <a:rect l="l" t="t" r="r" b="b"/>
            <a:pathLst>
              <a:path w="2580183" h="2570409">
                <a:moveTo>
                  <a:pt x="0" y="0"/>
                </a:moveTo>
                <a:lnTo>
                  <a:pt x="2580183" y="0"/>
                </a:lnTo>
                <a:lnTo>
                  <a:pt x="2580183" y="2570410"/>
                </a:lnTo>
                <a:lnTo>
                  <a:pt x="0" y="25704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516448" y="307713"/>
            <a:ext cx="4959519" cy="1441975"/>
          </a:xfrm>
          <a:custGeom>
            <a:avLst/>
            <a:gdLst/>
            <a:ahLst/>
            <a:cxnLst/>
            <a:rect l="l" t="t" r="r" b="b"/>
            <a:pathLst>
              <a:path w="4959519" h="1441975">
                <a:moveTo>
                  <a:pt x="0" y="0"/>
                </a:moveTo>
                <a:lnTo>
                  <a:pt x="4959519" y="0"/>
                </a:lnTo>
                <a:lnTo>
                  <a:pt x="4959519" y="1441974"/>
                </a:lnTo>
                <a:lnTo>
                  <a:pt x="0" y="14419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543135" y="1385754"/>
            <a:ext cx="2372288" cy="2714288"/>
          </a:xfrm>
          <a:custGeom>
            <a:avLst/>
            <a:gdLst/>
            <a:ahLst/>
            <a:cxnLst/>
            <a:rect l="l" t="t" r="r" b="b"/>
            <a:pathLst>
              <a:path w="2372288" h="2714288">
                <a:moveTo>
                  <a:pt x="0" y="0"/>
                </a:moveTo>
                <a:lnTo>
                  <a:pt x="2372288" y="0"/>
                </a:lnTo>
                <a:lnTo>
                  <a:pt x="2372288" y="2714289"/>
                </a:lnTo>
                <a:lnTo>
                  <a:pt x="0" y="27142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211760" y="7914319"/>
            <a:ext cx="6247020" cy="759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5"/>
              </a:lnSpc>
              <a:spcBef>
                <a:spcPct val="0"/>
              </a:spcBef>
            </a:pPr>
            <a:r>
              <a:rPr lang="en-US" sz="4979">
                <a:solidFill>
                  <a:srgbClr val="000000"/>
                </a:solidFill>
                <a:latin typeface="Handy Casual"/>
                <a:ea typeface="Handy Casual"/>
                <a:cs typeface="Handy Casual"/>
                <a:sym typeface="Handy Casual"/>
              </a:rPr>
              <a:t>Hi there!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7670131" y="8661831"/>
            <a:ext cx="12159733" cy="1680254"/>
          </a:xfrm>
          <a:custGeom>
            <a:avLst/>
            <a:gdLst/>
            <a:ahLst/>
            <a:cxnLst/>
            <a:rect l="l" t="t" r="r" b="b"/>
            <a:pathLst>
              <a:path w="12159733" h="1680254">
                <a:moveTo>
                  <a:pt x="12159733" y="0"/>
                </a:moveTo>
                <a:lnTo>
                  <a:pt x="0" y="0"/>
                </a:lnTo>
                <a:lnTo>
                  <a:pt x="0" y="1680254"/>
                </a:lnTo>
                <a:lnTo>
                  <a:pt x="12159733" y="1680254"/>
                </a:lnTo>
                <a:lnTo>
                  <a:pt x="121597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972581" y="-143918"/>
            <a:ext cx="13032502" cy="1800855"/>
          </a:xfrm>
          <a:custGeom>
            <a:avLst/>
            <a:gdLst/>
            <a:ahLst/>
            <a:cxnLst/>
            <a:rect l="l" t="t" r="r" b="b"/>
            <a:pathLst>
              <a:path w="13032502" h="1800855">
                <a:moveTo>
                  <a:pt x="13032501" y="0"/>
                </a:moveTo>
                <a:lnTo>
                  <a:pt x="0" y="0"/>
                </a:lnTo>
                <a:lnTo>
                  <a:pt x="0" y="1800855"/>
                </a:lnTo>
                <a:lnTo>
                  <a:pt x="13032501" y="1800855"/>
                </a:lnTo>
                <a:lnTo>
                  <a:pt x="130325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384920" y="756509"/>
            <a:ext cx="13167765" cy="8575830"/>
            <a:chOff x="0" y="0"/>
            <a:chExt cx="16549709" cy="10778404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16486209" cy="10714903"/>
            </a:xfrm>
            <a:custGeom>
              <a:avLst/>
              <a:gdLst/>
              <a:ahLst/>
              <a:cxnLst/>
              <a:rect l="l" t="t" r="r" b="b"/>
              <a:pathLst>
                <a:path w="16486209" h="10714903">
                  <a:moveTo>
                    <a:pt x="16393499" y="10714903"/>
                  </a:moveTo>
                  <a:lnTo>
                    <a:pt x="92710" y="10714903"/>
                  </a:lnTo>
                  <a:cubicBezTo>
                    <a:pt x="41910" y="10714903"/>
                    <a:pt x="0" y="10672993"/>
                    <a:pt x="0" y="1062219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6392229" y="0"/>
                  </a:lnTo>
                  <a:cubicBezTo>
                    <a:pt x="16443029" y="0"/>
                    <a:pt x="16484940" y="41910"/>
                    <a:pt x="16484940" y="92710"/>
                  </a:cubicBezTo>
                  <a:lnTo>
                    <a:pt x="16484940" y="10620924"/>
                  </a:lnTo>
                  <a:cubicBezTo>
                    <a:pt x="16486209" y="10672993"/>
                    <a:pt x="16444299" y="10714903"/>
                    <a:pt x="16393499" y="10714903"/>
                  </a:cubicBezTo>
                  <a:close/>
                </a:path>
              </a:pathLst>
            </a:custGeom>
            <a:solidFill>
              <a:srgbClr val="FBF7F1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6549709" cy="10778404"/>
            </a:xfrm>
            <a:custGeom>
              <a:avLst/>
              <a:gdLst/>
              <a:ahLst/>
              <a:cxnLst/>
              <a:rect l="l" t="t" r="r" b="b"/>
              <a:pathLst>
                <a:path w="16549709" h="10778404">
                  <a:moveTo>
                    <a:pt x="16425249" y="59690"/>
                  </a:moveTo>
                  <a:cubicBezTo>
                    <a:pt x="16460809" y="59690"/>
                    <a:pt x="16490018" y="88900"/>
                    <a:pt x="16490018" y="124460"/>
                  </a:cubicBezTo>
                  <a:lnTo>
                    <a:pt x="16490018" y="10653944"/>
                  </a:lnTo>
                  <a:cubicBezTo>
                    <a:pt x="16490018" y="10689504"/>
                    <a:pt x="16460809" y="10718714"/>
                    <a:pt x="16425249" y="10718714"/>
                  </a:cubicBezTo>
                  <a:lnTo>
                    <a:pt x="124460" y="10718714"/>
                  </a:lnTo>
                  <a:cubicBezTo>
                    <a:pt x="88900" y="10718714"/>
                    <a:pt x="59690" y="10689504"/>
                    <a:pt x="59690" y="1065394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6425249" y="59690"/>
                  </a:lnTo>
                  <a:moveTo>
                    <a:pt x="1642524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653944"/>
                  </a:lnTo>
                  <a:cubicBezTo>
                    <a:pt x="0" y="10722524"/>
                    <a:pt x="55880" y="10778404"/>
                    <a:pt x="124460" y="10778404"/>
                  </a:cubicBezTo>
                  <a:lnTo>
                    <a:pt x="16425249" y="10778404"/>
                  </a:lnTo>
                  <a:cubicBezTo>
                    <a:pt x="16493829" y="10778404"/>
                    <a:pt x="16549709" y="10722524"/>
                    <a:pt x="16549709" y="10653944"/>
                  </a:cubicBezTo>
                  <a:lnTo>
                    <a:pt x="16549709" y="124460"/>
                  </a:lnTo>
                  <a:cubicBezTo>
                    <a:pt x="16549709" y="55880"/>
                    <a:pt x="16493829" y="0"/>
                    <a:pt x="16425249" y="0"/>
                  </a:cubicBezTo>
                  <a:close/>
                </a:path>
              </a:pathLst>
            </a:custGeom>
            <a:solidFill>
              <a:srgbClr val="191919"/>
            </a:solidFill>
          </p:spPr>
        </p:sp>
      </p:grpSp>
      <p:sp>
        <p:nvSpPr>
          <p:cNvPr id="7" name="AutoShape 7"/>
          <p:cNvSpPr/>
          <p:nvPr/>
        </p:nvSpPr>
        <p:spPr>
          <a:xfrm flipH="1">
            <a:off x="3064865" y="4207368"/>
            <a:ext cx="12148746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 rot="-232289" flipH="1">
            <a:off x="11596108" y="528183"/>
            <a:ext cx="5940956" cy="4828377"/>
          </a:xfrm>
          <a:custGeom>
            <a:avLst/>
            <a:gdLst/>
            <a:ahLst/>
            <a:cxnLst/>
            <a:rect l="l" t="t" r="r" b="b"/>
            <a:pathLst>
              <a:path w="5940956" h="4828377">
                <a:moveTo>
                  <a:pt x="5940956" y="0"/>
                </a:moveTo>
                <a:lnTo>
                  <a:pt x="0" y="0"/>
                </a:lnTo>
                <a:lnTo>
                  <a:pt x="0" y="4828377"/>
                </a:lnTo>
                <a:lnTo>
                  <a:pt x="5940956" y="4828377"/>
                </a:lnTo>
                <a:lnTo>
                  <a:pt x="594095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508112">
            <a:off x="514679" y="1463528"/>
            <a:ext cx="2513769" cy="4114800"/>
          </a:xfrm>
          <a:custGeom>
            <a:avLst/>
            <a:gdLst/>
            <a:ahLst/>
            <a:cxnLst/>
            <a:rect l="l" t="t" r="r" b="b"/>
            <a:pathLst>
              <a:path w="2513769" h="4114800">
                <a:moveTo>
                  <a:pt x="0" y="0"/>
                </a:moveTo>
                <a:lnTo>
                  <a:pt x="2513769" y="0"/>
                </a:lnTo>
                <a:lnTo>
                  <a:pt x="25137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652786" y="4601255"/>
            <a:ext cx="3473354" cy="3473354"/>
          </a:xfrm>
          <a:custGeom>
            <a:avLst/>
            <a:gdLst/>
            <a:ahLst/>
            <a:cxnLst/>
            <a:rect l="l" t="t" r="r" b="b"/>
            <a:pathLst>
              <a:path w="3473354" h="3473354">
                <a:moveTo>
                  <a:pt x="0" y="0"/>
                </a:moveTo>
                <a:lnTo>
                  <a:pt x="3473354" y="0"/>
                </a:lnTo>
                <a:lnTo>
                  <a:pt x="3473354" y="3473354"/>
                </a:lnTo>
                <a:lnTo>
                  <a:pt x="0" y="34733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5006588" y="7181209"/>
            <a:ext cx="1119552" cy="1077578"/>
            <a:chOff x="30480" y="591820"/>
            <a:chExt cx="12736830" cy="122593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10"/>
              <a:stretch>
                <a:fillRect t="-20734" b="-42258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 rot="263213">
            <a:off x="12634349" y="1664721"/>
            <a:ext cx="4592383" cy="1100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42"/>
              </a:lnSpc>
            </a:pPr>
            <a:r>
              <a:rPr lang="en-US" sz="7017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HPV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097649" y="1904359"/>
            <a:ext cx="7800708" cy="717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31"/>
              </a:lnSpc>
            </a:pPr>
            <a:r>
              <a:rPr lang="en-US" sz="4399" spc="-39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Did you know.......</a:t>
            </a:r>
          </a:p>
        </p:txBody>
      </p:sp>
      <p:sp>
        <p:nvSpPr>
          <p:cNvPr id="15" name="Freeform 15"/>
          <p:cNvSpPr/>
          <p:nvPr/>
        </p:nvSpPr>
        <p:spPr>
          <a:xfrm>
            <a:off x="6521393" y="4816968"/>
            <a:ext cx="3257641" cy="3257641"/>
          </a:xfrm>
          <a:custGeom>
            <a:avLst/>
            <a:gdLst/>
            <a:ahLst/>
            <a:cxnLst/>
            <a:rect l="l" t="t" r="r" b="b"/>
            <a:pathLst>
              <a:path w="3257641" h="3257641">
                <a:moveTo>
                  <a:pt x="0" y="0"/>
                </a:moveTo>
                <a:lnTo>
                  <a:pt x="3257641" y="0"/>
                </a:lnTo>
                <a:lnTo>
                  <a:pt x="3257641" y="3257641"/>
                </a:lnTo>
                <a:lnTo>
                  <a:pt x="0" y="32576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262845" y="5328630"/>
            <a:ext cx="2082245" cy="2030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72"/>
              </a:lnSpc>
            </a:pPr>
            <a:r>
              <a:rPr lang="en-US" sz="4069">
                <a:solidFill>
                  <a:srgbClr val="231F20"/>
                </a:solidFill>
                <a:latin typeface="Handy Casual"/>
                <a:ea typeface="Handy Casual"/>
                <a:cs typeface="Handy Casual"/>
                <a:sym typeface="Handy Casual"/>
              </a:rPr>
              <a:t>Penile and anal Cancers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143662" y="4979917"/>
            <a:ext cx="3898553" cy="3898553"/>
          </a:xfrm>
          <a:custGeom>
            <a:avLst/>
            <a:gdLst/>
            <a:ahLst/>
            <a:cxnLst/>
            <a:rect l="l" t="t" r="r" b="b"/>
            <a:pathLst>
              <a:path w="3898553" h="3898553">
                <a:moveTo>
                  <a:pt x="0" y="0"/>
                </a:moveTo>
                <a:lnTo>
                  <a:pt x="3898553" y="0"/>
                </a:lnTo>
                <a:lnTo>
                  <a:pt x="3898553" y="3898553"/>
                </a:lnTo>
                <a:lnTo>
                  <a:pt x="0" y="38985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8939523" y="6820723"/>
            <a:ext cx="1077578" cy="1077578"/>
            <a:chOff x="0" y="0"/>
            <a:chExt cx="12700000" cy="12700000"/>
          </a:xfrm>
        </p:grpSpPr>
        <p:sp>
          <p:nvSpPr>
            <p:cNvPr id="19" name="Freeform 19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15"/>
              <a:stretch>
                <a:fillRect l="-19656" r="-19656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 rot="-4087408">
            <a:off x="1193680" y="7229350"/>
            <a:ext cx="1514128" cy="1379233"/>
          </a:xfrm>
          <a:custGeom>
            <a:avLst/>
            <a:gdLst/>
            <a:ahLst/>
            <a:cxnLst/>
            <a:rect l="l" t="t" r="r" b="b"/>
            <a:pathLst>
              <a:path w="1514128" h="1379233">
                <a:moveTo>
                  <a:pt x="0" y="0"/>
                </a:moveTo>
                <a:lnTo>
                  <a:pt x="1514129" y="0"/>
                </a:lnTo>
                <a:lnTo>
                  <a:pt x="1514129" y="1379233"/>
                </a:lnTo>
                <a:lnTo>
                  <a:pt x="0" y="137923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916822">
            <a:off x="11178246" y="860955"/>
            <a:ext cx="1829384" cy="1829384"/>
          </a:xfrm>
          <a:custGeom>
            <a:avLst/>
            <a:gdLst/>
            <a:ahLst/>
            <a:cxnLst/>
            <a:rect l="l" t="t" r="r" b="b"/>
            <a:pathLst>
              <a:path w="1829384" h="1829384">
                <a:moveTo>
                  <a:pt x="0" y="0"/>
                </a:moveTo>
                <a:lnTo>
                  <a:pt x="1829384" y="0"/>
                </a:lnTo>
                <a:lnTo>
                  <a:pt x="1829384" y="1829384"/>
                </a:lnTo>
                <a:lnTo>
                  <a:pt x="0" y="182938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324525" y="5861566"/>
            <a:ext cx="3575619" cy="4114800"/>
          </a:xfrm>
          <a:custGeom>
            <a:avLst/>
            <a:gdLst/>
            <a:ahLst/>
            <a:cxnLst/>
            <a:rect l="l" t="t" r="r" b="b"/>
            <a:pathLst>
              <a:path w="3575619" h="4114800">
                <a:moveTo>
                  <a:pt x="0" y="0"/>
                </a:moveTo>
                <a:lnTo>
                  <a:pt x="3575620" y="0"/>
                </a:lnTo>
                <a:lnTo>
                  <a:pt x="3575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3064865" y="4889191"/>
            <a:ext cx="2711788" cy="2979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02"/>
              </a:lnSpc>
            </a:pPr>
            <a:r>
              <a:rPr lang="en-US" sz="4471">
                <a:solidFill>
                  <a:srgbClr val="231F20"/>
                </a:solidFill>
                <a:latin typeface="Handy Casual"/>
                <a:ea typeface="Handy Casual"/>
                <a:cs typeface="Handy Casual"/>
                <a:sym typeface="Handy Casual"/>
              </a:rPr>
              <a:t>Cervical Cancer (lower part of the womb)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436930" y="5328630"/>
            <a:ext cx="2497070" cy="149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3"/>
              </a:lnSpc>
            </a:pPr>
            <a:r>
              <a:rPr lang="en-US" sz="4540">
                <a:solidFill>
                  <a:srgbClr val="231F20"/>
                </a:solidFill>
                <a:latin typeface="Handy Casual"/>
                <a:ea typeface="Handy Casual"/>
                <a:cs typeface="Handy Casual"/>
                <a:sym typeface="Handy Casual"/>
              </a:rPr>
              <a:t>Head and Neck Cancers </a:t>
            </a:r>
          </a:p>
        </p:txBody>
      </p:sp>
      <p:sp>
        <p:nvSpPr>
          <p:cNvPr id="25" name="TextBox 25"/>
          <p:cNvSpPr txBox="1"/>
          <p:nvPr/>
        </p:nvSpPr>
        <p:spPr>
          <a:xfrm rot="-1954724">
            <a:off x="-770361" y="1255522"/>
            <a:ext cx="7619976" cy="2435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4"/>
              </a:lnSpc>
              <a:spcBef>
                <a:spcPct val="0"/>
              </a:spcBef>
            </a:pPr>
            <a:r>
              <a:rPr lang="en-US" sz="3788">
                <a:solidFill>
                  <a:srgbClr val="5E17EB"/>
                </a:solidFill>
                <a:latin typeface="Lucida Console Semi-Bold"/>
                <a:ea typeface="Lucida Console Semi-Bold"/>
                <a:cs typeface="Lucida Console Semi-Bold"/>
                <a:sym typeface="Lucida Console Semi-Bold"/>
              </a:rPr>
              <a:t>HPV also causes genital warts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901410" y="5034915"/>
            <a:ext cx="485180" cy="19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 u="none" strike="noStrike">
                <a:solidFill>
                  <a:srgbClr val="000000"/>
                </a:solidFill>
                <a:latin typeface="Andika"/>
                <a:ea typeface="Andika"/>
                <a:cs typeface="Andika"/>
                <a:sym typeface="Andika"/>
              </a:rPr>
              <a:t>Andika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403940" y="9313289"/>
            <a:ext cx="12148746" cy="19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 u="none" strike="noStrike">
                <a:solidFill>
                  <a:srgbClr val="000000"/>
                </a:solidFill>
                <a:latin typeface="Andika"/>
                <a:ea typeface="Andika"/>
                <a:cs typeface="Andika"/>
                <a:sym typeface="Andika"/>
              </a:rPr>
              <a:t>Andika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064865" y="2958323"/>
            <a:ext cx="12148746" cy="639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THE HPV VIRUS CAN CAUSE DIFFERENT TYPES OF CANCER INCLUDING: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4146330" y="-145721"/>
            <a:ext cx="13290330" cy="1836482"/>
          </a:xfrm>
          <a:custGeom>
            <a:avLst/>
            <a:gdLst/>
            <a:ahLst/>
            <a:cxnLst/>
            <a:rect l="l" t="t" r="r" b="b"/>
            <a:pathLst>
              <a:path w="13290330" h="1836482">
                <a:moveTo>
                  <a:pt x="13290330" y="0"/>
                </a:moveTo>
                <a:lnTo>
                  <a:pt x="0" y="0"/>
                </a:lnTo>
                <a:lnTo>
                  <a:pt x="0" y="1836482"/>
                </a:lnTo>
                <a:lnTo>
                  <a:pt x="13290330" y="1836482"/>
                </a:lnTo>
                <a:lnTo>
                  <a:pt x="1329033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>
            <a:off x="8209465" y="8823812"/>
            <a:ext cx="13290330" cy="1836482"/>
          </a:xfrm>
          <a:custGeom>
            <a:avLst/>
            <a:gdLst/>
            <a:ahLst/>
            <a:cxnLst/>
            <a:rect l="l" t="t" r="r" b="b"/>
            <a:pathLst>
              <a:path w="13290330" h="1836482">
                <a:moveTo>
                  <a:pt x="13290331" y="0"/>
                </a:moveTo>
                <a:lnTo>
                  <a:pt x="0" y="0"/>
                </a:lnTo>
                <a:lnTo>
                  <a:pt x="0" y="1836482"/>
                </a:lnTo>
                <a:lnTo>
                  <a:pt x="13290331" y="1836482"/>
                </a:lnTo>
                <a:lnTo>
                  <a:pt x="1329033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67108" y="1510188"/>
            <a:ext cx="11178862" cy="7847344"/>
            <a:chOff x="0" y="0"/>
            <a:chExt cx="15228478" cy="10690097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15164978" cy="10626596"/>
            </a:xfrm>
            <a:custGeom>
              <a:avLst/>
              <a:gdLst/>
              <a:ahLst/>
              <a:cxnLst/>
              <a:rect l="l" t="t" r="r" b="b"/>
              <a:pathLst>
                <a:path w="15164978" h="10626596">
                  <a:moveTo>
                    <a:pt x="15072269" y="10626596"/>
                  </a:moveTo>
                  <a:lnTo>
                    <a:pt x="92710" y="10626596"/>
                  </a:lnTo>
                  <a:cubicBezTo>
                    <a:pt x="41910" y="10626596"/>
                    <a:pt x="0" y="10584686"/>
                    <a:pt x="0" y="1053388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5070998" y="0"/>
                  </a:lnTo>
                  <a:cubicBezTo>
                    <a:pt x="15121798" y="0"/>
                    <a:pt x="15163709" y="41910"/>
                    <a:pt x="15163709" y="92710"/>
                  </a:cubicBezTo>
                  <a:lnTo>
                    <a:pt x="15163709" y="10532617"/>
                  </a:lnTo>
                  <a:cubicBezTo>
                    <a:pt x="15164978" y="10584686"/>
                    <a:pt x="15123069" y="10626596"/>
                    <a:pt x="15072269" y="10626596"/>
                  </a:cubicBezTo>
                  <a:close/>
                </a:path>
              </a:pathLst>
            </a:custGeom>
            <a:solidFill>
              <a:srgbClr val="FFFEF7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5228478" cy="10690096"/>
            </a:xfrm>
            <a:custGeom>
              <a:avLst/>
              <a:gdLst/>
              <a:ahLst/>
              <a:cxnLst/>
              <a:rect l="l" t="t" r="r" b="b"/>
              <a:pathLst>
                <a:path w="15228478" h="10690096">
                  <a:moveTo>
                    <a:pt x="15104019" y="59690"/>
                  </a:moveTo>
                  <a:cubicBezTo>
                    <a:pt x="15139578" y="59690"/>
                    <a:pt x="15168789" y="88900"/>
                    <a:pt x="15168789" y="124460"/>
                  </a:cubicBezTo>
                  <a:lnTo>
                    <a:pt x="15168789" y="10565636"/>
                  </a:lnTo>
                  <a:cubicBezTo>
                    <a:pt x="15168789" y="10601196"/>
                    <a:pt x="15139578" y="10630406"/>
                    <a:pt x="15104019" y="10630406"/>
                  </a:cubicBezTo>
                  <a:lnTo>
                    <a:pt x="124460" y="10630406"/>
                  </a:lnTo>
                  <a:cubicBezTo>
                    <a:pt x="88900" y="10630406"/>
                    <a:pt x="59690" y="10601196"/>
                    <a:pt x="59690" y="1056563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5104019" y="59690"/>
                  </a:lnTo>
                  <a:moveTo>
                    <a:pt x="1510401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65636"/>
                  </a:lnTo>
                  <a:cubicBezTo>
                    <a:pt x="0" y="10634217"/>
                    <a:pt x="55880" y="10690096"/>
                    <a:pt x="124460" y="10690096"/>
                  </a:cubicBezTo>
                  <a:lnTo>
                    <a:pt x="15104019" y="10690096"/>
                  </a:lnTo>
                  <a:cubicBezTo>
                    <a:pt x="15172598" y="10690096"/>
                    <a:pt x="15228478" y="10634217"/>
                    <a:pt x="15228478" y="10565636"/>
                  </a:cubicBezTo>
                  <a:lnTo>
                    <a:pt x="15228478" y="124460"/>
                  </a:lnTo>
                  <a:cubicBezTo>
                    <a:pt x="15228478" y="55880"/>
                    <a:pt x="15172598" y="0"/>
                    <a:pt x="15104019" y="0"/>
                  </a:cubicBezTo>
                  <a:close/>
                </a:path>
              </a:pathLst>
            </a:custGeom>
            <a:solidFill>
              <a:srgbClr val="19191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2388537" y="1219828"/>
            <a:ext cx="4870545" cy="7847344"/>
            <a:chOff x="0" y="0"/>
            <a:chExt cx="6634932" cy="10690097"/>
          </a:xfrm>
        </p:grpSpPr>
        <p:sp>
          <p:nvSpPr>
            <p:cNvPr id="8" name="Freeform 8"/>
            <p:cNvSpPr/>
            <p:nvPr/>
          </p:nvSpPr>
          <p:spPr>
            <a:xfrm>
              <a:off x="31750" y="31750"/>
              <a:ext cx="6571432" cy="10626596"/>
            </a:xfrm>
            <a:custGeom>
              <a:avLst/>
              <a:gdLst/>
              <a:ahLst/>
              <a:cxnLst/>
              <a:rect l="l" t="t" r="r" b="b"/>
              <a:pathLst>
                <a:path w="6571432" h="10626596">
                  <a:moveTo>
                    <a:pt x="6478722" y="10626596"/>
                  </a:moveTo>
                  <a:lnTo>
                    <a:pt x="92710" y="10626596"/>
                  </a:lnTo>
                  <a:cubicBezTo>
                    <a:pt x="41910" y="10626596"/>
                    <a:pt x="0" y="10584686"/>
                    <a:pt x="0" y="1053388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477452" y="0"/>
                  </a:lnTo>
                  <a:cubicBezTo>
                    <a:pt x="6528252" y="0"/>
                    <a:pt x="6570162" y="41910"/>
                    <a:pt x="6570162" y="92710"/>
                  </a:cubicBezTo>
                  <a:lnTo>
                    <a:pt x="6570162" y="10532617"/>
                  </a:lnTo>
                  <a:cubicBezTo>
                    <a:pt x="6571432" y="10584686"/>
                    <a:pt x="6529522" y="10626596"/>
                    <a:pt x="6478722" y="10626596"/>
                  </a:cubicBezTo>
                  <a:close/>
                </a:path>
              </a:pathLst>
            </a:custGeom>
            <a:solidFill>
              <a:srgbClr val="FFFEF7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634932" cy="10690096"/>
            </a:xfrm>
            <a:custGeom>
              <a:avLst/>
              <a:gdLst/>
              <a:ahLst/>
              <a:cxnLst/>
              <a:rect l="l" t="t" r="r" b="b"/>
              <a:pathLst>
                <a:path w="6634932" h="10690096">
                  <a:moveTo>
                    <a:pt x="6510472" y="59690"/>
                  </a:moveTo>
                  <a:cubicBezTo>
                    <a:pt x="6546032" y="59690"/>
                    <a:pt x="6575242" y="88900"/>
                    <a:pt x="6575242" y="124460"/>
                  </a:cubicBezTo>
                  <a:lnTo>
                    <a:pt x="6575242" y="10565636"/>
                  </a:lnTo>
                  <a:cubicBezTo>
                    <a:pt x="6575242" y="10601196"/>
                    <a:pt x="6546032" y="10630406"/>
                    <a:pt x="6510472" y="10630406"/>
                  </a:cubicBezTo>
                  <a:lnTo>
                    <a:pt x="124460" y="10630406"/>
                  </a:lnTo>
                  <a:cubicBezTo>
                    <a:pt x="88900" y="10630406"/>
                    <a:pt x="59690" y="10601196"/>
                    <a:pt x="59690" y="1056563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510472" y="59690"/>
                  </a:lnTo>
                  <a:moveTo>
                    <a:pt x="651047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65636"/>
                  </a:lnTo>
                  <a:cubicBezTo>
                    <a:pt x="0" y="10634217"/>
                    <a:pt x="55880" y="10690096"/>
                    <a:pt x="124460" y="10690096"/>
                  </a:cubicBezTo>
                  <a:lnTo>
                    <a:pt x="6510472" y="10690096"/>
                  </a:lnTo>
                  <a:cubicBezTo>
                    <a:pt x="6579052" y="10690096"/>
                    <a:pt x="6634932" y="10634217"/>
                    <a:pt x="6634932" y="10565636"/>
                  </a:cubicBezTo>
                  <a:lnTo>
                    <a:pt x="6634932" y="124460"/>
                  </a:lnTo>
                  <a:cubicBezTo>
                    <a:pt x="6634932" y="55880"/>
                    <a:pt x="6579052" y="0"/>
                    <a:pt x="6510472" y="0"/>
                  </a:cubicBezTo>
                  <a:close/>
                </a:path>
              </a:pathLst>
            </a:custGeom>
            <a:solidFill>
              <a:srgbClr val="191919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2478344" y="3135622"/>
            <a:ext cx="2599618" cy="2599618"/>
          </a:xfrm>
          <a:custGeom>
            <a:avLst/>
            <a:gdLst/>
            <a:ahLst/>
            <a:cxnLst/>
            <a:rect l="l" t="t" r="r" b="b"/>
            <a:pathLst>
              <a:path w="2599618" h="2599618">
                <a:moveTo>
                  <a:pt x="0" y="0"/>
                </a:moveTo>
                <a:lnTo>
                  <a:pt x="2599618" y="0"/>
                </a:lnTo>
                <a:lnTo>
                  <a:pt x="2599618" y="2599618"/>
                </a:lnTo>
                <a:lnTo>
                  <a:pt x="0" y="25996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1028700" y="2314017"/>
            <a:ext cx="1117886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flipH="1">
            <a:off x="12388537" y="2333067"/>
            <a:ext cx="487076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Freeform 13"/>
          <p:cNvSpPr/>
          <p:nvPr/>
        </p:nvSpPr>
        <p:spPr>
          <a:xfrm rot="3995677">
            <a:off x="-81553" y="7220088"/>
            <a:ext cx="2983210" cy="2891002"/>
          </a:xfrm>
          <a:custGeom>
            <a:avLst/>
            <a:gdLst/>
            <a:ahLst/>
            <a:cxnLst/>
            <a:rect l="l" t="t" r="r" b="b"/>
            <a:pathLst>
              <a:path w="2983210" h="2891002">
                <a:moveTo>
                  <a:pt x="0" y="0"/>
                </a:moveTo>
                <a:lnTo>
                  <a:pt x="2983210" y="0"/>
                </a:lnTo>
                <a:lnTo>
                  <a:pt x="2983210" y="2891003"/>
                </a:lnTo>
                <a:lnTo>
                  <a:pt x="0" y="28910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 rot="-1722399">
            <a:off x="5499437" y="8854858"/>
            <a:ext cx="6611409" cy="1000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4"/>
              </a:lnSpc>
            </a:pPr>
            <a:r>
              <a:rPr lang="en-US" sz="8004">
                <a:solidFill>
                  <a:srgbClr val="5BFFD3"/>
                </a:solidFill>
                <a:latin typeface="Garet Bold"/>
                <a:ea typeface="Garet Bold"/>
                <a:cs typeface="Garet Bold"/>
                <a:sym typeface="Garet Bold"/>
              </a:rPr>
              <a:t>THIS</a:t>
            </a:r>
          </a:p>
        </p:txBody>
      </p:sp>
      <p:sp>
        <p:nvSpPr>
          <p:cNvPr id="15" name="Freeform 15"/>
          <p:cNvSpPr/>
          <p:nvPr/>
        </p:nvSpPr>
        <p:spPr>
          <a:xfrm rot="-1292933">
            <a:off x="314570" y="1949738"/>
            <a:ext cx="2017591" cy="1996127"/>
          </a:xfrm>
          <a:custGeom>
            <a:avLst/>
            <a:gdLst/>
            <a:ahLst/>
            <a:cxnLst/>
            <a:rect l="l" t="t" r="r" b="b"/>
            <a:pathLst>
              <a:path w="2017591" h="1996127">
                <a:moveTo>
                  <a:pt x="0" y="0"/>
                </a:moveTo>
                <a:lnTo>
                  <a:pt x="2017591" y="0"/>
                </a:lnTo>
                <a:lnTo>
                  <a:pt x="2017591" y="1996127"/>
                </a:lnTo>
                <a:lnTo>
                  <a:pt x="0" y="1996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495034">
            <a:off x="12809920" y="6263994"/>
            <a:ext cx="2580183" cy="2570409"/>
          </a:xfrm>
          <a:custGeom>
            <a:avLst/>
            <a:gdLst/>
            <a:ahLst/>
            <a:cxnLst/>
            <a:rect l="l" t="t" r="r" b="b"/>
            <a:pathLst>
              <a:path w="2580183" h="2570409">
                <a:moveTo>
                  <a:pt x="0" y="0"/>
                </a:moveTo>
                <a:lnTo>
                  <a:pt x="2580183" y="0"/>
                </a:lnTo>
                <a:lnTo>
                  <a:pt x="2580183" y="2570410"/>
                </a:lnTo>
                <a:lnTo>
                  <a:pt x="0" y="257041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167129" y="7819643"/>
            <a:ext cx="1524614" cy="1744410"/>
          </a:xfrm>
          <a:custGeom>
            <a:avLst/>
            <a:gdLst/>
            <a:ahLst/>
            <a:cxnLst/>
            <a:rect l="l" t="t" r="r" b="b"/>
            <a:pathLst>
              <a:path w="1524614" h="1744410">
                <a:moveTo>
                  <a:pt x="0" y="0"/>
                </a:moveTo>
                <a:lnTo>
                  <a:pt x="1524614" y="0"/>
                </a:lnTo>
                <a:lnTo>
                  <a:pt x="1524614" y="1744410"/>
                </a:lnTo>
                <a:lnTo>
                  <a:pt x="0" y="17444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279755" y="3454315"/>
            <a:ext cx="1979545" cy="1979545"/>
          </a:xfrm>
          <a:custGeom>
            <a:avLst/>
            <a:gdLst/>
            <a:ahLst/>
            <a:cxnLst/>
            <a:rect l="l" t="t" r="r" b="b"/>
            <a:pathLst>
              <a:path w="1979545" h="1979545">
                <a:moveTo>
                  <a:pt x="0" y="0"/>
                </a:moveTo>
                <a:lnTo>
                  <a:pt x="1979545" y="0"/>
                </a:lnTo>
                <a:lnTo>
                  <a:pt x="1979545" y="1979545"/>
                </a:lnTo>
                <a:lnTo>
                  <a:pt x="0" y="19795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811485" y="5840098"/>
            <a:ext cx="1979545" cy="1979545"/>
          </a:xfrm>
          <a:custGeom>
            <a:avLst/>
            <a:gdLst/>
            <a:ahLst/>
            <a:cxnLst/>
            <a:rect l="l" t="t" r="r" b="b"/>
            <a:pathLst>
              <a:path w="1979545" h="1979545">
                <a:moveTo>
                  <a:pt x="0" y="0"/>
                </a:moveTo>
                <a:lnTo>
                  <a:pt x="1979546" y="0"/>
                </a:lnTo>
                <a:lnTo>
                  <a:pt x="1979546" y="1979545"/>
                </a:lnTo>
                <a:lnTo>
                  <a:pt x="0" y="19795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2207562" y="351334"/>
            <a:ext cx="5740799" cy="2784288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028700" y="3952350"/>
            <a:ext cx="10663043" cy="4580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66"/>
              </a:lnSpc>
            </a:pPr>
            <a:r>
              <a:rPr lang="en-US" sz="5547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DID YOU KNOW HPV CANCERS ARE PREVENTABLE?</a:t>
            </a:r>
          </a:p>
          <a:p>
            <a:pPr algn="l">
              <a:lnSpc>
                <a:spcPts val="5230"/>
              </a:lnSpc>
            </a:pPr>
            <a:endParaRPr lang="en-US" sz="5547" dirty="0">
              <a:solidFill>
                <a:srgbClr val="000000"/>
              </a:solidFill>
              <a:latin typeface="Krabuler"/>
              <a:ea typeface="Krabuler"/>
              <a:cs typeface="Krabuler"/>
              <a:sym typeface="Krabuler"/>
            </a:endParaRPr>
          </a:p>
          <a:p>
            <a:pPr algn="l">
              <a:lnSpc>
                <a:spcPts val="5230"/>
              </a:lnSpc>
              <a:spcBef>
                <a:spcPct val="0"/>
              </a:spcBef>
            </a:pPr>
            <a:r>
              <a:rPr lang="en-US" sz="3736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HAVING YOUR HPV VACCINATION DURING YEAR 9 or year 10 AT SCHOOL BY YOUR SCHOOL NURSE, PROVIDES  PROTECTION FROM HPV CANCERS FOR BOYS AND GIRLS. 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267647" y="3302936"/>
            <a:ext cx="1483660" cy="2432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27"/>
              </a:lnSpc>
            </a:pPr>
            <a:r>
              <a:rPr lang="en-US" sz="2899">
                <a:solidFill>
                  <a:srgbClr val="231F20"/>
                </a:solidFill>
                <a:latin typeface="Handy Casual"/>
                <a:ea typeface="Handy Casual"/>
                <a:cs typeface="Handy Casual"/>
                <a:sym typeface="Handy Casual"/>
              </a:rPr>
              <a:t>I don’t need a HPV vaccine to be protected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410883" y="3642683"/>
            <a:ext cx="1717288" cy="558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0"/>
              </a:lnSpc>
            </a:pPr>
            <a:r>
              <a:rPr lang="en-US" sz="3356">
                <a:solidFill>
                  <a:srgbClr val="231F20"/>
                </a:solidFill>
                <a:latin typeface="Handy Casual"/>
                <a:ea typeface="Handy Casual"/>
                <a:cs typeface="Handy Casual"/>
                <a:sym typeface="Handy Casual"/>
              </a:rPr>
              <a:t>It will hurt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2989386" y="351334"/>
            <a:ext cx="5764331" cy="3410516"/>
            <a:chOff x="0" y="0"/>
            <a:chExt cx="7685774" cy="4547355"/>
          </a:xfrm>
        </p:grpSpPr>
        <p:sp>
          <p:nvSpPr>
            <p:cNvPr id="25" name="TextBox 25"/>
            <p:cNvSpPr txBox="1"/>
            <p:nvPr/>
          </p:nvSpPr>
          <p:spPr>
            <a:xfrm>
              <a:off x="0" y="0"/>
              <a:ext cx="7685774" cy="37574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86"/>
                </a:lnSpc>
              </a:pPr>
              <a:r>
                <a:rPr lang="en-US" sz="10086" spc="-403">
                  <a:solidFill>
                    <a:srgbClr val="000000"/>
                  </a:solidFill>
                  <a:latin typeface="ITC Franklin Gothic LT Ultra-Bold"/>
                  <a:ea typeface="ITC Franklin Gothic LT Ultra-Bold"/>
                  <a:cs typeface="ITC Franklin Gothic LT Ultra-Bold"/>
                  <a:sym typeface="ITC Franklin Gothic LT Ultra-Bold"/>
                </a:rPr>
                <a:t>Breaking</a:t>
              </a:r>
            </a:p>
            <a:p>
              <a:pPr algn="ctr">
                <a:lnSpc>
                  <a:spcPts val="10086"/>
                </a:lnSpc>
              </a:pPr>
              <a:r>
                <a:rPr lang="en-US" sz="10086" spc="-403">
                  <a:solidFill>
                    <a:srgbClr val="000000"/>
                  </a:solidFill>
                  <a:latin typeface="ITC Franklin Gothic LT Ultra-Bold"/>
                  <a:ea typeface="ITC Franklin Gothic LT Ultra-Bold"/>
                  <a:cs typeface="ITC Franklin Gothic LT Ultra-Bold"/>
                  <a:sym typeface="ITC Franklin Gothic LT Ultra-Bold"/>
                </a:rPr>
                <a:t> News 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357802" y="3864236"/>
              <a:ext cx="4970169" cy="6831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62"/>
                </a:lnSpc>
                <a:spcBef>
                  <a:spcPct val="0"/>
                </a:spcBef>
              </a:pPr>
              <a:r>
                <a:rPr lang="en-US" sz="3362" u="none" strike="noStrike">
                  <a:solidFill>
                    <a:srgbClr val="0A0047"/>
                  </a:solidFill>
                  <a:latin typeface="Akzidenz-Grotesk Bold"/>
                  <a:ea typeface="Akzidenz-Grotesk Bold"/>
                  <a:cs typeface="Akzidenz-Grotesk Bold"/>
                  <a:sym typeface="Akzidenz-Grotesk Bold"/>
                </a:rPr>
                <a:t>↓ READ MORE ↓</a:t>
              </a: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5811485" y="5929160"/>
            <a:ext cx="2240621" cy="1457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81"/>
              </a:lnSpc>
            </a:pPr>
            <a:r>
              <a:rPr lang="en-US" sz="4379">
                <a:solidFill>
                  <a:srgbClr val="231F20"/>
                </a:solidFill>
                <a:latin typeface="Handy Casual"/>
                <a:ea typeface="Handy Casual"/>
                <a:cs typeface="Handy Casual"/>
                <a:sym typeface="Handy Casual"/>
              </a:rPr>
              <a:t>vaccines don’t work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22617">
            <a:off x="8504696" y="2247821"/>
            <a:ext cx="1437070" cy="1309040"/>
          </a:xfrm>
          <a:custGeom>
            <a:avLst/>
            <a:gdLst/>
            <a:ahLst/>
            <a:cxnLst/>
            <a:rect l="l" t="t" r="r" b="b"/>
            <a:pathLst>
              <a:path w="1437070" h="1309040">
                <a:moveTo>
                  <a:pt x="0" y="0"/>
                </a:moveTo>
                <a:lnTo>
                  <a:pt x="1437070" y="0"/>
                </a:lnTo>
                <a:lnTo>
                  <a:pt x="1437070" y="1309041"/>
                </a:lnTo>
                <a:lnTo>
                  <a:pt x="0" y="13090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610971" y="3743909"/>
            <a:ext cx="5786268" cy="102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3"/>
              </a:lnSpc>
            </a:pPr>
            <a:r>
              <a:rPr lang="en-US" sz="7700" spc="169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Why get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096809" y="4633480"/>
            <a:ext cx="4868434" cy="1859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5"/>
              </a:lnSpc>
            </a:pPr>
            <a:r>
              <a:rPr lang="en-US" sz="7207" spc="158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HPV VACCINATION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854221" y="501795"/>
            <a:ext cx="4114735" cy="2816909"/>
            <a:chOff x="0" y="0"/>
            <a:chExt cx="1184873" cy="8111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84873" cy="811153"/>
            </a:xfrm>
            <a:custGeom>
              <a:avLst/>
              <a:gdLst/>
              <a:ahLst/>
              <a:cxnLst/>
              <a:rect l="l" t="t" r="r" b="b"/>
              <a:pathLst>
                <a:path w="1184873" h="811153">
                  <a:moveTo>
                    <a:pt x="67734" y="0"/>
                  </a:moveTo>
                  <a:lnTo>
                    <a:pt x="1117138" y="0"/>
                  </a:lnTo>
                  <a:cubicBezTo>
                    <a:pt x="1154547" y="0"/>
                    <a:pt x="1184873" y="30326"/>
                    <a:pt x="1184873" y="67734"/>
                  </a:cubicBezTo>
                  <a:lnTo>
                    <a:pt x="1184873" y="743419"/>
                  </a:lnTo>
                  <a:cubicBezTo>
                    <a:pt x="1184873" y="780827"/>
                    <a:pt x="1154547" y="811153"/>
                    <a:pt x="1117138" y="811153"/>
                  </a:cubicBezTo>
                  <a:lnTo>
                    <a:pt x="67734" y="811153"/>
                  </a:lnTo>
                  <a:cubicBezTo>
                    <a:pt x="30326" y="811153"/>
                    <a:pt x="0" y="780827"/>
                    <a:pt x="0" y="743419"/>
                  </a:cubicBezTo>
                  <a:lnTo>
                    <a:pt x="0" y="67734"/>
                  </a:lnTo>
                  <a:cubicBezTo>
                    <a:pt x="0" y="30326"/>
                    <a:pt x="30326" y="0"/>
                    <a:pt x="67734" y="0"/>
                  </a:cubicBezTo>
                  <a:close/>
                </a:path>
              </a:pathLst>
            </a:custGeom>
            <a:solidFill>
              <a:srgbClr val="20BAC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28575"/>
              <a:ext cx="1184873" cy="782578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59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27096" y="3852010"/>
            <a:ext cx="4617025" cy="2065751"/>
            <a:chOff x="0" y="0"/>
            <a:chExt cx="1329512" cy="5948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29511" cy="594851"/>
            </a:xfrm>
            <a:custGeom>
              <a:avLst/>
              <a:gdLst/>
              <a:ahLst/>
              <a:cxnLst/>
              <a:rect l="l" t="t" r="r" b="b"/>
              <a:pathLst>
                <a:path w="1329511" h="594851">
                  <a:moveTo>
                    <a:pt x="60366" y="0"/>
                  </a:moveTo>
                  <a:lnTo>
                    <a:pt x="1269146" y="0"/>
                  </a:lnTo>
                  <a:cubicBezTo>
                    <a:pt x="1302485" y="0"/>
                    <a:pt x="1329511" y="27027"/>
                    <a:pt x="1329511" y="60366"/>
                  </a:cubicBezTo>
                  <a:lnTo>
                    <a:pt x="1329511" y="534485"/>
                  </a:lnTo>
                  <a:cubicBezTo>
                    <a:pt x="1329511" y="567824"/>
                    <a:pt x="1302485" y="594851"/>
                    <a:pt x="1269146" y="594851"/>
                  </a:cubicBezTo>
                  <a:lnTo>
                    <a:pt x="60366" y="594851"/>
                  </a:lnTo>
                  <a:cubicBezTo>
                    <a:pt x="27027" y="594851"/>
                    <a:pt x="0" y="567824"/>
                    <a:pt x="0" y="534485"/>
                  </a:cubicBezTo>
                  <a:lnTo>
                    <a:pt x="0" y="60366"/>
                  </a:lnTo>
                  <a:cubicBezTo>
                    <a:pt x="0" y="27027"/>
                    <a:pt x="27027" y="0"/>
                    <a:pt x="60366" y="0"/>
                  </a:cubicBezTo>
                  <a:close/>
                </a:path>
              </a:pathLst>
            </a:custGeom>
            <a:solidFill>
              <a:srgbClr val="D8D6D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28575"/>
              <a:ext cx="1329512" cy="5662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59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27096" y="6657934"/>
            <a:ext cx="5404384" cy="3502236"/>
            <a:chOff x="0" y="0"/>
            <a:chExt cx="1556238" cy="100849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6238" cy="1008499"/>
            </a:xfrm>
            <a:custGeom>
              <a:avLst/>
              <a:gdLst/>
              <a:ahLst/>
              <a:cxnLst/>
              <a:rect l="l" t="t" r="r" b="b"/>
              <a:pathLst>
                <a:path w="1556238" h="1008499">
                  <a:moveTo>
                    <a:pt x="51571" y="0"/>
                  </a:moveTo>
                  <a:lnTo>
                    <a:pt x="1504668" y="0"/>
                  </a:lnTo>
                  <a:cubicBezTo>
                    <a:pt x="1533149" y="0"/>
                    <a:pt x="1556238" y="23089"/>
                    <a:pt x="1556238" y="51571"/>
                  </a:cubicBezTo>
                  <a:lnTo>
                    <a:pt x="1556238" y="956928"/>
                  </a:lnTo>
                  <a:cubicBezTo>
                    <a:pt x="1556238" y="985409"/>
                    <a:pt x="1533149" y="1008499"/>
                    <a:pt x="1504668" y="1008499"/>
                  </a:cubicBezTo>
                  <a:lnTo>
                    <a:pt x="51571" y="1008499"/>
                  </a:lnTo>
                  <a:cubicBezTo>
                    <a:pt x="23089" y="1008499"/>
                    <a:pt x="0" y="985409"/>
                    <a:pt x="0" y="956928"/>
                  </a:cubicBezTo>
                  <a:lnTo>
                    <a:pt x="0" y="51571"/>
                  </a:lnTo>
                  <a:cubicBezTo>
                    <a:pt x="0" y="23089"/>
                    <a:pt x="23089" y="0"/>
                    <a:pt x="51571" y="0"/>
                  </a:cubicBezTo>
                  <a:close/>
                </a:path>
              </a:pathLst>
            </a:custGeom>
            <a:solidFill>
              <a:srgbClr val="2C4FA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28575"/>
              <a:ext cx="1556238" cy="979924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598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397239" y="501795"/>
            <a:ext cx="4669608" cy="2808038"/>
            <a:chOff x="0" y="0"/>
            <a:chExt cx="1344653" cy="80859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44653" cy="808598"/>
            </a:xfrm>
            <a:custGeom>
              <a:avLst/>
              <a:gdLst/>
              <a:ahLst/>
              <a:cxnLst/>
              <a:rect l="l" t="t" r="r" b="b"/>
              <a:pathLst>
                <a:path w="1344653" h="808598">
                  <a:moveTo>
                    <a:pt x="59686" y="0"/>
                  </a:moveTo>
                  <a:lnTo>
                    <a:pt x="1284967" y="0"/>
                  </a:lnTo>
                  <a:cubicBezTo>
                    <a:pt x="1300797" y="0"/>
                    <a:pt x="1315978" y="6288"/>
                    <a:pt x="1327172" y="17482"/>
                  </a:cubicBezTo>
                  <a:cubicBezTo>
                    <a:pt x="1338365" y="28675"/>
                    <a:pt x="1344653" y="43856"/>
                    <a:pt x="1344653" y="59686"/>
                  </a:cubicBezTo>
                  <a:lnTo>
                    <a:pt x="1344653" y="748913"/>
                  </a:lnTo>
                  <a:cubicBezTo>
                    <a:pt x="1344653" y="764742"/>
                    <a:pt x="1338365" y="779924"/>
                    <a:pt x="1327172" y="791117"/>
                  </a:cubicBezTo>
                  <a:cubicBezTo>
                    <a:pt x="1315978" y="802310"/>
                    <a:pt x="1300797" y="808598"/>
                    <a:pt x="1284967" y="808598"/>
                  </a:cubicBezTo>
                  <a:lnTo>
                    <a:pt x="59686" y="808598"/>
                  </a:lnTo>
                  <a:cubicBezTo>
                    <a:pt x="43856" y="808598"/>
                    <a:pt x="28675" y="802310"/>
                    <a:pt x="17482" y="791117"/>
                  </a:cubicBezTo>
                  <a:cubicBezTo>
                    <a:pt x="6288" y="779924"/>
                    <a:pt x="0" y="764742"/>
                    <a:pt x="0" y="748913"/>
                  </a:cubicBezTo>
                  <a:lnTo>
                    <a:pt x="0" y="59686"/>
                  </a:lnTo>
                  <a:cubicBezTo>
                    <a:pt x="0" y="43856"/>
                    <a:pt x="6288" y="28675"/>
                    <a:pt x="17482" y="17482"/>
                  </a:cubicBezTo>
                  <a:cubicBezTo>
                    <a:pt x="28675" y="6288"/>
                    <a:pt x="43856" y="0"/>
                    <a:pt x="59686" y="0"/>
                  </a:cubicBezTo>
                  <a:close/>
                </a:path>
              </a:pathLst>
            </a:custGeom>
            <a:solidFill>
              <a:srgbClr val="A9F17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28575"/>
              <a:ext cx="1344653" cy="780023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598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670013" y="3738458"/>
            <a:ext cx="3705330" cy="1958579"/>
            <a:chOff x="0" y="0"/>
            <a:chExt cx="1066981" cy="56398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66981" cy="563989"/>
            </a:xfrm>
            <a:custGeom>
              <a:avLst/>
              <a:gdLst/>
              <a:ahLst/>
              <a:cxnLst/>
              <a:rect l="l" t="t" r="r" b="b"/>
              <a:pathLst>
                <a:path w="1066981" h="563989">
                  <a:moveTo>
                    <a:pt x="75218" y="0"/>
                  </a:moveTo>
                  <a:lnTo>
                    <a:pt x="991763" y="0"/>
                  </a:lnTo>
                  <a:cubicBezTo>
                    <a:pt x="1011712" y="0"/>
                    <a:pt x="1030844" y="7925"/>
                    <a:pt x="1044950" y="22031"/>
                  </a:cubicBezTo>
                  <a:cubicBezTo>
                    <a:pt x="1059057" y="36137"/>
                    <a:pt x="1066981" y="55269"/>
                    <a:pt x="1066981" y="75218"/>
                  </a:cubicBezTo>
                  <a:lnTo>
                    <a:pt x="1066981" y="488771"/>
                  </a:lnTo>
                  <a:cubicBezTo>
                    <a:pt x="1066981" y="508720"/>
                    <a:pt x="1059057" y="527852"/>
                    <a:pt x="1044950" y="541958"/>
                  </a:cubicBezTo>
                  <a:cubicBezTo>
                    <a:pt x="1030844" y="556065"/>
                    <a:pt x="1011712" y="563989"/>
                    <a:pt x="991763" y="563989"/>
                  </a:cubicBezTo>
                  <a:lnTo>
                    <a:pt x="75218" y="563989"/>
                  </a:lnTo>
                  <a:cubicBezTo>
                    <a:pt x="55269" y="563989"/>
                    <a:pt x="36137" y="556065"/>
                    <a:pt x="22031" y="541958"/>
                  </a:cubicBezTo>
                  <a:cubicBezTo>
                    <a:pt x="7925" y="527852"/>
                    <a:pt x="0" y="508720"/>
                    <a:pt x="0" y="488771"/>
                  </a:cubicBezTo>
                  <a:lnTo>
                    <a:pt x="0" y="75218"/>
                  </a:lnTo>
                  <a:cubicBezTo>
                    <a:pt x="0" y="55269"/>
                    <a:pt x="7925" y="36137"/>
                    <a:pt x="22031" y="22031"/>
                  </a:cubicBezTo>
                  <a:cubicBezTo>
                    <a:pt x="36137" y="7925"/>
                    <a:pt x="55269" y="0"/>
                    <a:pt x="75218" y="0"/>
                  </a:cubicBezTo>
                  <a:close/>
                </a:path>
              </a:pathLst>
            </a:custGeom>
            <a:solidFill>
              <a:srgbClr val="EF7B9E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28575"/>
              <a:ext cx="1066981" cy="535414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598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768895" y="6958493"/>
            <a:ext cx="4669608" cy="2915603"/>
            <a:chOff x="0" y="0"/>
            <a:chExt cx="1191124" cy="74139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91124" cy="741396"/>
            </a:xfrm>
            <a:custGeom>
              <a:avLst/>
              <a:gdLst/>
              <a:ahLst/>
              <a:cxnLst/>
              <a:rect l="l" t="t" r="r" b="b"/>
              <a:pathLst>
                <a:path w="1191124" h="741396">
                  <a:moveTo>
                    <a:pt x="67379" y="0"/>
                  </a:moveTo>
                  <a:lnTo>
                    <a:pt x="1123745" y="0"/>
                  </a:lnTo>
                  <a:cubicBezTo>
                    <a:pt x="1160958" y="0"/>
                    <a:pt x="1191124" y="30167"/>
                    <a:pt x="1191124" y="67379"/>
                  </a:cubicBezTo>
                  <a:lnTo>
                    <a:pt x="1191124" y="674017"/>
                  </a:lnTo>
                  <a:cubicBezTo>
                    <a:pt x="1191124" y="711230"/>
                    <a:pt x="1160958" y="741396"/>
                    <a:pt x="1123745" y="741396"/>
                  </a:cubicBezTo>
                  <a:lnTo>
                    <a:pt x="67379" y="741396"/>
                  </a:lnTo>
                  <a:cubicBezTo>
                    <a:pt x="30167" y="741396"/>
                    <a:pt x="0" y="711230"/>
                    <a:pt x="0" y="674017"/>
                  </a:cubicBezTo>
                  <a:lnTo>
                    <a:pt x="0" y="67379"/>
                  </a:lnTo>
                  <a:cubicBezTo>
                    <a:pt x="0" y="30167"/>
                    <a:pt x="30167" y="0"/>
                    <a:pt x="67379" y="0"/>
                  </a:cubicBezTo>
                  <a:close/>
                </a:path>
              </a:pathLst>
            </a:custGeom>
            <a:solidFill>
              <a:srgbClr val="F1E870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28575"/>
              <a:ext cx="1191124" cy="712821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598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 rot="-1643804">
            <a:off x="9803606" y="2769216"/>
            <a:ext cx="2196191" cy="611817"/>
          </a:xfrm>
          <a:custGeom>
            <a:avLst/>
            <a:gdLst/>
            <a:ahLst/>
            <a:cxnLst/>
            <a:rect l="l" t="t" r="r" b="b"/>
            <a:pathLst>
              <a:path w="2196191" h="611817">
                <a:moveTo>
                  <a:pt x="0" y="0"/>
                </a:moveTo>
                <a:lnTo>
                  <a:pt x="2196191" y="0"/>
                </a:lnTo>
                <a:lnTo>
                  <a:pt x="2196191" y="611816"/>
                </a:lnTo>
                <a:lnTo>
                  <a:pt x="0" y="6118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33085"/>
            </a:stretch>
          </a:blipFill>
        </p:spPr>
      </p:sp>
      <p:sp>
        <p:nvSpPr>
          <p:cNvPr id="24" name="Freeform 24"/>
          <p:cNvSpPr/>
          <p:nvPr/>
        </p:nvSpPr>
        <p:spPr>
          <a:xfrm rot="204962">
            <a:off x="11333721" y="4479549"/>
            <a:ext cx="2196191" cy="611817"/>
          </a:xfrm>
          <a:custGeom>
            <a:avLst/>
            <a:gdLst/>
            <a:ahLst/>
            <a:cxnLst/>
            <a:rect l="l" t="t" r="r" b="b"/>
            <a:pathLst>
              <a:path w="2196191" h="611817">
                <a:moveTo>
                  <a:pt x="0" y="0"/>
                </a:moveTo>
                <a:lnTo>
                  <a:pt x="2196190" y="0"/>
                </a:lnTo>
                <a:lnTo>
                  <a:pt x="2196190" y="611817"/>
                </a:lnTo>
                <a:lnTo>
                  <a:pt x="0" y="6118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33085"/>
            </a:stretch>
          </a:blipFill>
        </p:spPr>
      </p:sp>
      <p:sp>
        <p:nvSpPr>
          <p:cNvPr id="25" name="Freeform 25"/>
          <p:cNvSpPr/>
          <p:nvPr/>
        </p:nvSpPr>
        <p:spPr>
          <a:xfrm rot="1543996">
            <a:off x="10606292" y="6494174"/>
            <a:ext cx="2196191" cy="611817"/>
          </a:xfrm>
          <a:custGeom>
            <a:avLst/>
            <a:gdLst/>
            <a:ahLst/>
            <a:cxnLst/>
            <a:rect l="l" t="t" r="r" b="b"/>
            <a:pathLst>
              <a:path w="2196191" h="611817">
                <a:moveTo>
                  <a:pt x="0" y="0"/>
                </a:moveTo>
                <a:lnTo>
                  <a:pt x="2196190" y="0"/>
                </a:lnTo>
                <a:lnTo>
                  <a:pt x="2196190" y="611817"/>
                </a:lnTo>
                <a:lnTo>
                  <a:pt x="0" y="6118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33085"/>
            </a:stretch>
          </a:blipFill>
        </p:spPr>
      </p:sp>
      <p:sp>
        <p:nvSpPr>
          <p:cNvPr id="26" name="Freeform 26"/>
          <p:cNvSpPr/>
          <p:nvPr/>
        </p:nvSpPr>
        <p:spPr>
          <a:xfrm rot="-8767587">
            <a:off x="5953077" y="3012795"/>
            <a:ext cx="2196191" cy="611817"/>
          </a:xfrm>
          <a:custGeom>
            <a:avLst/>
            <a:gdLst/>
            <a:ahLst/>
            <a:cxnLst/>
            <a:rect l="l" t="t" r="r" b="b"/>
            <a:pathLst>
              <a:path w="2196191" h="611817">
                <a:moveTo>
                  <a:pt x="0" y="0"/>
                </a:moveTo>
                <a:lnTo>
                  <a:pt x="2196191" y="0"/>
                </a:lnTo>
                <a:lnTo>
                  <a:pt x="2196191" y="611817"/>
                </a:lnTo>
                <a:lnTo>
                  <a:pt x="0" y="6118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33085"/>
            </a:stretch>
          </a:blipFill>
        </p:spPr>
      </p:sp>
      <p:sp>
        <p:nvSpPr>
          <p:cNvPr id="27" name="Freeform 27"/>
          <p:cNvSpPr/>
          <p:nvPr/>
        </p:nvSpPr>
        <p:spPr>
          <a:xfrm rot="-10366412">
            <a:off x="4870860" y="4744070"/>
            <a:ext cx="2196191" cy="611817"/>
          </a:xfrm>
          <a:custGeom>
            <a:avLst/>
            <a:gdLst/>
            <a:ahLst/>
            <a:cxnLst/>
            <a:rect l="l" t="t" r="r" b="b"/>
            <a:pathLst>
              <a:path w="2196191" h="611817">
                <a:moveTo>
                  <a:pt x="0" y="0"/>
                </a:moveTo>
                <a:lnTo>
                  <a:pt x="2196191" y="0"/>
                </a:lnTo>
                <a:lnTo>
                  <a:pt x="2196191" y="611817"/>
                </a:lnTo>
                <a:lnTo>
                  <a:pt x="0" y="6118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33085"/>
            </a:stretch>
          </a:blipFill>
        </p:spPr>
      </p:sp>
      <p:sp>
        <p:nvSpPr>
          <p:cNvPr id="28" name="Freeform 28"/>
          <p:cNvSpPr/>
          <p:nvPr/>
        </p:nvSpPr>
        <p:spPr>
          <a:xfrm rot="9139054">
            <a:off x="5920775" y="6494174"/>
            <a:ext cx="2196191" cy="611817"/>
          </a:xfrm>
          <a:custGeom>
            <a:avLst/>
            <a:gdLst/>
            <a:ahLst/>
            <a:cxnLst/>
            <a:rect l="l" t="t" r="r" b="b"/>
            <a:pathLst>
              <a:path w="2196191" h="611817">
                <a:moveTo>
                  <a:pt x="0" y="0"/>
                </a:moveTo>
                <a:lnTo>
                  <a:pt x="2196191" y="0"/>
                </a:lnTo>
                <a:lnTo>
                  <a:pt x="2196191" y="611817"/>
                </a:lnTo>
                <a:lnTo>
                  <a:pt x="0" y="6118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33085"/>
            </a:stretch>
          </a:blipFill>
        </p:spPr>
      </p:sp>
      <p:sp>
        <p:nvSpPr>
          <p:cNvPr id="29" name="Freeform 29"/>
          <p:cNvSpPr/>
          <p:nvPr/>
        </p:nvSpPr>
        <p:spPr>
          <a:xfrm rot="-8261386">
            <a:off x="8672556" y="6509905"/>
            <a:ext cx="1437070" cy="1309040"/>
          </a:xfrm>
          <a:custGeom>
            <a:avLst/>
            <a:gdLst/>
            <a:ahLst/>
            <a:cxnLst/>
            <a:rect l="l" t="t" r="r" b="b"/>
            <a:pathLst>
              <a:path w="1437070" h="1309040">
                <a:moveTo>
                  <a:pt x="0" y="0"/>
                </a:moveTo>
                <a:lnTo>
                  <a:pt x="1437070" y="0"/>
                </a:lnTo>
                <a:lnTo>
                  <a:pt x="1437070" y="1309041"/>
                </a:lnTo>
                <a:lnTo>
                  <a:pt x="0" y="13090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3895252" y="5180016"/>
            <a:ext cx="3171595" cy="1678062"/>
          </a:xfrm>
          <a:custGeom>
            <a:avLst/>
            <a:gdLst/>
            <a:ahLst/>
            <a:cxnLst/>
            <a:rect l="l" t="t" r="r" b="b"/>
            <a:pathLst>
              <a:path w="3171595" h="1678062">
                <a:moveTo>
                  <a:pt x="0" y="0"/>
                </a:moveTo>
                <a:lnTo>
                  <a:pt x="3171595" y="0"/>
                </a:lnTo>
                <a:lnTo>
                  <a:pt x="3171595" y="1678062"/>
                </a:lnTo>
                <a:lnTo>
                  <a:pt x="0" y="16780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255369" y="1252557"/>
            <a:ext cx="2333164" cy="2091363"/>
          </a:xfrm>
          <a:custGeom>
            <a:avLst/>
            <a:gdLst/>
            <a:ahLst/>
            <a:cxnLst/>
            <a:rect l="l" t="t" r="r" b="b"/>
            <a:pathLst>
              <a:path w="2333164" h="2091363">
                <a:moveTo>
                  <a:pt x="0" y="0"/>
                </a:moveTo>
                <a:lnTo>
                  <a:pt x="2333164" y="0"/>
                </a:lnTo>
                <a:lnTo>
                  <a:pt x="2333164" y="2091363"/>
                </a:lnTo>
                <a:lnTo>
                  <a:pt x="0" y="20913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12994475" y="7334328"/>
            <a:ext cx="3685284" cy="250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6"/>
              </a:lnSpc>
              <a:spcBef>
                <a:spcPct val="0"/>
              </a:spcBef>
            </a:pPr>
            <a:r>
              <a:rPr lang="en-US" sz="3691" spc="155" dirty="0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Reduce the risk of HPV related cancer treatments in later life   </a:t>
            </a:r>
          </a:p>
        </p:txBody>
      </p:sp>
      <p:sp>
        <p:nvSpPr>
          <p:cNvPr id="33" name="Freeform 33"/>
          <p:cNvSpPr/>
          <p:nvPr/>
        </p:nvSpPr>
        <p:spPr>
          <a:xfrm>
            <a:off x="10582375" y="7311129"/>
            <a:ext cx="2475718" cy="2849041"/>
          </a:xfrm>
          <a:custGeom>
            <a:avLst/>
            <a:gdLst/>
            <a:ahLst/>
            <a:cxnLst/>
            <a:rect l="l" t="t" r="r" b="b"/>
            <a:pathLst>
              <a:path w="2475718" h="2849041">
                <a:moveTo>
                  <a:pt x="0" y="0"/>
                </a:moveTo>
                <a:lnTo>
                  <a:pt x="2475719" y="0"/>
                </a:lnTo>
                <a:lnTo>
                  <a:pt x="2475719" y="2849041"/>
                </a:lnTo>
                <a:lnTo>
                  <a:pt x="0" y="28490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42322" y="7375449"/>
            <a:ext cx="2223797" cy="2498648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522678" y="962643"/>
            <a:ext cx="2765322" cy="2613229"/>
          </a:xfrm>
          <a:prstGeom prst="rect">
            <a:avLst/>
          </a:prstGeom>
        </p:spPr>
      </p:pic>
      <p:sp>
        <p:nvSpPr>
          <p:cNvPr id="36" name="TextBox 36"/>
          <p:cNvSpPr txBox="1"/>
          <p:nvPr/>
        </p:nvSpPr>
        <p:spPr>
          <a:xfrm>
            <a:off x="527096" y="4386888"/>
            <a:ext cx="3983191" cy="1064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9"/>
              </a:lnSpc>
              <a:spcBef>
                <a:spcPct val="0"/>
              </a:spcBef>
            </a:pPr>
            <a:r>
              <a:rPr lang="en-US" sz="3990" spc="167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Better long term health impacts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930441" y="621972"/>
            <a:ext cx="3692542" cy="851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0"/>
              </a:lnSpc>
              <a:spcBef>
                <a:spcPct val="0"/>
              </a:spcBef>
            </a:pPr>
            <a:r>
              <a:rPr lang="en-US" sz="3190" spc="134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Protects your future  and others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534647" y="6990325"/>
            <a:ext cx="3088337" cy="1226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8"/>
              </a:lnSpc>
              <a:spcBef>
                <a:spcPct val="0"/>
              </a:spcBef>
            </a:pPr>
            <a:r>
              <a:rPr lang="en-US" sz="3093" spc="129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only takes 5 minutes to get your vaccine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978510" y="4174297"/>
            <a:ext cx="3088337" cy="1226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8"/>
              </a:lnSpc>
              <a:spcBef>
                <a:spcPct val="0"/>
              </a:spcBef>
            </a:pPr>
            <a:r>
              <a:rPr lang="en-US" sz="3093" spc="129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Can eliminate Cervical cancer for women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854221" y="1437633"/>
            <a:ext cx="4114735" cy="1953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REDUCE YOUR RISK OF DEVELOPING HPV- CANCERS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431816" y="1001568"/>
            <a:ext cx="4669608" cy="1296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Krabuler"/>
                <a:ea typeface="Krabuler"/>
                <a:cs typeface="Krabuler"/>
                <a:sym typeface="Krabuler"/>
              </a:rPr>
              <a:t>VACCINATION IS EFFECTIVE FOR BOYS AND GIRLS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100000">
            <a:off x="-2183004" y="-116698"/>
            <a:ext cx="7820097" cy="4308162"/>
          </a:xfrm>
          <a:custGeom>
            <a:avLst/>
            <a:gdLst/>
            <a:ahLst/>
            <a:cxnLst/>
            <a:rect l="l" t="t" r="r" b="b"/>
            <a:pathLst>
              <a:path w="7820097" h="4308162">
                <a:moveTo>
                  <a:pt x="0" y="0"/>
                </a:moveTo>
                <a:lnTo>
                  <a:pt x="7820096" y="0"/>
                </a:lnTo>
                <a:lnTo>
                  <a:pt x="7820096" y="4308162"/>
                </a:lnTo>
                <a:lnTo>
                  <a:pt x="0" y="43081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60245" y="1028700"/>
            <a:ext cx="11624773" cy="8229600"/>
            <a:chOff x="0" y="0"/>
            <a:chExt cx="5293141" cy="37472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293141" cy="3747207"/>
            </a:xfrm>
            <a:custGeom>
              <a:avLst/>
              <a:gdLst/>
              <a:ahLst/>
              <a:cxnLst/>
              <a:rect l="l" t="t" r="r" b="b"/>
              <a:pathLst>
                <a:path w="5293141" h="3747207">
                  <a:moveTo>
                    <a:pt x="22643" y="0"/>
                  </a:moveTo>
                  <a:lnTo>
                    <a:pt x="5270498" y="0"/>
                  </a:lnTo>
                  <a:cubicBezTo>
                    <a:pt x="5283004" y="0"/>
                    <a:pt x="5293141" y="10138"/>
                    <a:pt x="5293141" y="22643"/>
                  </a:cubicBezTo>
                  <a:lnTo>
                    <a:pt x="5293141" y="3724564"/>
                  </a:lnTo>
                  <a:cubicBezTo>
                    <a:pt x="5293141" y="3737070"/>
                    <a:pt x="5283004" y="3747207"/>
                    <a:pt x="5270498" y="3747207"/>
                  </a:cubicBezTo>
                  <a:lnTo>
                    <a:pt x="22643" y="3747207"/>
                  </a:lnTo>
                  <a:cubicBezTo>
                    <a:pt x="10138" y="3747207"/>
                    <a:pt x="0" y="3737070"/>
                    <a:pt x="0" y="3724564"/>
                  </a:cubicBezTo>
                  <a:lnTo>
                    <a:pt x="0" y="22643"/>
                  </a:lnTo>
                  <a:cubicBezTo>
                    <a:pt x="0" y="10138"/>
                    <a:pt x="10138" y="0"/>
                    <a:pt x="22643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5293141" cy="375673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47643" y="2037383"/>
            <a:ext cx="5456124" cy="1700931"/>
            <a:chOff x="0" y="0"/>
            <a:chExt cx="1962273" cy="6117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62273" cy="611733"/>
            </a:xfrm>
            <a:custGeom>
              <a:avLst/>
              <a:gdLst/>
              <a:ahLst/>
              <a:cxnLst/>
              <a:rect l="l" t="t" r="r" b="b"/>
              <a:pathLst>
                <a:path w="1962273" h="611733">
                  <a:moveTo>
                    <a:pt x="48244" y="0"/>
                  </a:moveTo>
                  <a:lnTo>
                    <a:pt x="1914029" y="0"/>
                  </a:lnTo>
                  <a:cubicBezTo>
                    <a:pt x="1940673" y="0"/>
                    <a:pt x="1962273" y="21600"/>
                    <a:pt x="1962273" y="48244"/>
                  </a:cubicBezTo>
                  <a:lnTo>
                    <a:pt x="1962273" y="563489"/>
                  </a:lnTo>
                  <a:cubicBezTo>
                    <a:pt x="1962273" y="590133"/>
                    <a:pt x="1940673" y="611733"/>
                    <a:pt x="1914029" y="611733"/>
                  </a:cubicBezTo>
                  <a:lnTo>
                    <a:pt x="48244" y="611733"/>
                  </a:lnTo>
                  <a:cubicBezTo>
                    <a:pt x="35449" y="611733"/>
                    <a:pt x="23178" y="606650"/>
                    <a:pt x="14130" y="597603"/>
                  </a:cubicBezTo>
                  <a:cubicBezTo>
                    <a:pt x="5083" y="588555"/>
                    <a:pt x="0" y="576284"/>
                    <a:pt x="0" y="563489"/>
                  </a:cubicBezTo>
                  <a:lnTo>
                    <a:pt x="0" y="48244"/>
                  </a:lnTo>
                  <a:cubicBezTo>
                    <a:pt x="0" y="21600"/>
                    <a:pt x="21600" y="0"/>
                    <a:pt x="48244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1962273" cy="62125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870058" y="1413269"/>
            <a:ext cx="912582" cy="228145"/>
          </a:xfrm>
          <a:custGeom>
            <a:avLst/>
            <a:gdLst/>
            <a:ahLst/>
            <a:cxnLst/>
            <a:rect l="l" t="t" r="r" b="b"/>
            <a:pathLst>
              <a:path w="912582" h="228145">
                <a:moveTo>
                  <a:pt x="0" y="0"/>
                </a:moveTo>
                <a:lnTo>
                  <a:pt x="912582" y="0"/>
                </a:lnTo>
                <a:lnTo>
                  <a:pt x="912582" y="228146"/>
                </a:lnTo>
                <a:lnTo>
                  <a:pt x="0" y="2281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7340137" y="2474154"/>
            <a:ext cx="1762086" cy="1762086"/>
            <a:chOff x="0" y="0"/>
            <a:chExt cx="14840029" cy="14840029"/>
          </a:xfrm>
        </p:grpSpPr>
        <p:sp>
          <p:nvSpPr>
            <p:cNvPr id="12" name="Freeform 12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FFFEF7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223301" y="551024"/>
              <a:ext cx="14393427" cy="13737979"/>
            </a:xfrm>
            <a:custGeom>
              <a:avLst/>
              <a:gdLst/>
              <a:ahLst/>
              <a:cxnLst/>
              <a:rect l="l" t="t" r="r" b="b"/>
              <a:pathLst>
                <a:path w="14393427" h="13737979">
                  <a:moveTo>
                    <a:pt x="7196714" y="10990"/>
                  </a:moveTo>
                  <a:cubicBezTo>
                    <a:pt x="4739280" y="0"/>
                    <a:pt x="2463801" y="1304719"/>
                    <a:pt x="1231900" y="3431106"/>
                  </a:cubicBezTo>
                  <a:cubicBezTo>
                    <a:pt x="0" y="5557493"/>
                    <a:pt x="0" y="8180487"/>
                    <a:pt x="1231900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7" y="13737980"/>
                    <a:pt x="11929626" y="12433261"/>
                    <a:pt x="13161527" y="10306874"/>
                  </a:cubicBezTo>
                  <a:cubicBezTo>
                    <a:pt x="14393427" y="8180487"/>
                    <a:pt x="14393427" y="5557493"/>
                    <a:pt x="13161527" y="3431106"/>
                  </a:cubicBezTo>
                  <a:cubicBezTo>
                    <a:pt x="11929626" y="1304719"/>
                    <a:pt x="9654147" y="0"/>
                    <a:pt x="7196714" y="10990"/>
                  </a:cubicBezTo>
                  <a:close/>
                </a:path>
              </a:pathLst>
            </a:custGeom>
            <a:blipFill>
              <a:blip r:embed="rId7"/>
              <a:stretch>
                <a:fillRect l="223" t="-7691" r="223" b="-7691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7381914" y="5771928"/>
            <a:ext cx="1762086" cy="1762086"/>
            <a:chOff x="0" y="0"/>
            <a:chExt cx="14840029" cy="14840029"/>
          </a:xfrm>
        </p:grpSpPr>
        <p:sp>
          <p:nvSpPr>
            <p:cNvPr id="16" name="Freeform 16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FFFEF7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223301" y="551024"/>
              <a:ext cx="14393427" cy="13737979"/>
            </a:xfrm>
            <a:custGeom>
              <a:avLst/>
              <a:gdLst/>
              <a:ahLst/>
              <a:cxnLst/>
              <a:rect l="l" t="t" r="r" b="b"/>
              <a:pathLst>
                <a:path w="14393427" h="13737979">
                  <a:moveTo>
                    <a:pt x="7196714" y="10990"/>
                  </a:moveTo>
                  <a:cubicBezTo>
                    <a:pt x="4739280" y="0"/>
                    <a:pt x="2463801" y="1304719"/>
                    <a:pt x="1231900" y="3431106"/>
                  </a:cubicBezTo>
                  <a:cubicBezTo>
                    <a:pt x="0" y="5557493"/>
                    <a:pt x="0" y="8180487"/>
                    <a:pt x="1231900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7" y="13737980"/>
                    <a:pt x="11929626" y="12433261"/>
                    <a:pt x="13161527" y="10306874"/>
                  </a:cubicBezTo>
                  <a:cubicBezTo>
                    <a:pt x="14393427" y="8180487"/>
                    <a:pt x="14393427" y="5557493"/>
                    <a:pt x="13161527" y="3431106"/>
                  </a:cubicBezTo>
                  <a:cubicBezTo>
                    <a:pt x="11929626" y="1304719"/>
                    <a:pt x="9654147" y="0"/>
                    <a:pt x="7196714" y="10990"/>
                  </a:cubicBezTo>
                  <a:close/>
                </a:path>
              </a:pathLst>
            </a:custGeom>
            <a:blipFill>
              <a:blip r:embed="rId8"/>
              <a:stretch>
                <a:fillRect l="223" t="-19610" r="223" b="-19610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2299037" y="2344438"/>
            <a:ext cx="1762086" cy="1762086"/>
            <a:chOff x="0" y="0"/>
            <a:chExt cx="14840029" cy="14840029"/>
          </a:xfrm>
        </p:grpSpPr>
        <p:sp>
          <p:nvSpPr>
            <p:cNvPr id="20" name="Freeform 20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FFFEF7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223301" y="551024"/>
              <a:ext cx="14393427" cy="13737979"/>
            </a:xfrm>
            <a:custGeom>
              <a:avLst/>
              <a:gdLst/>
              <a:ahLst/>
              <a:cxnLst/>
              <a:rect l="l" t="t" r="r" b="b"/>
              <a:pathLst>
                <a:path w="14393427" h="13737979">
                  <a:moveTo>
                    <a:pt x="7196714" y="10990"/>
                  </a:moveTo>
                  <a:cubicBezTo>
                    <a:pt x="4739280" y="0"/>
                    <a:pt x="2463801" y="1304719"/>
                    <a:pt x="1231900" y="3431106"/>
                  </a:cubicBezTo>
                  <a:cubicBezTo>
                    <a:pt x="0" y="5557493"/>
                    <a:pt x="0" y="8180487"/>
                    <a:pt x="1231900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7" y="13737980"/>
                    <a:pt x="11929626" y="12433261"/>
                    <a:pt x="13161527" y="10306874"/>
                  </a:cubicBezTo>
                  <a:cubicBezTo>
                    <a:pt x="14393427" y="8180487"/>
                    <a:pt x="14393427" y="5557493"/>
                    <a:pt x="13161527" y="3431106"/>
                  </a:cubicBezTo>
                  <a:cubicBezTo>
                    <a:pt x="11929626" y="1304719"/>
                    <a:pt x="9654147" y="0"/>
                    <a:pt x="7196714" y="10990"/>
                  </a:cubicBezTo>
                  <a:close/>
                </a:path>
              </a:pathLst>
            </a:custGeom>
            <a:blipFill>
              <a:blip r:embed="rId9"/>
              <a:stretch>
                <a:fillRect l="-9928" r="-9928"/>
              </a:stretch>
            </a:blipFill>
          </p:spPr>
        </p:sp>
      </p:grpSp>
      <p:sp>
        <p:nvSpPr>
          <p:cNvPr id="23" name="Freeform 23"/>
          <p:cNvSpPr/>
          <p:nvPr/>
        </p:nvSpPr>
        <p:spPr>
          <a:xfrm rot="-2533475">
            <a:off x="14640608" y="8018200"/>
            <a:ext cx="3896408" cy="2146567"/>
          </a:xfrm>
          <a:custGeom>
            <a:avLst/>
            <a:gdLst/>
            <a:ahLst/>
            <a:cxnLst/>
            <a:rect l="l" t="t" r="r" b="b"/>
            <a:pathLst>
              <a:path w="3896408" h="2146567">
                <a:moveTo>
                  <a:pt x="0" y="0"/>
                </a:moveTo>
                <a:lnTo>
                  <a:pt x="3896408" y="0"/>
                </a:lnTo>
                <a:lnTo>
                  <a:pt x="3896408" y="2146567"/>
                </a:lnTo>
                <a:lnTo>
                  <a:pt x="0" y="21465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945295" y="6652971"/>
            <a:ext cx="2314005" cy="2095227"/>
          </a:xfrm>
          <a:custGeom>
            <a:avLst/>
            <a:gdLst/>
            <a:ahLst/>
            <a:cxnLst/>
            <a:rect l="l" t="t" r="r" b="b"/>
            <a:pathLst>
              <a:path w="2314005" h="2095227">
                <a:moveTo>
                  <a:pt x="0" y="0"/>
                </a:moveTo>
                <a:lnTo>
                  <a:pt x="2314005" y="0"/>
                </a:lnTo>
                <a:lnTo>
                  <a:pt x="2314005" y="2095227"/>
                </a:lnTo>
                <a:lnTo>
                  <a:pt x="0" y="2095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9393697" y="6614871"/>
            <a:ext cx="2707990" cy="1072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58"/>
              </a:lnSpc>
              <a:spcBef>
                <a:spcPct val="0"/>
              </a:spcBef>
            </a:pPr>
            <a:r>
              <a:rPr lang="en-US" sz="2041" spc="-20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Vicky is the clinical lead nurse for hysteroso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986292" y="1923083"/>
            <a:ext cx="3673953" cy="1743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22"/>
              </a:lnSpc>
              <a:spcBef>
                <a:spcPct val="0"/>
              </a:spcBef>
            </a:pPr>
            <a:r>
              <a:rPr lang="en-US" sz="4944">
                <a:solidFill>
                  <a:srgbClr val="000000"/>
                </a:solidFill>
                <a:latin typeface="Repo Bold Bold"/>
                <a:ea typeface="Repo Bold Bold"/>
                <a:cs typeface="Repo Bold Bold"/>
                <a:sym typeface="Repo Bold Bold"/>
              </a:rPr>
              <a:t>Meet our experts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248147" y="2847231"/>
            <a:ext cx="2707990" cy="2157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58"/>
              </a:lnSpc>
              <a:spcBef>
                <a:spcPct val="0"/>
              </a:spcBef>
            </a:pPr>
            <a:r>
              <a:rPr lang="en-US" sz="2041" spc="-20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Katrina’s Journey - Katrina was diagonosed with cervical cancer in 2022, this is Katrina’s story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248147" y="2538152"/>
            <a:ext cx="1499545" cy="272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  <a:spcBef>
                <a:spcPct val="0"/>
              </a:spcBef>
            </a:pPr>
            <a:r>
              <a:rPr lang="en-US" sz="1649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Katrina Jones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393697" y="5729799"/>
            <a:ext cx="2594543" cy="595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70"/>
              </a:lnSpc>
              <a:spcBef>
                <a:spcPct val="0"/>
              </a:spcBef>
            </a:pPr>
            <a:r>
              <a:rPr lang="en-US" sz="1764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Vicky Burns Clinical Lead Nurse NHSCT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69522" y="2538152"/>
            <a:ext cx="2156827" cy="272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  <a:spcBef>
                <a:spcPct val="0"/>
              </a:spcBef>
            </a:pPr>
            <a:r>
              <a:rPr lang="en-US" sz="1649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Dr Eimhear Hayes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169522" y="3041590"/>
            <a:ext cx="2707990" cy="1072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58"/>
              </a:lnSpc>
              <a:spcBef>
                <a:spcPct val="0"/>
              </a:spcBef>
            </a:pPr>
            <a:r>
              <a:rPr lang="en-US" sz="2041" spc="-20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GP Doctor and GAA Armagh camogie all star player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04821" y="2117516"/>
            <a:ext cx="12283179" cy="8017566"/>
          </a:xfrm>
          <a:custGeom>
            <a:avLst/>
            <a:gdLst/>
            <a:ahLst/>
            <a:cxnLst/>
            <a:rect l="l" t="t" r="r" b="b"/>
            <a:pathLst>
              <a:path w="12283179" h="8017566">
                <a:moveTo>
                  <a:pt x="0" y="0"/>
                </a:moveTo>
                <a:lnTo>
                  <a:pt x="12283179" y="0"/>
                </a:lnTo>
                <a:lnTo>
                  <a:pt x="12283179" y="8017566"/>
                </a:lnTo>
                <a:lnTo>
                  <a:pt x="0" y="8017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79872" y="7218468"/>
            <a:ext cx="4616256" cy="4490358"/>
          </a:xfrm>
          <a:custGeom>
            <a:avLst/>
            <a:gdLst/>
            <a:ahLst/>
            <a:cxnLst/>
            <a:rect l="l" t="t" r="r" b="b"/>
            <a:pathLst>
              <a:path w="4616256" h="4490358">
                <a:moveTo>
                  <a:pt x="0" y="0"/>
                </a:moveTo>
                <a:lnTo>
                  <a:pt x="4616256" y="0"/>
                </a:lnTo>
                <a:lnTo>
                  <a:pt x="4616256" y="4490358"/>
                </a:lnTo>
                <a:lnTo>
                  <a:pt x="0" y="44903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683888">
            <a:off x="12096820" y="6329592"/>
            <a:ext cx="1857988" cy="3976240"/>
          </a:xfrm>
          <a:custGeom>
            <a:avLst/>
            <a:gdLst/>
            <a:ahLst/>
            <a:cxnLst/>
            <a:rect l="l" t="t" r="r" b="b"/>
            <a:pathLst>
              <a:path w="1857988" h="3976240">
                <a:moveTo>
                  <a:pt x="0" y="0"/>
                </a:moveTo>
                <a:lnTo>
                  <a:pt x="1857988" y="0"/>
                </a:lnTo>
                <a:lnTo>
                  <a:pt x="1857988" y="3976240"/>
                </a:lnTo>
                <a:lnTo>
                  <a:pt x="0" y="39762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174348">
            <a:off x="-3201505" y="-569052"/>
            <a:ext cx="8162855" cy="4496991"/>
          </a:xfrm>
          <a:custGeom>
            <a:avLst/>
            <a:gdLst/>
            <a:ahLst/>
            <a:cxnLst/>
            <a:rect l="l" t="t" r="r" b="b"/>
            <a:pathLst>
              <a:path w="8162855" h="4496991">
                <a:moveTo>
                  <a:pt x="0" y="0"/>
                </a:moveTo>
                <a:lnTo>
                  <a:pt x="8162855" y="0"/>
                </a:lnTo>
                <a:lnTo>
                  <a:pt x="8162855" y="4496990"/>
                </a:lnTo>
                <a:lnTo>
                  <a:pt x="0" y="44969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0697E1-76B5-45ED-9844-DB8E8AEE0CD0}"/>
              </a:ext>
            </a:extLst>
          </p:cNvPr>
          <p:cNvSpPr/>
          <p:nvPr/>
        </p:nvSpPr>
        <p:spPr>
          <a:xfrm>
            <a:off x="3048000" y="3619499"/>
            <a:ext cx="98571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7200" dirty="0">
                <a:hlinkClick r:id="rId11"/>
              </a:rPr>
              <a:t>Katrina HPV vaccine on Vimeo</a:t>
            </a:r>
            <a:endParaRPr lang="en-GB" sz="7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578623" y="2815166"/>
            <a:ext cx="12283179" cy="8017566"/>
          </a:xfrm>
          <a:custGeom>
            <a:avLst/>
            <a:gdLst/>
            <a:ahLst/>
            <a:cxnLst/>
            <a:rect l="l" t="t" r="r" b="b"/>
            <a:pathLst>
              <a:path w="12283179" h="8017566">
                <a:moveTo>
                  <a:pt x="0" y="0"/>
                </a:moveTo>
                <a:lnTo>
                  <a:pt x="12283180" y="0"/>
                </a:lnTo>
                <a:lnTo>
                  <a:pt x="12283180" y="8017566"/>
                </a:lnTo>
                <a:lnTo>
                  <a:pt x="0" y="80175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79872" y="7218468"/>
            <a:ext cx="4616256" cy="4490358"/>
          </a:xfrm>
          <a:custGeom>
            <a:avLst/>
            <a:gdLst/>
            <a:ahLst/>
            <a:cxnLst/>
            <a:rect l="l" t="t" r="r" b="b"/>
            <a:pathLst>
              <a:path w="4616256" h="4490358">
                <a:moveTo>
                  <a:pt x="0" y="0"/>
                </a:moveTo>
                <a:lnTo>
                  <a:pt x="4616256" y="0"/>
                </a:lnTo>
                <a:lnTo>
                  <a:pt x="4616256" y="4490358"/>
                </a:lnTo>
                <a:lnTo>
                  <a:pt x="0" y="44903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t="4500" b="4500"/>
          <a:stretch>
            <a:fillRect/>
          </a:stretch>
        </p:blipFill>
        <p:spPr>
          <a:xfrm>
            <a:off x="4769239" y="1028700"/>
            <a:ext cx="9043516" cy="822960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1683888">
            <a:off x="12096820" y="6329592"/>
            <a:ext cx="1857988" cy="3976240"/>
          </a:xfrm>
          <a:custGeom>
            <a:avLst/>
            <a:gdLst/>
            <a:ahLst/>
            <a:cxnLst/>
            <a:rect l="l" t="t" r="r" b="b"/>
            <a:pathLst>
              <a:path w="1857988" h="3976240">
                <a:moveTo>
                  <a:pt x="0" y="0"/>
                </a:moveTo>
                <a:lnTo>
                  <a:pt x="1857988" y="0"/>
                </a:lnTo>
                <a:lnTo>
                  <a:pt x="1857988" y="3976240"/>
                </a:lnTo>
                <a:lnTo>
                  <a:pt x="0" y="39762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174348">
            <a:off x="-3201505" y="-569052"/>
            <a:ext cx="8162855" cy="4496991"/>
          </a:xfrm>
          <a:custGeom>
            <a:avLst/>
            <a:gdLst/>
            <a:ahLst/>
            <a:cxnLst/>
            <a:rect l="l" t="t" r="r" b="b"/>
            <a:pathLst>
              <a:path w="8162855" h="4496991">
                <a:moveTo>
                  <a:pt x="0" y="0"/>
                </a:moveTo>
                <a:lnTo>
                  <a:pt x="8162855" y="0"/>
                </a:lnTo>
                <a:lnTo>
                  <a:pt x="8162855" y="4496990"/>
                </a:lnTo>
                <a:lnTo>
                  <a:pt x="0" y="449699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445</Words>
  <Application>Microsoft Office PowerPoint</Application>
  <PresentationFormat>Custom</PresentationFormat>
  <Paragraphs>76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Calibri</vt:lpstr>
      <vt:lpstr>Repo Bold Bold</vt:lpstr>
      <vt:lpstr>Arial</vt:lpstr>
      <vt:lpstr>Krabuler</vt:lpstr>
      <vt:lpstr>DM Sans Bold</vt:lpstr>
      <vt:lpstr>Pompiere</vt:lpstr>
      <vt:lpstr>Lucida Console Semi-Bold</vt:lpstr>
      <vt:lpstr>DM Sans Italics</vt:lpstr>
      <vt:lpstr>Handy Casual</vt:lpstr>
      <vt:lpstr>Andika</vt:lpstr>
      <vt:lpstr>Garet Bold</vt:lpstr>
      <vt:lpstr>ITC Franklin Gothic LT Ultra-Bold</vt:lpstr>
      <vt:lpstr>Akzidenz-Grotesk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Yellow Playful Doodle Digital Brainstorm Presentation</dc:title>
  <dc:creator>Geraldine Mallon (PHA)</dc:creator>
  <cp:lastModifiedBy>Geraldine Mallon (PHA)</cp:lastModifiedBy>
  <cp:revision>6</cp:revision>
  <dcterms:created xsi:type="dcterms:W3CDTF">2006-08-16T00:00:00Z</dcterms:created>
  <dcterms:modified xsi:type="dcterms:W3CDTF">2024-11-08T16:14:25Z</dcterms:modified>
  <dc:identifier>DAGAELKcI_s</dc:identifier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