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Black Mango 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nva Sans" panose="020B0604020202020204" charset="0"/>
      <p:regular r:id="rId19"/>
    </p:embeddedFont>
    <p:embeddedFont>
      <p:font typeface="Lora" panose="020B0604020202020204" charset="0"/>
      <p:regular r:id="rId20"/>
    </p:embeddedFont>
    <p:embeddedFont>
      <p:font typeface="Lora Bold" panose="020B0604020202020204" charset="0"/>
      <p:regular r:id="rId21"/>
    </p:embeddedFont>
    <p:embeddedFont>
      <p:font typeface="Playfair Display" panose="020B0604020202020204" charset="0"/>
      <p:regular r:id="rId22"/>
    </p:embeddedFont>
    <p:embeddedFont>
      <p:font typeface="Playfair Display Italic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99FF99"/>
    <a:srgbClr val="FF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5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10.m4a"/><Relationship Id="rId7" Type="http://schemas.openxmlformats.org/officeDocument/2006/relationships/image" Target="../media/image7.jpeg"/><Relationship Id="rId12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11" Type="http://schemas.openxmlformats.org/officeDocument/2006/relationships/image" Target="../media/image19.PNG"/><Relationship Id="rId5" Type="http://schemas.openxmlformats.org/officeDocument/2006/relationships/image" Target="../media/image1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90261" y="-6335266"/>
            <a:ext cx="11478766" cy="1147876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B7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867512" y="5322967"/>
            <a:ext cx="9539610" cy="95396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B7">
                <a:alpha val="8000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144000" y="-2083132"/>
            <a:ext cx="11206371" cy="1120632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76933" y="2488976"/>
            <a:ext cx="8865975" cy="4947560"/>
            <a:chOff x="0" y="66675"/>
            <a:chExt cx="11821300" cy="659674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66675"/>
              <a:ext cx="11821300" cy="5711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050"/>
                </a:lnSpc>
              </a:pPr>
              <a:r>
                <a:rPr lang="en-US" sz="8000" b="1" dirty="0">
                  <a:solidFill>
                    <a:srgbClr val="1E0000"/>
                  </a:solidFill>
                  <a:latin typeface="Black Mango Bold"/>
                  <a:ea typeface="Black Mango Bold"/>
                  <a:cs typeface="Black Mango Bold"/>
                  <a:sym typeface="Black Mango Bold"/>
                </a:rPr>
                <a:t>Vaccinations during pregnancy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988417"/>
              <a:ext cx="9869614" cy="675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35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3BFAAF9-C830-4134-B451-73512BFE65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9" y="8508170"/>
            <a:ext cx="4632969" cy="1216154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1CDA9AA-6523-46B3-AA7D-65BD55869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8"/>
    </mc:Choice>
    <mc:Fallback xmlns="">
      <p:transition spd="slow" advTm="23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9333"/>
            </a:stretch>
          </a:blipFill>
        </p:spPr>
      </p:sp>
      <p:grpSp>
        <p:nvGrpSpPr>
          <p:cNvPr id="3" name="Group 3"/>
          <p:cNvGrpSpPr/>
          <p:nvPr/>
        </p:nvGrpSpPr>
        <p:grpSpPr>
          <a:xfrm rot="1006552">
            <a:off x="13503932" y="-6234149"/>
            <a:ext cx="9568135" cy="956813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B7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7674" tIns="47674" rIns="47674" bIns="47674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81272" y="6890935"/>
            <a:ext cx="2239148" cy="223913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7567" r="-1756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330635" y="3112243"/>
            <a:ext cx="2239148" cy="223913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-268519" y="403603"/>
            <a:ext cx="18556519" cy="949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7"/>
              </a:lnSpc>
            </a:pPr>
            <a:r>
              <a:rPr lang="en-US" sz="6919" b="1" dirty="0">
                <a:solidFill>
                  <a:srgbClr val="1E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Common queries around vaccines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74155" y="2893168"/>
            <a:ext cx="5104006" cy="293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9"/>
              </a:lnSpc>
              <a:spcBef>
                <a:spcPct val="0"/>
              </a:spcBef>
            </a:pPr>
            <a:r>
              <a:rPr lang="en-US" sz="2929" b="1" dirty="0">
                <a:solidFill>
                  <a:srgbClr val="1E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Vaccines have not led to an increase in Autism, Asthma or other auto immune disorders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74155" y="6671860"/>
            <a:ext cx="3833713" cy="217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60"/>
              </a:lnSpc>
              <a:spcBef>
                <a:spcPct val="0"/>
              </a:spcBef>
            </a:pPr>
            <a:r>
              <a:rPr lang="en-US" sz="2930" b="1" dirty="0">
                <a:solidFill>
                  <a:srgbClr val="1E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Do not overload or weaken the immune system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25996" y="6671860"/>
            <a:ext cx="4864462" cy="2177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9"/>
              </a:lnSpc>
              <a:spcBef>
                <a:spcPct val="0"/>
              </a:spcBef>
            </a:pPr>
            <a:r>
              <a:rPr lang="en-US" sz="2929" b="1" dirty="0">
                <a:solidFill>
                  <a:srgbClr val="1E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There is no evidence that vaccines are unsafe for you or your baby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22234" y="2893168"/>
            <a:ext cx="3306435" cy="140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9"/>
              </a:lnSpc>
              <a:spcBef>
                <a:spcPct val="0"/>
              </a:spcBef>
            </a:pPr>
            <a:r>
              <a:rPr lang="en-US" sz="2929" b="1" dirty="0">
                <a:solidFill>
                  <a:srgbClr val="1E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Do not cause allergies</a:t>
            </a:r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BD36648F-D32B-445E-A806-F80E0DBC7160}"/>
              </a:ext>
            </a:extLst>
          </p:cNvPr>
          <p:cNvGrpSpPr>
            <a:grpSpLocks noChangeAspect="1"/>
          </p:cNvGrpSpPr>
          <p:nvPr/>
        </p:nvGrpSpPr>
        <p:grpSpPr>
          <a:xfrm>
            <a:off x="211399" y="2893168"/>
            <a:ext cx="2709021" cy="2709010"/>
            <a:chOff x="0" y="0"/>
            <a:chExt cx="6350000" cy="6349975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FA3E19F-CAB0-46CE-A30F-DA443CBC0BB2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25047" b="-25047"/>
              </a:stretch>
            </a:blipFill>
          </p:spPr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C79BCAA-38CF-4C80-A75F-4FABB44E5B33}"/>
              </a:ext>
            </a:extLst>
          </p:cNvPr>
          <p:cNvGrpSpPr>
            <a:grpSpLocks noChangeAspect="1"/>
          </p:cNvGrpSpPr>
          <p:nvPr/>
        </p:nvGrpSpPr>
        <p:grpSpPr>
          <a:xfrm>
            <a:off x="8933171" y="6890935"/>
            <a:ext cx="2636612" cy="2636602"/>
            <a:chOff x="0" y="0"/>
            <a:chExt cx="6350000" cy="6349975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2DE98C1A-39D6-4853-BBCA-80422EF498EE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5046" r="-25046"/>
              </a:stretch>
            </a:blipFill>
          </p:spPr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A948DA5-6D80-4D80-9ADC-74FA8BADFC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377" y="8959952"/>
            <a:ext cx="4632969" cy="12161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C63337-ADCC-4FCC-9ED9-89BE39D9D8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73" y="1758809"/>
            <a:ext cx="9816536" cy="7371265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F7222E6D-164F-436B-8A0F-D4C5CC7F46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85"/>
    </mc:Choice>
    <mc:Fallback xmlns="">
      <p:transition spd="slow" advTm="93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74192" y="1135520"/>
            <a:ext cx="5641526" cy="564152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B7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7674" tIns="47674" rIns="47674" bIns="47674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052421" y="1135520"/>
            <a:ext cx="5641548" cy="564152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929" r="-292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394033" y="778246"/>
            <a:ext cx="10910965" cy="220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15"/>
              </a:lnSpc>
            </a:pPr>
            <a:r>
              <a:rPr lang="en-US" sz="8846" b="1" dirty="0">
                <a:solidFill>
                  <a:srgbClr val="1E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Protecting your baby after birth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40387" y="3029018"/>
            <a:ext cx="12273542" cy="7273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4132" lvl="1" indent="-387066" algn="l">
              <a:lnSpc>
                <a:spcPts val="7171"/>
              </a:lnSpc>
              <a:buFont typeface="Arial"/>
              <a:buChar char="•"/>
            </a:pPr>
            <a:r>
              <a:rPr lang="en-US" sz="3585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Vaccines are one of the safest ways to protect your baby’s health</a:t>
            </a:r>
          </a:p>
          <a:p>
            <a:pPr marL="774132" lvl="1" indent="-387066" algn="l">
              <a:lnSpc>
                <a:spcPts val="7171"/>
              </a:lnSpc>
              <a:buFont typeface="Arial"/>
              <a:buChar char="•"/>
            </a:pPr>
            <a:r>
              <a:rPr lang="en-US" sz="3585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Babies are eligible for vaccines from 8 weeks old </a:t>
            </a:r>
          </a:p>
          <a:p>
            <a:pPr marL="774132" lvl="1" indent="-387066" algn="l">
              <a:lnSpc>
                <a:spcPts val="7171"/>
              </a:lnSpc>
              <a:buFont typeface="Arial"/>
              <a:buChar char="•"/>
            </a:pPr>
            <a:r>
              <a:rPr lang="en-US" sz="3585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The PHA have developed a parental webinar with all the information you need to know.  Follow the QR code to find out more information on your baby’s vaccine journey</a:t>
            </a:r>
          </a:p>
          <a:p>
            <a:pPr algn="l">
              <a:lnSpc>
                <a:spcPts val="7171"/>
              </a:lnSpc>
            </a:pPr>
            <a:endParaRPr lang="en-US" sz="3585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4439A-7B4A-436D-AAB4-E7EC95EA3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6958" y="7029878"/>
            <a:ext cx="2974690" cy="300428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4F447AB-D568-44E5-B919-A69324217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08"/>
    </mc:Choice>
    <mc:Fallback xmlns="">
      <p:transition spd="slow" advTm="7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904999" y="6819900"/>
            <a:ext cx="14477999" cy="1506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02"/>
              </a:lnSpc>
            </a:pPr>
            <a:r>
              <a:rPr lang="en-US" sz="14490" i="1" spc="-898" dirty="0"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D717D6-846A-4D51-BA95-00877C422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98" y="3314700"/>
            <a:ext cx="8305799" cy="226828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6585C3-D72D-46A9-9392-7ECDE9E4F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"/>
    </mc:Choice>
    <mc:Fallback xmlns="">
      <p:transition spd="slow" advTm="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666" b="-1966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739383" y="-8186610"/>
            <a:ext cx="11478766" cy="114787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B7">
                <a:alpha val="8000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28824" y="575204"/>
            <a:ext cx="9453375" cy="1795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761"/>
              </a:lnSpc>
            </a:pPr>
            <a:r>
              <a:rPr lang="en-US" sz="12178" b="1" dirty="0">
                <a:solidFill>
                  <a:srgbClr val="1E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Objectives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381000" y="3714959"/>
            <a:ext cx="15676995" cy="6715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842" lvl="1" indent="-507421" algn="l">
              <a:lnSpc>
                <a:spcPts val="6580"/>
              </a:lnSpc>
              <a:buFont typeface="Arial"/>
              <a:buChar char="•"/>
            </a:pPr>
            <a:r>
              <a:rPr lang="en-US" sz="4000" dirty="0">
                <a:solidFill>
                  <a:srgbClr val="1E0000"/>
                </a:solidFill>
                <a:latin typeface="Canva Sans"/>
                <a:ea typeface="Canva Sans"/>
                <a:cs typeface="Canva Sans"/>
                <a:sym typeface="Canva Sans"/>
              </a:rPr>
              <a:t>Why vaccinations during pregnancy are important</a:t>
            </a:r>
          </a:p>
          <a:p>
            <a:pPr marL="1014842" lvl="1" indent="-507421" algn="l">
              <a:lnSpc>
                <a:spcPts val="6580"/>
              </a:lnSpc>
              <a:buFont typeface="Arial"/>
              <a:buChar char="•"/>
            </a:pPr>
            <a:r>
              <a:rPr lang="en-US" sz="4000" dirty="0">
                <a:solidFill>
                  <a:srgbClr val="1E0000"/>
                </a:solidFill>
                <a:latin typeface="Canva Sans"/>
                <a:ea typeface="Canva Sans"/>
                <a:cs typeface="Canva Sans"/>
                <a:sym typeface="Canva Sans"/>
              </a:rPr>
              <a:t>How the antenatal vaccination programme is delivered</a:t>
            </a:r>
          </a:p>
          <a:p>
            <a:pPr marL="1014842" lvl="1" indent="-507421" algn="l">
              <a:lnSpc>
                <a:spcPts val="6580"/>
              </a:lnSpc>
              <a:buFont typeface="Arial"/>
              <a:buChar char="•"/>
            </a:pPr>
            <a:r>
              <a:rPr lang="en-US" sz="4000" dirty="0">
                <a:solidFill>
                  <a:srgbClr val="1E0000"/>
                </a:solidFill>
                <a:latin typeface="Canva Sans"/>
                <a:ea typeface="Canva Sans"/>
                <a:cs typeface="Canva Sans"/>
                <a:sym typeface="Canva Sans"/>
              </a:rPr>
              <a:t>Vaccines used in the antenatal programme and the infections they protect against</a:t>
            </a:r>
          </a:p>
          <a:p>
            <a:pPr marL="1014842" lvl="1" indent="-507421" algn="l">
              <a:lnSpc>
                <a:spcPts val="6580"/>
              </a:lnSpc>
              <a:buFont typeface="Arial"/>
              <a:buChar char="•"/>
            </a:pPr>
            <a:r>
              <a:rPr lang="en-US" sz="4000" dirty="0">
                <a:solidFill>
                  <a:srgbClr val="1E0000"/>
                </a:solidFill>
                <a:latin typeface="Canva Sans"/>
                <a:ea typeface="Canva Sans"/>
                <a:cs typeface="Canva Sans"/>
                <a:sym typeface="Canva Sans"/>
              </a:rPr>
              <a:t>Common queries around vaccines and useful information sources</a:t>
            </a:r>
          </a:p>
          <a:p>
            <a:pPr algn="l">
              <a:lnSpc>
                <a:spcPts val="6580"/>
              </a:lnSpc>
            </a:pPr>
            <a:endParaRPr lang="en-US" sz="4700" dirty="0">
              <a:solidFill>
                <a:srgbClr val="1E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6580"/>
              </a:lnSpc>
            </a:pPr>
            <a:r>
              <a:rPr lang="en-US" sz="4700" dirty="0">
                <a:solidFill>
                  <a:srgbClr val="1E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2B2934F3-9352-481F-A161-8C35EA75F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E23E1269-D283-4F8A-B017-96822D88CF08}"/>
              </a:ext>
            </a:extLst>
          </p:cNvPr>
          <p:cNvGrpSpPr>
            <a:grpSpLocks noChangeAspect="1"/>
          </p:cNvGrpSpPr>
          <p:nvPr/>
        </p:nvGrpSpPr>
        <p:grpSpPr>
          <a:xfrm>
            <a:off x="13360510" y="-419100"/>
            <a:ext cx="6186429" cy="6186404"/>
            <a:chOff x="0" y="0"/>
            <a:chExt cx="6350000" cy="6349975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847AF929-21D1-4B1E-B3E9-320F9D99CB4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4786" r="-44786"/>
              </a:stretch>
            </a:blipFill>
          </p:spPr>
        </p: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56BE42A3-ABF4-44E1-AAC2-B4DD29B78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D6EE4-94EB-4551-9F46-C059F02EA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510" y="8674171"/>
            <a:ext cx="4632969" cy="12161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8FDC90-DB53-492E-854E-4796E0EB7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9"/>
    </mc:Choice>
    <mc:Fallback xmlns="">
      <p:transition spd="slow" advTm="16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054723" y="2427184"/>
            <a:ext cx="6172812" cy="617281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B7">
                <a:alpha val="5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96683" y="383267"/>
            <a:ext cx="11327673" cy="2305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71"/>
              </a:lnSpc>
            </a:pPr>
            <a:r>
              <a:rPr lang="en-US" sz="8599" b="1" dirty="0">
                <a:solidFill>
                  <a:srgbClr val="1E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Why vaccination is important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2878669"/>
            <a:ext cx="13812316" cy="5262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0809" lvl="1" indent="-645405" algn="l">
              <a:lnSpc>
                <a:spcPts val="8370"/>
              </a:lnSpc>
              <a:buFont typeface="Arial"/>
              <a:buChar char="•"/>
            </a:pPr>
            <a:r>
              <a:rPr lang="en-US" sz="4400" dirty="0">
                <a:solidFill>
                  <a:srgbClr val="1E0000"/>
                </a:solidFill>
                <a:latin typeface="Canva Sans"/>
                <a:ea typeface="Canva Sans"/>
                <a:cs typeface="Canva Sans"/>
                <a:sym typeface="Canva Sans"/>
              </a:rPr>
              <a:t>Immune system changes</a:t>
            </a:r>
          </a:p>
          <a:p>
            <a:pPr marL="1290809" lvl="1" indent="-645405" algn="l">
              <a:lnSpc>
                <a:spcPts val="8370"/>
              </a:lnSpc>
              <a:buFont typeface="Arial"/>
              <a:buChar char="•"/>
            </a:pPr>
            <a:r>
              <a:rPr lang="en-US" sz="4400" dirty="0">
                <a:solidFill>
                  <a:srgbClr val="1E0000"/>
                </a:solidFill>
                <a:latin typeface="Canva Sans"/>
                <a:ea typeface="Canva Sans"/>
                <a:cs typeface="Canva Sans"/>
                <a:sym typeface="Canva Sans"/>
              </a:rPr>
              <a:t>More vulnerability to infection</a:t>
            </a:r>
          </a:p>
          <a:p>
            <a:pPr marL="1290809" lvl="1" indent="-645405" algn="l">
              <a:lnSpc>
                <a:spcPts val="8370"/>
              </a:lnSpc>
              <a:buFont typeface="Arial"/>
              <a:buChar char="•"/>
            </a:pPr>
            <a:r>
              <a:rPr lang="en-US" sz="4400" dirty="0">
                <a:solidFill>
                  <a:srgbClr val="1E0000"/>
                </a:solidFill>
                <a:latin typeface="Canva Sans"/>
                <a:ea typeface="Canva Sans"/>
                <a:cs typeface="Canva Sans"/>
                <a:sym typeface="Canva Sans"/>
              </a:rPr>
              <a:t>Vaccines are recommended during pregnancy</a:t>
            </a:r>
          </a:p>
          <a:p>
            <a:pPr marL="1290809" lvl="1" indent="-645405" algn="l">
              <a:lnSpc>
                <a:spcPts val="8370"/>
              </a:lnSpc>
              <a:buFont typeface="Arial"/>
              <a:buChar char="•"/>
            </a:pPr>
            <a:r>
              <a:rPr lang="en-US" sz="4400" dirty="0">
                <a:solidFill>
                  <a:srgbClr val="1E0000"/>
                </a:solidFill>
                <a:latin typeface="Canva Sans"/>
                <a:ea typeface="Canva Sans"/>
                <a:cs typeface="Canva Sans"/>
                <a:sym typeface="Canva Sans"/>
              </a:rPr>
              <a:t>Vaccines are free of charge if you are registered with a GP</a:t>
            </a: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51613CDD-7D33-40EE-871B-D8FDD1502F41}"/>
              </a:ext>
            </a:extLst>
          </p:cNvPr>
          <p:cNvGrpSpPr>
            <a:grpSpLocks noChangeAspect="1"/>
          </p:cNvGrpSpPr>
          <p:nvPr/>
        </p:nvGrpSpPr>
        <p:grpSpPr>
          <a:xfrm>
            <a:off x="13617159" y="-440151"/>
            <a:ext cx="5336402" cy="5336381"/>
            <a:chOff x="0" y="0"/>
            <a:chExt cx="6350000" cy="634997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270F043-2EEA-4B5F-BB8B-6E70D205175B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5047" b="-25047"/>
              </a:stretch>
            </a:blipFill>
          </p:spPr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86E8A1B9-8444-4A2C-9EEC-FCAAA21CC58A}"/>
              </a:ext>
            </a:extLst>
          </p:cNvPr>
          <p:cNvGrpSpPr>
            <a:grpSpLocks noChangeAspect="1"/>
          </p:cNvGrpSpPr>
          <p:nvPr/>
        </p:nvGrpSpPr>
        <p:grpSpPr>
          <a:xfrm>
            <a:off x="14445677" y="7004367"/>
            <a:ext cx="4507884" cy="4507866"/>
            <a:chOff x="0" y="0"/>
            <a:chExt cx="6350000" cy="6349975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234BE251-8F7C-48D0-804F-C1B2D4B9808A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AA33FB1-223D-4563-AC77-1A57647D5C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877300"/>
            <a:ext cx="4632969" cy="121615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A31983-0E55-4DA6-B5DB-A07ED5C94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60"/>
    </mc:Choice>
    <mc:Fallback xmlns="">
      <p:transition spd="slow" advTm="41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36735" y="-728653"/>
            <a:ext cx="6172812" cy="617281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B7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633492" y="6725357"/>
            <a:ext cx="4490017" cy="448999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2" name="Freeform 12"/>
          <p:cNvSpPr/>
          <p:nvPr/>
        </p:nvSpPr>
        <p:spPr>
          <a:xfrm>
            <a:off x="9121392" y="573694"/>
            <a:ext cx="3629484" cy="3515540"/>
          </a:xfrm>
          <a:custGeom>
            <a:avLst/>
            <a:gdLst/>
            <a:ahLst/>
            <a:cxnLst/>
            <a:rect l="l" t="t" r="r" b="b"/>
            <a:pathLst>
              <a:path w="4772484" h="4947392">
                <a:moveTo>
                  <a:pt x="0" y="0"/>
                </a:moveTo>
                <a:lnTo>
                  <a:pt x="4772484" y="0"/>
                </a:lnTo>
                <a:lnTo>
                  <a:pt x="4772484" y="4947392"/>
                </a:lnTo>
                <a:lnTo>
                  <a:pt x="0" y="4947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1033" y="483591"/>
            <a:ext cx="8025337" cy="209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55"/>
              </a:lnSpc>
            </a:pPr>
            <a:r>
              <a:rPr lang="en-US" sz="7799" b="1" dirty="0">
                <a:solidFill>
                  <a:srgbClr val="1E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How vaccines are delivered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1033" y="2813494"/>
            <a:ext cx="6776698" cy="3950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5249"/>
              </a:lnSpc>
              <a:buFont typeface="Arial" panose="020B0604020202020204" pitchFamily="34" charset="0"/>
              <a:buChar char="•"/>
            </a:pPr>
            <a:r>
              <a:rPr lang="en-US" sz="3650" dirty="0">
                <a:solidFill>
                  <a:srgbClr val="1E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During pregnancy you will be invited for vaccination by your GP, Midwife or Trust Vaccination Team  </a:t>
            </a:r>
          </a:p>
          <a:p>
            <a:pPr marL="457200" lvl="0" indent="-457200" algn="l">
              <a:lnSpc>
                <a:spcPts val="524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50" dirty="0">
                <a:solidFill>
                  <a:srgbClr val="1E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You can book your vaccine online using this QR code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1033" y="6854933"/>
            <a:ext cx="6776698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0" indent="-457200" algn="l">
              <a:lnSpc>
                <a:spcPts val="4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50" dirty="0">
                <a:solidFill>
                  <a:srgbClr val="1E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If you don't hear anything after 16 weeks of pregnancy or have any questions about vaccination talk to your GP or Midwife </a:t>
            </a:r>
          </a:p>
        </p:txBody>
      </p:sp>
      <p:grpSp>
        <p:nvGrpSpPr>
          <p:cNvPr id="16" name="Group 10">
            <a:extLst>
              <a:ext uri="{FF2B5EF4-FFF2-40B4-BE49-F238E27FC236}">
                <a16:creationId xmlns:a16="http://schemas.microsoft.com/office/drawing/2014/main" id="{93E8F38B-487D-47DD-BA3C-B5D77DFF3527}"/>
              </a:ext>
            </a:extLst>
          </p:cNvPr>
          <p:cNvGrpSpPr>
            <a:grpSpLocks noChangeAspect="1"/>
          </p:cNvGrpSpPr>
          <p:nvPr/>
        </p:nvGrpSpPr>
        <p:grpSpPr>
          <a:xfrm>
            <a:off x="8740148" y="6235866"/>
            <a:ext cx="5469000" cy="5468979"/>
            <a:chOff x="0" y="0"/>
            <a:chExt cx="6350000" cy="6349975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11589A8-0F7F-4F11-8873-DC2043BE51CB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CC19CE35-2639-4B5D-B6B2-B79C577C4301}"/>
              </a:ext>
            </a:extLst>
          </p:cNvPr>
          <p:cNvGrpSpPr>
            <a:grpSpLocks noChangeAspect="1"/>
          </p:cNvGrpSpPr>
          <p:nvPr/>
        </p:nvGrpSpPr>
        <p:grpSpPr>
          <a:xfrm>
            <a:off x="14405976" y="3390900"/>
            <a:ext cx="4469531" cy="4469513"/>
            <a:chOff x="0" y="0"/>
            <a:chExt cx="6350000" cy="6349975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B5A67DE6-B251-407E-96E2-8773E4E30D9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349" r="-24349"/>
              </a:stretch>
            </a:blipFill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A3E2B13-2525-4100-A226-EF8E6B58F3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9182100"/>
            <a:ext cx="3483430" cy="91440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98EFBB0-872D-4BDB-99D3-612E9466F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2"/>
    </mc:Choice>
    <mc:Fallback xmlns="">
      <p:transition spd="slow" advTm="4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18458" y="-782042"/>
            <a:ext cx="11851084" cy="1185108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B7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420198" y="3950735"/>
            <a:ext cx="3354902" cy="335488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 rot="-6000">
              <a:off x="-3056" y="-3056"/>
              <a:ext cx="6356111" cy="6356086"/>
            </a:xfrm>
            <a:custGeom>
              <a:avLst/>
              <a:gdLst/>
              <a:ahLst/>
              <a:cxnLst/>
              <a:rect l="l" t="t" r="r" b="b"/>
              <a:pathLst>
                <a:path w="6356111" h="6356086">
                  <a:moveTo>
                    <a:pt x="6353051" y="3183623"/>
                  </a:moveTo>
                  <a:cubicBezTo>
                    <a:pt x="6349991" y="4937046"/>
                    <a:pt x="4925988" y="6356086"/>
                    <a:pt x="3172515" y="6353026"/>
                  </a:cubicBezTo>
                  <a:cubicBezTo>
                    <a:pt x="1419016" y="6349965"/>
                    <a:pt x="0" y="4925963"/>
                    <a:pt x="3061" y="3172540"/>
                  </a:cubicBezTo>
                  <a:cubicBezTo>
                    <a:pt x="6121" y="1419028"/>
                    <a:pt x="1430098" y="0"/>
                    <a:pt x="3183597" y="3061"/>
                  </a:cubicBezTo>
                  <a:cubicBezTo>
                    <a:pt x="4937096" y="6121"/>
                    <a:pt x="6356112" y="1430111"/>
                    <a:pt x="6353051" y="3183623"/>
                  </a:cubicBezTo>
                  <a:close/>
                </a:path>
              </a:pathLst>
            </a:custGeom>
            <a:blipFill>
              <a:blip r:embed="rId5"/>
              <a:stretch>
                <a:fillRect l="-1010" t="-93237" b="-21298"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017731" y="3950735"/>
            <a:ext cx="3354902" cy="335488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21006" b="-21006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915368" y="3950735"/>
            <a:ext cx="3354902" cy="335488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41013" b="-72320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23073" y="190500"/>
            <a:ext cx="17036227" cy="29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1"/>
              </a:lnSpc>
            </a:pPr>
            <a:r>
              <a:rPr lang="en-US" sz="11099" b="1">
                <a:solidFill>
                  <a:srgbClr val="1E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Vaccines during pregnancy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56135" y="7696149"/>
            <a:ext cx="4247478" cy="1541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1E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Pertussis </a:t>
            </a:r>
          </a:p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1E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(Whooping Cough</a:t>
            </a:r>
            <a:r>
              <a:rPr lang="en-US" sz="3200" b="1" dirty="0">
                <a:solidFill>
                  <a:srgbClr val="1E0000"/>
                </a:solidFill>
                <a:latin typeface="Lora Bold"/>
                <a:ea typeface="Lora Bold"/>
                <a:cs typeface="Lora Bold"/>
                <a:sym typeface="Lora Bold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51902" y="7696149"/>
            <a:ext cx="3286559" cy="73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1E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RSV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69079" y="7696149"/>
            <a:ext cx="4247478" cy="73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1E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Covid</a:t>
            </a:r>
            <a:r>
              <a:rPr lang="en-US" sz="3200" b="1" dirty="0">
                <a:solidFill>
                  <a:srgbClr val="1E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 and Flu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EC07A5-FE05-4B68-AE66-4937452C93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958" y="8895690"/>
            <a:ext cx="4632969" cy="1216154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F97E902-5C89-452C-9587-C3515985D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1"/>
    </mc:Choice>
    <mc:Fallback xmlns="">
      <p:transition spd="slow" advTm="2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666" b="-19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707084" y="-1592223"/>
            <a:ext cx="11851084" cy="12661265"/>
            <a:chOff x="0" y="0"/>
            <a:chExt cx="812800" cy="8683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68366"/>
            </a:xfrm>
            <a:custGeom>
              <a:avLst/>
              <a:gdLst/>
              <a:ahLst/>
              <a:cxnLst/>
              <a:rect l="l" t="t" r="r" b="b"/>
              <a:pathLst>
                <a:path w="812800" h="868366">
                  <a:moveTo>
                    <a:pt x="406400" y="0"/>
                  </a:moveTo>
                  <a:cubicBezTo>
                    <a:pt x="181951" y="0"/>
                    <a:pt x="0" y="194390"/>
                    <a:pt x="0" y="434183"/>
                  </a:cubicBezTo>
                  <a:cubicBezTo>
                    <a:pt x="0" y="673975"/>
                    <a:pt x="181951" y="868366"/>
                    <a:pt x="406400" y="868366"/>
                  </a:cubicBezTo>
                  <a:cubicBezTo>
                    <a:pt x="630849" y="868366"/>
                    <a:pt x="812800" y="673975"/>
                    <a:pt x="812800" y="434183"/>
                  </a:cubicBezTo>
                  <a:cubicBezTo>
                    <a:pt x="812800" y="19439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B7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43309"/>
              <a:ext cx="660400" cy="74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21771" y="1551304"/>
            <a:ext cx="11536097" cy="8967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8"/>
              </a:lnSpc>
            </a:pPr>
            <a:r>
              <a:rPr lang="en-US" sz="3200" b="1" dirty="0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Symptoms of flu:</a:t>
            </a:r>
          </a:p>
          <a:p>
            <a:pPr marL="507194" lvl="1" indent="-253597" algn="l">
              <a:lnSpc>
                <a:spcPts val="4698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Fever</a:t>
            </a:r>
          </a:p>
          <a:p>
            <a:pPr marL="507194" lvl="1" indent="-253597" algn="l">
              <a:lnSpc>
                <a:spcPts val="4698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Headache</a:t>
            </a:r>
          </a:p>
          <a:p>
            <a:pPr marL="507194" lvl="1" indent="-253597" algn="l">
              <a:lnSpc>
                <a:spcPts val="4698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Muscle pain</a:t>
            </a:r>
          </a:p>
          <a:p>
            <a:pPr marL="507194" lvl="1" indent="-253597" algn="l">
              <a:lnSpc>
                <a:spcPts val="4698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Extreme tiredness</a:t>
            </a:r>
          </a:p>
          <a:p>
            <a:pPr marL="507194" lvl="1" indent="-253597" algn="l">
              <a:lnSpc>
                <a:spcPts val="4698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Dry cough</a:t>
            </a:r>
          </a:p>
          <a:p>
            <a:pPr marL="507194" lvl="1" indent="-253597" algn="l">
              <a:lnSpc>
                <a:spcPts val="4698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Sore throat</a:t>
            </a:r>
          </a:p>
          <a:p>
            <a:pPr marL="253597" lvl="1" algn="l">
              <a:lnSpc>
                <a:spcPts val="4698"/>
              </a:lnSpc>
            </a:pPr>
            <a:endParaRPr lang="en-US" sz="3200" dirty="0">
              <a:solidFill>
                <a:srgbClr val="000000"/>
              </a:solidFill>
              <a:latin typeface="Canva Sans" panose="020B0604020202020204" charset="0"/>
              <a:ea typeface="Lora Bold"/>
              <a:cs typeface="Lora Bold"/>
              <a:sym typeface="Lora Bold"/>
            </a:endParaRPr>
          </a:p>
          <a:p>
            <a:pPr marL="253597" lvl="1" algn="l">
              <a:lnSpc>
                <a:spcPts val="4698"/>
              </a:lnSpc>
            </a:pPr>
            <a:r>
              <a:rPr lang="en-US" sz="3200" b="1" dirty="0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Complications include</a:t>
            </a:r>
            <a:r>
              <a:rPr lang="en-US" sz="3200" dirty="0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:</a:t>
            </a:r>
          </a:p>
          <a:p>
            <a:pPr marL="1247759" lvl="2" indent="-571500" algn="l">
              <a:lnSpc>
                <a:spcPts val="4698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Bronchitis and pneumonia, meningitis, ear infection and sometimes death</a:t>
            </a:r>
          </a:p>
          <a:p>
            <a:pPr marL="1247759" lvl="2" indent="-571500" algn="l">
              <a:lnSpc>
                <a:spcPts val="4698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Pregnant women are more likely to develop serious complications such as pneumonia which may require </a:t>
            </a:r>
            <a:r>
              <a:rPr lang="en-US" sz="3200" dirty="0" err="1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hospitalisation</a:t>
            </a:r>
            <a:r>
              <a:rPr lang="en-US" sz="3200" dirty="0">
                <a:solidFill>
                  <a:srgbClr val="000000"/>
                </a:solidFill>
                <a:latin typeface="Canva Sans" panose="020B0604020202020204" charset="0"/>
                <a:ea typeface="Lora Bold"/>
                <a:cs typeface="Lora Bold"/>
                <a:sym typeface="Lora Bold"/>
              </a:rPr>
              <a:t>  </a:t>
            </a:r>
          </a:p>
          <a:p>
            <a:pPr algn="r">
              <a:lnSpc>
                <a:spcPts val="4698"/>
              </a:lnSpc>
            </a:pPr>
            <a:endParaRPr lang="en-US" sz="2349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026955" y="190500"/>
            <a:ext cx="7104468" cy="710443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 rot="-24000">
              <a:off x="-12164" y="-12164"/>
              <a:ext cx="6374328" cy="6374303"/>
            </a:xfrm>
            <a:custGeom>
              <a:avLst/>
              <a:gdLst/>
              <a:ahLst/>
              <a:cxnLst/>
              <a:rect l="l" t="t" r="r" b="b"/>
              <a:pathLst>
                <a:path w="6374328" h="6374303">
                  <a:moveTo>
                    <a:pt x="6362086" y="3209355"/>
                  </a:moveTo>
                  <a:cubicBezTo>
                    <a:pt x="6349845" y="4962738"/>
                    <a:pt x="4918432" y="6374303"/>
                    <a:pt x="3164999" y="6362061"/>
                  </a:cubicBezTo>
                  <a:cubicBezTo>
                    <a:pt x="1411540" y="6349819"/>
                    <a:pt x="0" y="4918406"/>
                    <a:pt x="12241" y="3165024"/>
                  </a:cubicBezTo>
                  <a:cubicBezTo>
                    <a:pt x="24483" y="1411552"/>
                    <a:pt x="1455870" y="0"/>
                    <a:pt x="3209329" y="12241"/>
                  </a:cubicBezTo>
                  <a:cubicBezTo>
                    <a:pt x="4962788" y="24483"/>
                    <a:pt x="6374328" y="1455883"/>
                    <a:pt x="6362086" y="3209355"/>
                  </a:cubicBezTo>
                  <a:close/>
                </a:path>
              </a:pathLst>
            </a:custGeom>
            <a:blipFill>
              <a:blip r:embed="rId5"/>
              <a:stretch>
                <a:fillRect l="-4958" t="-35703" b="-8820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0" y="190500"/>
            <a:ext cx="14533243" cy="14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21"/>
              </a:lnSpc>
            </a:pPr>
            <a:r>
              <a:rPr lang="en-US" sz="11099" b="1" dirty="0">
                <a:solidFill>
                  <a:srgbClr val="1E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Influenza (flu)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8AD948-59B7-4A10-9770-31E14F8DD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8880346"/>
            <a:ext cx="4632969" cy="1216154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7188073-D3E7-4DB2-B254-9CBDD1FE5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75"/>
    </mc:Choice>
    <mc:Fallback xmlns="">
      <p:transition spd="slow" advTm="106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666" b="-19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459949" y="-1499547"/>
            <a:ext cx="11851084" cy="12661265"/>
            <a:chOff x="0" y="0"/>
            <a:chExt cx="812800" cy="8683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68366"/>
            </a:xfrm>
            <a:custGeom>
              <a:avLst/>
              <a:gdLst/>
              <a:ahLst/>
              <a:cxnLst/>
              <a:rect l="l" t="t" r="r" b="b"/>
              <a:pathLst>
                <a:path w="812800" h="868366">
                  <a:moveTo>
                    <a:pt x="406400" y="0"/>
                  </a:moveTo>
                  <a:cubicBezTo>
                    <a:pt x="181951" y="0"/>
                    <a:pt x="0" y="194390"/>
                    <a:pt x="0" y="434183"/>
                  </a:cubicBezTo>
                  <a:cubicBezTo>
                    <a:pt x="0" y="673975"/>
                    <a:pt x="181951" y="868366"/>
                    <a:pt x="406400" y="868366"/>
                  </a:cubicBezTo>
                  <a:cubicBezTo>
                    <a:pt x="630849" y="868366"/>
                    <a:pt x="812800" y="673975"/>
                    <a:pt x="812800" y="434183"/>
                  </a:cubicBezTo>
                  <a:cubicBezTo>
                    <a:pt x="812800" y="19439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B7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43309"/>
              <a:ext cx="660400" cy="74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4977" y="1765986"/>
            <a:ext cx="11024132" cy="785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l">
              <a:lnSpc>
                <a:spcPts val="619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Whooping cough is a serious disease</a:t>
            </a:r>
          </a:p>
          <a:p>
            <a:pPr marL="669289" lvl="1" indent="-334645" algn="l">
              <a:lnSpc>
                <a:spcPts val="619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Causes long bouts of coughing and choking</a:t>
            </a:r>
          </a:p>
          <a:p>
            <a:pPr marL="669289" lvl="1" indent="-334645" algn="l">
              <a:lnSpc>
                <a:spcPts val="619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Young babies are more at risk</a:t>
            </a:r>
          </a:p>
          <a:p>
            <a:pPr marL="669289" lvl="1" indent="-334645" algn="l">
              <a:lnSpc>
                <a:spcPts val="619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Complications include: 	</a:t>
            </a:r>
          </a:p>
          <a:p>
            <a:pPr marL="1126489" lvl="2" indent="-334645">
              <a:lnSpc>
                <a:spcPts val="619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pneumonia </a:t>
            </a:r>
          </a:p>
          <a:p>
            <a:pPr marL="1126489" lvl="2" indent="-334645">
              <a:lnSpc>
                <a:spcPts val="619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permanent brain damage in babies </a:t>
            </a:r>
          </a:p>
          <a:p>
            <a:pPr marL="1126489" lvl="2" indent="-334645">
              <a:lnSpc>
                <a:spcPts val="619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death</a:t>
            </a:r>
          </a:p>
          <a:p>
            <a:pPr marL="669289" lvl="1" indent="-334645" algn="l">
              <a:lnSpc>
                <a:spcPts val="619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Northern Ireland - large increase in cases </a:t>
            </a:r>
          </a:p>
          <a:p>
            <a:pPr marL="669289" lvl="1" indent="-334645" algn="l">
              <a:lnSpc>
                <a:spcPts val="619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The maternal vaccine protects your baby until they receive their newborn vaccines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258283" y="2185057"/>
            <a:ext cx="5915136" cy="591511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3040" b="-3855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03955" y="523847"/>
            <a:ext cx="16804424" cy="1137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81"/>
              </a:lnSpc>
            </a:pPr>
            <a:r>
              <a:rPr lang="en-US" sz="8314" b="1" dirty="0">
                <a:solidFill>
                  <a:srgbClr val="1E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Pertussis (Whooping Cough)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192EFF-C70D-4400-94BB-7BE03DB94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283" y="8900128"/>
            <a:ext cx="4632969" cy="1216154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C0862A2-11A5-4891-928F-08DBD271C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08"/>
    </mc:Choice>
    <mc:Fallback xmlns="">
      <p:transition spd="slow" advTm="12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666" b="-19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707084" y="-1592223"/>
            <a:ext cx="11851084" cy="12661265"/>
            <a:chOff x="0" y="0"/>
            <a:chExt cx="812800" cy="8683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68366"/>
            </a:xfrm>
            <a:custGeom>
              <a:avLst/>
              <a:gdLst/>
              <a:ahLst/>
              <a:cxnLst/>
              <a:rect l="l" t="t" r="r" b="b"/>
              <a:pathLst>
                <a:path w="812800" h="868366">
                  <a:moveTo>
                    <a:pt x="406400" y="0"/>
                  </a:moveTo>
                  <a:cubicBezTo>
                    <a:pt x="181951" y="0"/>
                    <a:pt x="0" y="194390"/>
                    <a:pt x="0" y="434183"/>
                  </a:cubicBezTo>
                  <a:cubicBezTo>
                    <a:pt x="0" y="673975"/>
                    <a:pt x="181951" y="868366"/>
                    <a:pt x="406400" y="868366"/>
                  </a:cubicBezTo>
                  <a:cubicBezTo>
                    <a:pt x="630849" y="868366"/>
                    <a:pt x="812800" y="673975"/>
                    <a:pt x="812800" y="434183"/>
                  </a:cubicBezTo>
                  <a:cubicBezTo>
                    <a:pt x="812800" y="19439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B7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43309"/>
              <a:ext cx="660400" cy="74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1442988"/>
            <a:ext cx="10269017" cy="906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Can cause severe illness in pregnancy 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Can lead to hospital admission and premature birth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Pregnant women are more at risk of COVID-19 if they have underlying health conditions such as:</a:t>
            </a:r>
          </a:p>
          <a:p>
            <a:pPr marL="1320800" lvl="2" indent="-457200" algn="l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immune problems</a:t>
            </a:r>
          </a:p>
          <a:p>
            <a:pPr marL="1320800" lvl="2" indent="-457200" algn="l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diabetes</a:t>
            </a:r>
          </a:p>
          <a:p>
            <a:pPr marL="1320800" lvl="2" indent="-457200" algn="l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high blood pressure</a:t>
            </a:r>
          </a:p>
          <a:p>
            <a:pPr marL="1320800" lvl="2" indent="-457200" algn="l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asthma</a:t>
            </a:r>
          </a:p>
          <a:p>
            <a:pPr marL="1320800" lvl="2" indent="-457200" algn="l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overweight</a:t>
            </a:r>
          </a:p>
          <a:p>
            <a:pPr marL="1320800" lvl="2" indent="-457200" algn="l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over 35</a:t>
            </a:r>
          </a:p>
          <a:p>
            <a:pPr marL="1320800" lvl="2" indent="-457200" algn="l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are in the 3rd trimester of pregnancy (28 weeks)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endParaRPr lang="en-US" sz="30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1186380" y="-182048"/>
            <a:ext cx="7620301" cy="5817881"/>
            <a:chOff x="0" y="0"/>
            <a:chExt cx="4875187" cy="37220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75187" cy="3722066"/>
            </a:xfrm>
            <a:custGeom>
              <a:avLst/>
              <a:gdLst/>
              <a:ahLst/>
              <a:cxnLst/>
              <a:rect l="l" t="t" r="r" b="b"/>
              <a:pathLst>
                <a:path w="4875187" h="3722066">
                  <a:moveTo>
                    <a:pt x="4875187" y="1861055"/>
                  </a:moveTo>
                  <a:cubicBezTo>
                    <a:pt x="4875187" y="2888833"/>
                    <a:pt x="3783818" y="3722066"/>
                    <a:pt x="2437594" y="3722066"/>
                  </a:cubicBezTo>
                  <a:cubicBezTo>
                    <a:pt x="1091350" y="3722066"/>
                    <a:pt x="0" y="2888833"/>
                    <a:pt x="0" y="1861055"/>
                  </a:cubicBezTo>
                  <a:cubicBezTo>
                    <a:pt x="0" y="833225"/>
                    <a:pt x="1091350" y="0"/>
                    <a:pt x="2437594" y="0"/>
                  </a:cubicBezTo>
                  <a:cubicBezTo>
                    <a:pt x="3783838" y="0"/>
                    <a:pt x="4875187" y="833225"/>
                    <a:pt x="4875187" y="1861055"/>
                  </a:cubicBezTo>
                  <a:close/>
                </a:path>
              </a:pathLst>
            </a:custGeom>
            <a:blipFill>
              <a:blip r:embed="rId5"/>
              <a:stretch>
                <a:fillRect l="-28626" t="-4735" r="-1512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5731" y="376187"/>
            <a:ext cx="7397216" cy="14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21"/>
              </a:lnSpc>
            </a:pPr>
            <a:r>
              <a:rPr lang="en-US" sz="11099" b="1" dirty="0">
                <a:solidFill>
                  <a:srgbClr val="1E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Covid-19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31062B-F38B-406E-9984-43C2C6574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8877300"/>
            <a:ext cx="4632969" cy="1216154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EA7C73F-D385-405C-B63C-1D2241577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02"/>
    </mc:Choice>
    <mc:Fallback xmlns="">
      <p:transition spd="slow" advTm="116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666" b="-19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330539" y="-1592223"/>
            <a:ext cx="11851084" cy="12661265"/>
            <a:chOff x="0" y="0"/>
            <a:chExt cx="812800" cy="8683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68366"/>
            </a:xfrm>
            <a:custGeom>
              <a:avLst/>
              <a:gdLst/>
              <a:ahLst/>
              <a:cxnLst/>
              <a:rect l="l" t="t" r="r" b="b"/>
              <a:pathLst>
                <a:path w="812800" h="868366">
                  <a:moveTo>
                    <a:pt x="406400" y="0"/>
                  </a:moveTo>
                  <a:cubicBezTo>
                    <a:pt x="181951" y="0"/>
                    <a:pt x="0" y="194390"/>
                    <a:pt x="0" y="434183"/>
                  </a:cubicBezTo>
                  <a:cubicBezTo>
                    <a:pt x="0" y="673975"/>
                    <a:pt x="181951" y="868366"/>
                    <a:pt x="406400" y="868366"/>
                  </a:cubicBezTo>
                  <a:cubicBezTo>
                    <a:pt x="630849" y="868366"/>
                    <a:pt x="812800" y="673975"/>
                    <a:pt x="812800" y="434183"/>
                  </a:cubicBezTo>
                  <a:cubicBezTo>
                    <a:pt x="812800" y="19439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D8B7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43309"/>
              <a:ext cx="660400" cy="74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8760" y="2009775"/>
            <a:ext cx="13230744" cy="7286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 algn="l">
              <a:lnSpc>
                <a:spcPts val="639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RSV is a common virus</a:t>
            </a:r>
          </a:p>
          <a:p>
            <a:pPr marL="690879" lvl="1" indent="-345439" algn="l">
              <a:lnSpc>
                <a:spcPts val="639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Can cause a lung infection called bronchiolitis</a:t>
            </a:r>
          </a:p>
          <a:p>
            <a:pPr marL="690879" lvl="1" indent="-345439" algn="l">
              <a:lnSpc>
                <a:spcPts val="639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In young babies RSV can make it hard to breathe and to feed</a:t>
            </a:r>
          </a:p>
          <a:p>
            <a:pPr marL="690879" lvl="1" indent="-345439" algn="l">
              <a:lnSpc>
                <a:spcPts val="639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Some babies can have complications and are </a:t>
            </a:r>
            <a:r>
              <a:rPr lang="en-US" sz="3199" dirty="0" err="1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hospitalised</a:t>
            </a:r>
            <a:r>
              <a:rPr lang="en-US" sz="31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 with bronchiolitis </a:t>
            </a:r>
          </a:p>
          <a:p>
            <a:pPr marL="690879" lvl="1" indent="-345439" algn="l">
              <a:lnSpc>
                <a:spcPts val="639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Infants with severe bronchiolitis may need intensive care and could be fatal </a:t>
            </a:r>
          </a:p>
          <a:p>
            <a:pPr marL="690879" lvl="1" indent="-345439" algn="l">
              <a:lnSpc>
                <a:spcPts val="639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Canva Sans" panose="020B0604020202020204" charset="0"/>
                <a:ea typeface="Lora"/>
                <a:cs typeface="Lora"/>
                <a:sym typeface="Lora"/>
              </a:rPr>
              <a:t>More likely to be serious in babies born prematurely, those with conditions affecting the heart, breathing or immune system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620225" y="2695652"/>
            <a:ext cx="5915136" cy="591511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1006" b="-2100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28760" y="604743"/>
            <a:ext cx="7397216" cy="14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21"/>
              </a:lnSpc>
            </a:pPr>
            <a:r>
              <a:rPr lang="en-US" sz="11099" b="1">
                <a:solidFill>
                  <a:srgbClr val="1E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RSV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18088" y="505553"/>
            <a:ext cx="9106519" cy="241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7"/>
              </a:lnSpc>
            </a:pPr>
            <a:r>
              <a:rPr lang="en-US" sz="7791" spc="-483">
                <a:solidFill>
                  <a:srgbClr val="6890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PROTECT YOUR BABY WITH THE MATERNAL VACCINE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E1A9DD-8F14-4DFC-A44E-9953E1ADE8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058" y="8957948"/>
            <a:ext cx="4632969" cy="1216154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9A14281-A0EA-479F-B01B-E6D214605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13"/>
    </mc:Choice>
    <mc:Fallback xmlns="">
      <p:transition spd="slow" advTm="11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465</Words>
  <Application>Microsoft Office PowerPoint</Application>
  <PresentationFormat>Custom</PresentationFormat>
  <Paragraphs>73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Black Mango Bold</vt:lpstr>
      <vt:lpstr>Lora Bold</vt:lpstr>
      <vt:lpstr>Playfair Display Italics</vt:lpstr>
      <vt:lpstr>Calibri</vt:lpstr>
      <vt:lpstr>Arial</vt:lpstr>
      <vt:lpstr>Playfair Display</vt:lpstr>
      <vt:lpstr>Canva Sans</vt:lpstr>
      <vt:lpstr>Lora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Aesthetic Natural Skincare Presentation</dc:title>
  <dc:creator>Geraldine Mallon (PHA)</dc:creator>
  <cp:lastModifiedBy>Geraldine Mallon (PHA)</cp:lastModifiedBy>
  <cp:revision>21</cp:revision>
  <dcterms:created xsi:type="dcterms:W3CDTF">2006-08-16T00:00:00Z</dcterms:created>
  <dcterms:modified xsi:type="dcterms:W3CDTF">2024-11-08T12:40:33Z</dcterms:modified>
  <dc:identifier>DAGPOQCN4zs</dc:identifier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