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9"/>
  </p:notesMasterIdLst>
  <p:sldIdLst>
    <p:sldId id="272" r:id="rId5"/>
    <p:sldId id="273" r:id="rId6"/>
    <p:sldId id="274" r:id="rId7"/>
    <p:sldId id="275" r:id="rId8"/>
    <p:sldId id="276" r:id="rId9"/>
    <p:sldId id="277" r:id="rId10"/>
    <p:sldId id="278" r:id="rId11"/>
    <p:sldId id="540" r:id="rId12"/>
    <p:sldId id="280" r:id="rId13"/>
    <p:sldId id="281" r:id="rId14"/>
    <p:sldId id="542" r:id="rId15"/>
    <p:sldId id="469" r:id="rId16"/>
    <p:sldId id="283" r:id="rId17"/>
    <p:sldId id="285" r:id="rId18"/>
    <p:sldId id="286" r:id="rId19"/>
    <p:sldId id="288" r:id="rId20"/>
    <p:sldId id="401" r:id="rId21"/>
    <p:sldId id="507" r:id="rId22"/>
    <p:sldId id="473" r:id="rId23"/>
    <p:sldId id="298" r:id="rId24"/>
    <p:sldId id="470" r:id="rId25"/>
    <p:sldId id="358" r:id="rId26"/>
    <p:sldId id="404" r:id="rId27"/>
    <p:sldId id="302" r:id="rId28"/>
    <p:sldId id="303" r:id="rId29"/>
    <p:sldId id="428" r:id="rId30"/>
    <p:sldId id="429" r:id="rId31"/>
    <p:sldId id="305" r:id="rId32"/>
    <p:sldId id="306" r:id="rId33"/>
    <p:sldId id="397" r:id="rId34"/>
    <p:sldId id="551" r:id="rId35"/>
    <p:sldId id="443" r:id="rId36"/>
    <p:sldId id="454" r:id="rId37"/>
    <p:sldId id="354" r:id="rId38"/>
    <p:sldId id="344" r:id="rId39"/>
    <p:sldId id="519" r:id="rId40"/>
    <p:sldId id="520" r:id="rId41"/>
    <p:sldId id="521" r:id="rId42"/>
    <p:sldId id="392" r:id="rId43"/>
    <p:sldId id="505" r:id="rId44"/>
    <p:sldId id="386" r:id="rId45"/>
    <p:sldId id="410" r:id="rId46"/>
    <p:sldId id="517" r:id="rId47"/>
    <p:sldId id="387" r:id="rId48"/>
    <p:sldId id="411" r:id="rId49"/>
    <p:sldId id="311" r:id="rId50"/>
    <p:sldId id="314" r:id="rId51"/>
    <p:sldId id="315" r:id="rId52"/>
    <p:sldId id="523" r:id="rId53"/>
    <p:sldId id="524" r:id="rId54"/>
    <p:sldId id="525" r:id="rId55"/>
    <p:sldId id="513" r:id="rId56"/>
    <p:sldId id="398" r:id="rId57"/>
    <p:sldId id="472" r:id="rId58"/>
    <p:sldId id="471" r:id="rId59"/>
    <p:sldId id="529" r:id="rId60"/>
    <p:sldId id="530" r:id="rId61"/>
    <p:sldId id="432" r:id="rId62"/>
    <p:sldId id="510" r:id="rId63"/>
    <p:sldId id="543" r:id="rId64"/>
    <p:sldId id="515" r:id="rId65"/>
    <p:sldId id="514" r:id="rId66"/>
    <p:sldId id="518" r:id="rId67"/>
    <p:sldId id="533" r:id="rId68"/>
    <p:sldId id="545" r:id="rId69"/>
    <p:sldId id="546" r:id="rId70"/>
    <p:sldId id="461" r:id="rId71"/>
    <p:sldId id="547" r:id="rId72"/>
    <p:sldId id="548" r:id="rId73"/>
    <p:sldId id="549" r:id="rId74"/>
    <p:sldId id="367" r:id="rId75"/>
    <p:sldId id="343" r:id="rId76"/>
    <p:sldId id="271" r:id="rId77"/>
    <p:sldId id="528" r:id="rId7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 id="3" name="Ashling Kerr" initials="AK" lastIdx="2" clrIdx="3">
    <p:extLst>
      <p:ext uri="{19B8F6BF-5375-455C-9EA6-DF929625EA0E}">
        <p15:presenceInfo xmlns:p15="http://schemas.microsoft.com/office/powerpoint/2012/main" userId="S-1-5-21-1087248158-1645291680-3373200396-81494" providerId="AD"/>
      </p:ext>
    </p:extLst>
  </p:cmAuthor>
  <p:cmAuthor id="4" name="Louise Graham" initials="LG" lastIdx="4" clrIdx="4">
    <p:extLst>
      <p:ext uri="{19B8F6BF-5375-455C-9EA6-DF929625EA0E}">
        <p15:presenceInfo xmlns:p15="http://schemas.microsoft.com/office/powerpoint/2012/main" userId="S-1-5-21-1087248158-1645291680-3373200396-89113" providerId="AD"/>
      </p:ext>
    </p:extLst>
  </p:cmAuthor>
  <p:cmAuthor id="5" name="Wendy Thornton" initials="WT" lastIdx="6" clrIdx="5">
    <p:extLst>
      <p:ext uri="{19B8F6BF-5375-455C-9EA6-DF929625EA0E}">
        <p15:presenceInfo xmlns:p15="http://schemas.microsoft.com/office/powerpoint/2012/main" userId="S-1-5-21-1087248158-1645291680-3373200396-12250" providerId="AD"/>
      </p:ext>
    </p:extLst>
  </p:cmAuthor>
  <p:cmAuthor id="6" name="Clare Doherty" initials="CD" lastIdx="3" clrIdx="6">
    <p:extLst>
      <p:ext uri="{19B8F6BF-5375-455C-9EA6-DF929625EA0E}">
        <p15:presenceInfo xmlns:p15="http://schemas.microsoft.com/office/powerpoint/2012/main" userId="S-1-5-21-1087248158-1645291680-3373200396-116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5" autoAdjust="0"/>
    <p:restoredTop sz="77901" autoAdjust="0"/>
  </p:normalViewPr>
  <p:slideViewPr>
    <p:cSldViewPr>
      <p:cViewPr varScale="1">
        <p:scale>
          <a:sx n="98" d="100"/>
          <a:sy n="98"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0344259-92A0-4A40-8846-580BA1BDC160}" type="datetimeFigureOut">
              <a:rPr lang="en-GB" smtClean="0"/>
              <a:t>12/09/2025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ortal.e-lfh.org.uk/myElearning/Index?HierarchyId=0_50349&amp;programmeId=5034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mj.com/content/369/bmj.m2107"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ssets.publishing.service.gov.uk/media/65d50a1f2197b2001d7fa70e/Greenbook-chapter-14a-20240220.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journals.plos.org/plosmedicine/article?id=10.1371/journal.pmed.1003884#:~:text=In%20this%20study%2C%20we%20found%20very%20small%20decreases,of%20results%20in%20women%20from%20ethnic%20minority%20backgrounds." TargetMode="External"/><Relationship Id="rId4" Type="http://schemas.openxmlformats.org/officeDocument/2006/relationships/hyperlink" Target="https://pubmed.ncbi.nlm.nih.gov/3287357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rcog.org.uk/covid-vacci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medicines.org.uk/emc/product/100163/smpc"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gov.uk/government/publications/covid-19-vaccination-vaccine-product-information-poster"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 TargetMode="External"/><Relationship Id="rId2" Type="http://schemas.openxmlformats.org/officeDocument/2006/relationships/slide" Target="../slides/slide74.xml"/><Relationship Id="rId1" Type="http://schemas.openxmlformats.org/officeDocument/2006/relationships/notesMaster" Target="../notesMasters/notesMaster1.xml"/><Relationship Id="rId5" Type="http://schemas.openxmlformats.org/officeDocument/2006/relationships/hyperlink" Target="https://bso.hscni.net/wp-content/uploads/2025/09/Autumn-25-26-Flu-Covid-19-Programme-PHA-OPERATIONAL-LETTER-08092025.pdf" TargetMode="External"/><Relationship Id="rId4" Type="http://schemas.openxmlformats.org/officeDocument/2006/relationships/hyperlink" Target="https://www.health-ni.gov.uk/sites/default/files/2025-06/HSS%28MD%29%2023%202025%20-%20AUTUMN%202025%20COVID-19%20VACCINATION%20CAMPAIGN.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 Public Health Wales (PHW) and Public Health Scotland (PHS).</a:t>
            </a:r>
          </a:p>
          <a:p>
            <a:r>
              <a:rPr lang="en-GB" sz="1200" dirty="0">
                <a:solidFill>
                  <a:schemeClr val="accent1">
                    <a:lumMod val="75000"/>
                  </a:schemeClr>
                </a:solidFill>
              </a:rPr>
              <a:t>These slides are provisional – subject to revision  </a:t>
            </a:r>
            <a:br>
              <a:rPr lang="en-GB" sz="1200" dirty="0"/>
            </a:b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410546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rId3"/>
            </a:endParaRPr>
          </a:p>
          <a:p>
            <a:r>
              <a:rPr lang="en-GB" dirty="0">
                <a:hlinkClick r:id="rId3"/>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NHSE </a:t>
            </a:r>
            <a:r>
              <a:rPr lang="en-GB" dirty="0" err="1">
                <a:hlinkClick r:id="rId4"/>
              </a:rPr>
              <a:t>elfh</a:t>
            </a:r>
            <a:r>
              <a:rPr lang="en-GB" dirty="0">
                <a:hlinkClick r:id="rId4"/>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Knight et al., 2022</a:t>
            </a:r>
            <a:r>
              <a:rPr lang="en-GB" i="1" dirty="0"/>
              <a:t>. Characteristics and outcomes of pregnant women admitted to hospital with confirmed SARS-Co-V-2 infection in the UK: national population based cohort study: </a:t>
            </a:r>
            <a:r>
              <a:rPr lang="en-GB" dirty="0">
                <a:hlinkClick r:id="rId3"/>
              </a:rPr>
              <a:t>Characteristics and outcomes of pregnant women admitted to hospital with confirmed SARS-CoV-2 infection in UK: national population based cohort study | The BMJ</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hlinkClick r:id="rId4"/>
              </a:rPr>
              <a:t>COVID-19 Greenbook chapter 14a (publishing.service.gov.uk)</a:t>
            </a:r>
            <a:endParaRPr lang="en-GB" dirty="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hlinkClick r:id="rId4"/>
            </a:endParaRPr>
          </a:p>
          <a:p>
            <a:endParaRPr lang="en-GB" dirty="0">
              <a:hlinkClick r:id="rId4"/>
            </a:endParaRPr>
          </a:p>
          <a:p>
            <a:r>
              <a:rPr lang="en-GB" dirty="0">
                <a:hlinkClick r:id="rId4"/>
              </a:rPr>
              <a:t>Clinical manifestations, risk factors, and maternal and perinatal outcomes of coronavirus disease 2019 in pregnancy: living systematic review and meta-analysis - PubMed (nih.gov)</a:t>
            </a:r>
            <a:endParaRPr lang="en-GB" dirty="0"/>
          </a:p>
          <a:p>
            <a:endParaRPr lang="en-GB" dirty="0"/>
          </a:p>
          <a:p>
            <a:r>
              <a:rPr lang="en-GB" dirty="0">
                <a:hlinkClick r:id="rId5"/>
              </a:rPr>
              <a:t>Obstetric interventions and pregnancy outcomes during the COVID-19 pandemic in England: A nationwide cohort study | PLOS Medicine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the UK, the </a:t>
            </a:r>
            <a:r>
              <a:rPr lang="en-GB" sz="1200" b="0" i="0" kern="1200" dirty="0">
                <a:solidFill>
                  <a:schemeClr val="tx1"/>
                </a:solidFill>
                <a:effectLst/>
                <a:latin typeface="+mn-lt"/>
                <a:ea typeface="+mn-ea"/>
                <a:cs typeface="+mn-cs"/>
              </a:rPr>
              <a:t>Medicines and Healthcare products Regulatory Agency (MHRA) is responsible for independent regulatory oversight of vaccine manufacture.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Reported adverse reactions are thoroughly investigated and the MHRA work with their international equivalent agencies to rapidly share safety data and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Further information on COVID-19 vaccine development can be found at: </a:t>
            </a:r>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Post marketing vaccine safety monitoring - </a:t>
            </a:r>
            <a:r>
              <a:rPr lang="en-GB" sz="1200" b="0" i="0" u="none" strike="noStrike" kern="1200" baseline="0" dirty="0">
                <a:solidFill>
                  <a:schemeClr val="tx1"/>
                </a:solidFill>
                <a:effectLst/>
                <a:latin typeface="+mn-lt"/>
                <a:ea typeface="+mn-ea"/>
                <a:cs typeface="+mn-cs"/>
              </a:rPr>
              <a:t>o</a:t>
            </a:r>
            <a:r>
              <a:rPr lang="en-GB" sz="1200" b="0" i="0" kern="1200" dirty="0">
                <a:solidFill>
                  <a:schemeClr val="tx1"/>
                </a:solidFill>
                <a:effectLst/>
                <a:latin typeface="+mn-lt"/>
                <a:ea typeface="+mn-ea"/>
                <a:cs typeface="+mn-cs"/>
              </a:rPr>
              <a:t>nce vaccines are authorised and in use, the MHRA continually monitors their safety to ensure that the benefits of the vaccine continue to outweigh any risks. </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AstraZeneca COVID-19 vaccine (</a:t>
            </a:r>
            <a:r>
              <a:rPr lang="en-GB" sz="1200" b="0" i="0" u="none" strike="noStrike" kern="1200" baseline="0" dirty="0" err="1">
                <a:solidFill>
                  <a:schemeClr val="tx1"/>
                </a:solidFill>
                <a:latin typeface="+mn-lt"/>
                <a:ea typeface="+mn-ea"/>
                <a:cs typeface="+mn-cs"/>
              </a:rPr>
              <a:t>Vaxzevria</a:t>
            </a:r>
            <a:r>
              <a:rPr lang="en-GB" sz="1200" b="0" i="0" u="none" strike="noStrike" kern="1200" baseline="0" dirty="0">
                <a:solidFill>
                  <a:schemeClr val="tx1"/>
                </a:solidFill>
                <a:latin typeface="+mn-lt"/>
                <a:ea typeface="+mn-ea"/>
                <a:cs typeface="+mn-cs"/>
              </a:rPr>
              <a:t>®) was used extensively during the primary vaccination campaign but was not routinely used as a booster and is no longer available in the UK.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72015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COVID-19 vaccination programme in England was estimated to have prevented over 24.4 million infections and 127,500 deaths in the UK up to 24 September 2021. Estimates also indicated that the vaccination programme had prevented over 261,500 hospitalisations in those aged 45 years and over in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Several studies of vaccine effectiveness have been conducted in the UK which indicated that 2 doses of vaccine were between 65% and 95% effective at preventing symptomatic disease with COVID-19 with the Delta variant, with higher levels of protection against severe disease including hospitalisation and death.</a:t>
            </a: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Monitoring reports of the effectiveness of COVID-19 vaccination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previous campaign seasons (Autumn 24, Spring 25), more than one brand of COVID-19 vaccine was available for adults:</a:t>
            </a:r>
          </a:p>
          <a:p>
            <a:pPr marL="171450" indent="-171450">
              <a:buFont typeface="Arial" panose="020B0604020202020204" pitchFamily="34" charset="0"/>
              <a:buChar char="•"/>
            </a:pPr>
            <a:r>
              <a:rPr lang="en-GB" dirty="0"/>
              <a:t>Comirnaty (</a:t>
            </a:r>
            <a:r>
              <a:rPr lang="en-GB" dirty="0" err="1"/>
              <a:t>BioNTech</a:t>
            </a:r>
            <a:r>
              <a:rPr lang="en-GB" dirty="0"/>
              <a:t>-Pfizer) </a:t>
            </a:r>
          </a:p>
          <a:p>
            <a:pPr marL="171450" indent="-171450">
              <a:buFont typeface="Arial" panose="020B0604020202020204" pitchFamily="34" charset="0"/>
              <a:buChar char="•"/>
            </a:pPr>
            <a:r>
              <a:rPr lang="en-GB" dirty="0" err="1"/>
              <a:t>Spikevax</a:t>
            </a:r>
            <a:r>
              <a:rPr lang="en-GB" dirty="0"/>
              <a:t> (</a:t>
            </a:r>
            <a:r>
              <a:rPr lang="en-GB" dirty="0" err="1"/>
              <a:t>Moderna</a:t>
            </a:r>
            <a:r>
              <a:rPr lang="en-GB" dirty="0"/>
              <a:t>)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vaccine brand was allocated according to service provider i.e. GPs = </a:t>
            </a:r>
            <a:r>
              <a:rPr lang="en-GB" dirty="0" err="1"/>
              <a:t>Spikevax</a:t>
            </a:r>
            <a:r>
              <a:rPr lang="en-GB" dirty="0"/>
              <a:t> (</a:t>
            </a:r>
            <a:r>
              <a:rPr lang="en-GB" dirty="0" err="1"/>
              <a:t>Moderna</a:t>
            </a:r>
            <a:r>
              <a:rPr lang="en-GB" dirty="0"/>
              <a:t>), and Community Pharmacy and Trusts = Comirnaty (</a:t>
            </a:r>
            <a:r>
              <a:rPr lang="en-GB" dirty="0" err="1"/>
              <a:t>BioNTech</a:t>
            </a:r>
            <a:r>
              <a:rPr lang="en-GB" dirty="0"/>
              <a:t>-Pfizer)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For Autumn 2025, only </a:t>
            </a:r>
            <a:r>
              <a:rPr lang="en-GB" b="1" u="sng" dirty="0"/>
              <a:t>one</a:t>
            </a:r>
            <a:r>
              <a:rPr lang="en-GB" dirty="0"/>
              <a:t> brand of COVID-19 vaccine will be available for use in Adults by </a:t>
            </a:r>
            <a:r>
              <a:rPr lang="en-GB" b="1" u="sng" dirty="0"/>
              <a:t>all</a:t>
            </a:r>
            <a:r>
              <a:rPr lang="en-GB" dirty="0"/>
              <a:t> providers, </a:t>
            </a:r>
            <a:r>
              <a:rPr lang="en-GB" b="1" u="sng" dirty="0"/>
              <a:t>Comirnaty® 30 KP.2 </a:t>
            </a:r>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1965203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1818425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406863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2718180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177787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303274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3</a:t>
            </a:fld>
            <a:endParaRPr lang="en-GB"/>
          </a:p>
        </p:txBody>
      </p:sp>
    </p:spTree>
    <p:extLst>
      <p:ext uri="{BB962C8B-B14F-4D97-AF65-F5344CB8AC3E}">
        <p14:creationId xmlns:p14="http://schemas.microsoft.com/office/powerpoint/2010/main" val="134501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269430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206727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269208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2011245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Royal College of Obstetricians and Gynaecologists (RCOG) have developed a range of information for healthcare professionals and pregnant women about COVID-19 vaccination: </a:t>
            </a:r>
            <a:r>
              <a:rPr lang="en-GB" dirty="0">
                <a:hlinkClick r:id="rId3"/>
              </a:rPr>
              <a:t>Vaccination | RCOG</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1187034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6465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1555728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397290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082388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203736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2855067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3877010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2767273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3255778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1454481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Full details on COVID-19 vaccination eligibility criteria, with detail on the at-risk conditions, are included in the Green Book COVID-19 chapter.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over the age of 65 years have by far the highest risk, and the risk increases steeply with age.</a:t>
            </a: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*1 </a:t>
            </a:r>
            <a:r>
              <a:rPr lang="en-GB" dirty="0"/>
              <a:t>Poorly controlled asthma is defined as: - ≥2 courses of oral corticosteroids in the preceding 24 months OR - on maintenance oral corticosteroids OR - ≥1 hospital admission for asthma in the preceding 24 months.</a:t>
            </a:r>
          </a:p>
          <a:p>
            <a:endParaRPr lang="en-GB" dirty="0"/>
          </a:p>
          <a:p>
            <a:pPr>
              <a:lnSpc>
                <a:spcPct val="100000"/>
              </a:lnSpc>
              <a:spcAft>
                <a:spcPts val="300"/>
              </a:spcAft>
            </a:pPr>
            <a:r>
              <a:rPr lang="en-GB" sz="1200" dirty="0"/>
              <a:t>As well as age, other risk factors have been identified that place individuals at risk of serious disease or death from COVID-19. These include groups with certain underlying health conditions, as detailed in table 3 of the Green Book, chapter 14a.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11678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335495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COVID-19 exacerbating any underlying disease that a patient may have, as well as the risk of serious illness from </a:t>
            </a:r>
            <a:r>
              <a:rPr lang="en-GB" b="1" dirty="0"/>
              <a:t>COVID-19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COVID-19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747075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4171009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2912303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4186247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1547748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651508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2505494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4968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Vaccination of those in whom mRNA vaccines are unsuitable requires an individual clinical judgement, please check the Green Book, COVID-19 chapter for further information.</a:t>
            </a:r>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333233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Definitions of severe immunosuppression and details of timings </a:t>
            </a:r>
            <a:r>
              <a:rPr lang="en-GB" sz="1200" dirty="0">
                <a:solidFill>
                  <a:srgbClr val="FF0000"/>
                </a:solidFill>
              </a:rPr>
              <a:t>of additional doses </a:t>
            </a:r>
            <a:r>
              <a:rPr lang="en-GB" sz="1200" dirty="0"/>
              <a:t>are described in the COVID-19 chapter of the Green Book </a:t>
            </a:r>
            <a:r>
              <a:rPr lang="en-GB" sz="1200" dirty="0">
                <a:hlinkClick r:id="rId3"/>
              </a:rPr>
              <a:t>COVID-19 </a:t>
            </a:r>
            <a:r>
              <a:rPr lang="en-GB" sz="1200" dirty="0" err="1">
                <a:hlinkClick r:id="rId3"/>
              </a:rPr>
              <a:t>greenbook</a:t>
            </a:r>
            <a:r>
              <a:rPr lang="en-GB" sz="1200" dirty="0">
                <a:hlinkClick r:id="rId3"/>
              </a:rPr>
              <a:t> chapter 14a (publishing.service.gov.uk)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who receive bone marrow transplants, and many individuals who receive CAR-T therapy for certain conditions, may lose immunological memory from vaccination received prior to the treatment and the development of the underlying condition. After treatment and recovery, these individuals should be considered for a full course of revaccination for all vaccines used in the routine programme (see chapter 7). Specialist advice should be followed on which vaccines can be safely given and on the optimal timing for commencing revaccination. </a:t>
            </a:r>
            <a:endParaRPr lang="en-GB" sz="120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19550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Any decision to defer immunosuppressive therapy or to delay possible benefit from vaccination until after immunosuppressive therapy should only be taken after due consideration of the risks of exacerbating their underlying condition, as well as the risks from COVID-19.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25625622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726245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15508663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*Cemivameran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KP.2).</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66</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multidose vial will contain a small percentage of additional vaccine volume overage to allow for vaccine loss during preparation and administration. </a:t>
            </a:r>
          </a:p>
          <a:p>
            <a:endParaRPr lang="en-GB" dirty="0"/>
          </a:p>
          <a:p>
            <a:r>
              <a:rPr lang="en-GB" dirty="0"/>
              <a:t>Under no circumstances should any remaining vaccine in a vial be used after 6 doses have been administered from the multidose vial, nor should remaining vaccine from separate vials be pooled together to make up a dose for administering to a patient. </a:t>
            </a:r>
          </a:p>
        </p:txBody>
      </p:sp>
      <p:sp>
        <p:nvSpPr>
          <p:cNvPr id="4" name="Slide Number Placeholder 3"/>
          <p:cNvSpPr>
            <a:spLocks noGrp="1"/>
          </p:cNvSpPr>
          <p:nvPr>
            <p:ph type="sldNum" sz="quarter" idx="10"/>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Thawed vials can be handled in room light conditions.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Opened vials</a:t>
            </a:r>
          </a:p>
          <a:p>
            <a:r>
              <a:rPr lang="en-GB" sz="1200" b="0" i="0" kern="1200" dirty="0">
                <a:solidFill>
                  <a:schemeClr val="tx1"/>
                </a:solidFill>
                <a:effectLst/>
                <a:latin typeface="+mn-lt"/>
                <a:ea typeface="+mn-ea"/>
                <a:cs typeface="+mn-cs"/>
              </a:rPr>
              <a:t>Chemical and physical in-use stability has been demonstrated for 12 hours at 2 ° C to 30 ° C, which includes up to 6 hours transportation time. From a microbiological point of view, unless the method of opening precludes the risks of microbial contamination, the product should be used immediately. If not used immediately, in-use storage times and conditions are the responsibility of the 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Comirnaty KP.2 30 micrograms/dose dispersion for injection - Summary of Product Characteristics (SmPC) - (</a:t>
            </a:r>
            <a:r>
              <a:rPr lang="en-GB" dirty="0" err="1">
                <a:hlinkClick r:id="rId3"/>
              </a:rPr>
              <a:t>emc</a:t>
            </a:r>
            <a:r>
              <a:rPr lang="en-GB" dirty="0">
                <a:hlinkClick r:id="rId3"/>
              </a:rPr>
              <a:t>) | 100163</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a:p>
            <a:r>
              <a:rPr lang="en-GB" dirty="0"/>
              <a:t>UKHSA Which COVID-19 vaccine poster: </a:t>
            </a:r>
            <a:r>
              <a:rPr lang="en-GB" dirty="0">
                <a:hlinkClick r:id="rId4"/>
              </a:rPr>
              <a:t>https://www.gov.uk/government/publications/covid-19-vaccination-vaccine-product-information-poster</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vaccination: information for healthcare practitioners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4381235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JCVI Advice: </a:t>
            </a:r>
          </a:p>
          <a:p>
            <a:r>
              <a:rPr lang="en-GB" dirty="0">
                <a:hlinkClick r:id="rId3"/>
              </a:rPr>
              <a:t>JCVI statement on COVID-19 vaccination in 2025 and spring 2026 - GOV.UK</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DoH</a:t>
            </a:r>
            <a:r>
              <a:rPr lang="en-GB" b="1" dirty="0"/>
              <a:t> HSS CMO Policy Letter: </a:t>
            </a:r>
          </a:p>
          <a:p>
            <a:r>
              <a:rPr lang="en-GB" dirty="0">
                <a:hlinkClick r:id="rId4"/>
              </a:rPr>
              <a:t>HSS(MD) 23 2025 - AUTUMN 2025 COVID-19 VACCINATION CAMPAIGN.pdf</a:t>
            </a:r>
            <a:endParaRPr lang="en-GB" dirty="0"/>
          </a:p>
          <a:p>
            <a:endParaRPr lang="en-GB" sz="1200" b="1" i="0" u="none" strike="noStrike" kern="1200" baseline="0" dirty="0">
              <a:solidFill>
                <a:schemeClr val="tx1"/>
              </a:solidFill>
              <a:latin typeface="+mn-lt"/>
              <a:ea typeface="+mn-ea"/>
              <a:cs typeface="+mn-cs"/>
            </a:endParaRPr>
          </a:p>
          <a:p>
            <a:r>
              <a:rPr lang="en-GB" b="1" dirty="0"/>
              <a:t>PHA Operational Planning Letter: </a:t>
            </a:r>
          </a:p>
          <a:p>
            <a:r>
              <a:rPr lang="en-GB" dirty="0">
                <a:hlinkClick r:id="rId5"/>
              </a:rPr>
              <a:t>Autumn-25-26-Flu-Covid-19-Programme-PHA-OPERATIONAL-LETTER-08092025.pdf</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361637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the definition for deaths are those who died within 28 days of a positive specimen.</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332764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253330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medicines.org.uk/emc/product/100163/smpc"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hyperlink" Target="https://coronavirus-yellowcard.mhra.gov.u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7" Type="http://schemas.openxmlformats.org/officeDocument/2006/relationships/hyperlink" Target="https://www.gov.uk/government/collections/covid-19-vaccination-programme"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gov.uk/government/publications/covid-19-vaccinator-competency-assessment-tool" TargetMode="External"/><Relationship Id="rId5" Type="http://schemas.openxmlformats.org/officeDocument/2006/relationships/hyperlink" Target="https://www.health-ni.gov.uk/sites/default/files/2025-06/HSS%28MD%29%2023%202025%20-%20AUTUMN%202025%20COVID-19%20VACCINATION%20CAMPAIGN.pdf"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68760"/>
            <a:ext cx="8077200" cy="2448272"/>
          </a:xfrm>
        </p:spPr>
        <p:txBody>
          <a:bodyPr/>
          <a:lstStyle/>
          <a:p>
            <a:pPr lvl="0" algn="ctr"/>
            <a:br>
              <a:rPr lang="en-GB" dirty="0"/>
            </a:br>
            <a:br>
              <a:rPr lang="en-GB" dirty="0"/>
            </a:br>
            <a:br>
              <a:rPr lang="en-GB" sz="4800" dirty="0"/>
            </a:br>
            <a:r>
              <a:rPr lang="en-GB" sz="4800" dirty="0"/>
              <a:t> 	</a:t>
            </a:r>
            <a:br>
              <a:rPr lang="en-GB" sz="4800" dirty="0"/>
            </a:b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a:t>
            </a:r>
            <a:r>
              <a:rPr lang="en-GB" sz="4800" u="sng" dirty="0">
                <a:solidFill>
                  <a:schemeClr val="accent1">
                    <a:lumMod val="75000"/>
                  </a:schemeClr>
                </a:solidFill>
              </a:rPr>
              <a:t>Adults</a:t>
            </a:r>
            <a:r>
              <a:rPr lang="en-GB" sz="5400" dirty="0">
                <a:solidFill>
                  <a:schemeClr val="accent1">
                    <a:lumMod val="75000"/>
                  </a:schemeClr>
                </a:solidFill>
              </a:rPr>
              <a:t> </a:t>
            </a:r>
            <a:br>
              <a:rPr lang="en-GB" sz="5400" dirty="0">
                <a:solidFill>
                  <a:schemeClr val="accent1">
                    <a:lumMod val="75000"/>
                  </a:schemeClr>
                </a:solidFill>
              </a:rPr>
            </a:br>
            <a:r>
              <a:rPr lang="en-GB" sz="4400" i="1" dirty="0">
                <a:solidFill>
                  <a:schemeClr val="accent1">
                    <a:lumMod val="75000"/>
                  </a:schemeClr>
                </a:solidFill>
              </a:rPr>
              <a:t>Northern Ireland</a:t>
            </a:r>
            <a:br>
              <a:rPr lang="en-GB" dirty="0"/>
            </a:br>
            <a:br>
              <a:rPr lang="en-GB" dirty="0"/>
            </a:br>
            <a:br>
              <a:rPr lang="en-GB" dirty="0"/>
            </a:br>
            <a:r>
              <a:rPr lang="en-GB" sz="1600" dirty="0">
                <a:solidFill>
                  <a:schemeClr val="accent1">
                    <a:lumMod val="75000"/>
                  </a:schemeClr>
                </a:solidFill>
              </a:rPr>
              <a:t>Acknowledgments to UKHSA, PHW and PHS for use of information from their </a:t>
            </a:r>
            <a:br>
              <a:rPr lang="en-GB" sz="1600" dirty="0">
                <a:solidFill>
                  <a:schemeClr val="accent1">
                    <a:lumMod val="75000"/>
                  </a:schemeClr>
                </a:solidFill>
              </a:rPr>
            </a:br>
            <a:r>
              <a:rPr lang="en-GB" sz="1600" dirty="0">
                <a:solidFill>
                  <a:schemeClr val="accent1">
                    <a:lumMod val="75000"/>
                  </a:schemeClr>
                </a:solidFill>
              </a:rPr>
              <a:t>training slides</a:t>
            </a:r>
            <a:br>
              <a:rPr lang="en-GB" sz="1600" dirty="0">
                <a:solidFill>
                  <a:schemeClr val="accent1">
                    <a:lumMod val="75000"/>
                  </a:schemeClr>
                </a:solidFill>
              </a:rPr>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sz="3200" dirty="0">
                <a:solidFill>
                  <a:schemeClr val="accent1">
                    <a:lumMod val="75000"/>
                  </a:schemeClr>
                </a:solidFill>
              </a:rPr>
              <a:t>Viral infections</a:t>
            </a:r>
          </a:p>
        </p:txBody>
      </p:sp>
      <p:sp>
        <p:nvSpPr>
          <p:cNvPr id="3" name="Content Placeholder 2"/>
          <p:cNvSpPr>
            <a:spLocks noGrp="1"/>
          </p:cNvSpPr>
          <p:nvPr>
            <p:ph idx="1"/>
          </p:nvPr>
        </p:nvSpPr>
        <p:spPr>
          <a:xfrm>
            <a:off x="685800" y="1340768"/>
            <a:ext cx="8077200" cy="4221832"/>
          </a:xfrm>
        </p:spPr>
        <p:txBody>
          <a:bodyPr/>
          <a:lstStyle/>
          <a:p>
            <a:pPr>
              <a:buFont typeface="Wingdings" panose="05000000000000000000" pitchFamily="2" charset="2"/>
              <a:buChar char="q"/>
            </a:pPr>
            <a:r>
              <a:rPr lang="en-GB" sz="1800" dirty="0"/>
              <a:t>viruses are much smaller than bacteria and consist of a small amount of either DNA or RNA surrounded by a protein coat called a capsid </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viruses cannot replicate themselves, but need to seek out the replication mechanism contained within a host cell </a:t>
            </a:r>
          </a:p>
          <a:p>
            <a:pPr>
              <a:buFont typeface="Wingdings" panose="05000000000000000000" pitchFamily="2" charset="2"/>
              <a:buChar char="q"/>
            </a:pPr>
            <a:endParaRPr lang="en-GB" sz="1800" dirty="0"/>
          </a:p>
          <a:p>
            <a:pPr>
              <a:buFont typeface="Wingdings" panose="05000000000000000000" pitchFamily="2" charset="2"/>
              <a:buChar char="q"/>
            </a:pPr>
            <a:r>
              <a:rPr lang="en-GB" sz="1800" dirty="0"/>
              <a:t>examples of vaccine preventable viral diseases include measles, mumps, rubella, influenza, hepatitis A and B</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Influenza viruses, which are RNA viruses, are constantly mutating into slightly different forms, which is why we need to produce and give different flu vaccines every year</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810491"/>
          </a:xfrm>
        </p:spPr>
        <p:txBody>
          <a:bodyPr/>
          <a:lstStyle/>
          <a:p>
            <a:r>
              <a:rPr lang="en-GB" sz="3200" dirty="0">
                <a:solidFill>
                  <a:schemeClr val="accent1">
                    <a:lumMod val="75000"/>
                  </a:schemeClr>
                </a:solidFill>
              </a:rPr>
              <a:t>Coronavirus structure</a:t>
            </a:r>
            <a:endParaRPr lang="en-GB" sz="32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927123"/>
            <a:ext cx="8077200" cy="5094165"/>
          </a:xfrm>
        </p:spPr>
        <p:txBody>
          <a:bodyPr/>
          <a:lstStyle/>
          <a:p>
            <a:pPr marL="285750" indent="-285750">
              <a:buFont typeface="Wingdings" panose="05000000000000000000" pitchFamily="2" charset="2"/>
              <a:buChar char="q"/>
            </a:pPr>
            <a:r>
              <a:rPr lang="en-GB" sz="1600" dirty="0">
                <a:solidFill>
                  <a:srgbClr val="000000"/>
                </a:solidFill>
              </a:rPr>
              <a:t>the key parts of the coronavirus are the RNA and the spike proteins</a:t>
            </a:r>
          </a:p>
          <a:p>
            <a:pPr>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RNA is surrounded by an </a:t>
            </a:r>
            <a:r>
              <a:rPr lang="en-GB" sz="1600" b="1" dirty="0">
                <a:solidFill>
                  <a:srgbClr val="000000"/>
                </a:solidFill>
              </a:rPr>
              <a:t>envelope</a:t>
            </a:r>
            <a:r>
              <a:rPr lang="en-GB" sz="1600" dirty="0">
                <a:solidFill>
                  <a:srgbClr val="000000"/>
                </a:solidFill>
              </a:rPr>
              <a:t> which has different roles in the life cycle of the virus. These may include the assembly of new virus and helping new virus to leave the infected cell</a:t>
            </a:r>
          </a:p>
          <a:p>
            <a:pPr marL="285750" indent="-285750">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a:t>
            </a:r>
            <a:r>
              <a:rPr lang="en-GB" sz="1600" b="1" dirty="0">
                <a:solidFill>
                  <a:srgbClr val="000000"/>
                </a:solidFill>
              </a:rPr>
              <a:t>spike proteins </a:t>
            </a:r>
            <a:r>
              <a:rPr lang="en-GB" sz="1600" dirty="0">
                <a:solidFill>
                  <a:srgbClr val="000000"/>
                </a:solidFill>
              </a:rPr>
              <a:t>(S) are anchored into the viral </a:t>
            </a:r>
            <a:r>
              <a:rPr lang="en-GB" sz="1600" b="1" dirty="0">
                <a:solidFill>
                  <a:srgbClr val="000000"/>
                </a:solidFill>
              </a:rPr>
              <a:t>envelope </a:t>
            </a:r>
            <a:r>
              <a:rPr lang="en-GB" sz="1600" dirty="0">
                <a:solidFill>
                  <a:srgbClr val="000000"/>
                </a:solidFill>
              </a:rPr>
              <a:t>and form a crown like appearance, like the solar corona, hence the name coronavirus. The spike proteins attach to the target cell and allow the virus to enter it</a:t>
            </a:r>
          </a:p>
          <a:p>
            <a:pPr>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a:t>
            </a:r>
            <a:r>
              <a:rPr lang="en-GB" sz="1600" b="1" dirty="0">
                <a:solidFill>
                  <a:srgbClr val="000000"/>
                </a:solidFill>
              </a:rPr>
              <a:t>RNA </a:t>
            </a:r>
            <a:r>
              <a:rPr lang="en-GB" sz="1600" dirty="0">
                <a:solidFill>
                  <a:srgbClr val="000000"/>
                </a:solidFill>
              </a:rPr>
              <a:t>is inside the envelope and acts as a template </a:t>
            </a:r>
          </a:p>
          <a:p>
            <a:pPr marL="0" indent="0"/>
            <a:r>
              <a:rPr lang="en-GB" sz="1600" dirty="0">
                <a:solidFill>
                  <a:srgbClr val="000000"/>
                </a:solidFill>
              </a:rPr>
              <a:t>       - so that once it is inside the host cell, the coronavirus </a:t>
            </a:r>
          </a:p>
          <a:p>
            <a:pPr marL="0" indent="0"/>
            <a:r>
              <a:rPr lang="en-GB" sz="1600" dirty="0">
                <a:solidFill>
                  <a:srgbClr val="000000"/>
                </a:solidFill>
              </a:rPr>
              <a:t>       - can replicate itself and be released into the body</a:t>
            </a:r>
          </a:p>
          <a:p>
            <a:pPr marL="285750" indent="-285750">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spike proteins and the RNA have been used to: </a:t>
            </a:r>
          </a:p>
          <a:p>
            <a:pPr marL="0" indent="0"/>
            <a:r>
              <a:rPr lang="en-GB" sz="1600" dirty="0">
                <a:solidFill>
                  <a:srgbClr val="000000"/>
                </a:solidFill>
              </a:rPr>
              <a:t>       - develop and make different vaccines to protect against </a:t>
            </a:r>
          </a:p>
          <a:p>
            <a:pPr marL="0" indent="0"/>
            <a:r>
              <a:rPr lang="en-GB" sz="1600" dirty="0">
                <a:solidFill>
                  <a:srgbClr val="000000"/>
                </a:solidFill>
              </a:rPr>
              <a:t>       -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933056"/>
            <a:ext cx="2671639" cy="219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116632"/>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836712"/>
            <a:ext cx="8077200" cy="4752528"/>
          </a:xfrm>
        </p:spPr>
        <p:txBody>
          <a:bodyPr/>
          <a:lstStyle/>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most mutations have little effect on the properties of the virus or its impact, </a:t>
            </a:r>
            <a:r>
              <a:rPr lang="en-GB" sz="1600" dirty="0">
                <a:ea typeface="Calibri" panose="020F0502020204030204" pitchFamily="34" charset="0"/>
                <a:cs typeface="Calibri" panose="020F0502020204030204" pitchFamily="34" charset="0"/>
              </a:rPr>
              <a:t>however, some mutations have the potential to: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increase how easily the virus spreads</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cause more severe disease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escape immunity (the immune response is in some way less effective)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the original (sometimes termed wildtype or ancestral) SARS-CoV-2 virus has mutated, producing new variants, for example Alpha, Delta, and Omicron variants </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within a variant there may also be sub-variants, for instance, Omicron BA.1, BA.4, BA.5, XBB 1.5 BA.2.86 and JN.1</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636"/>
            <a:ext cx="8077200" cy="792088"/>
          </a:xfrm>
        </p:spPr>
        <p:txBody>
          <a:bodyPr/>
          <a:lstStyle/>
          <a:p>
            <a:r>
              <a:rPr lang="en-GB" sz="3200" dirty="0">
                <a:solidFill>
                  <a:schemeClr val="accent1">
                    <a:lumMod val="75000"/>
                  </a:schemeClr>
                </a:solidFill>
              </a:rPr>
              <a:t>COVID-19: transmission</a:t>
            </a:r>
          </a:p>
        </p:txBody>
      </p:sp>
      <p:sp>
        <p:nvSpPr>
          <p:cNvPr id="3" name="Content Placeholder 2"/>
          <p:cNvSpPr>
            <a:spLocks noGrp="1"/>
          </p:cNvSpPr>
          <p:nvPr>
            <p:ph idx="1"/>
          </p:nvPr>
        </p:nvSpPr>
        <p:spPr>
          <a:xfrm>
            <a:off x="467544" y="764704"/>
            <a:ext cx="8295456" cy="5436604"/>
          </a:xfrm>
        </p:spPr>
        <p:txBody>
          <a:bodyPr/>
          <a:lstStyle/>
          <a:p>
            <a:pPr marL="36000" indent="0">
              <a:defRPr/>
            </a:pPr>
            <a:r>
              <a:rPr lang="en-GB" sz="1800" dirty="0"/>
              <a:t>For transmission to occur, the SARs-CoV-2 virus needs to be transported to a susceptible person. To do this, it needs to have:</a:t>
            </a:r>
          </a:p>
          <a:p>
            <a:pPr marL="285750" indent="-285750">
              <a:buFont typeface="Wingdings" panose="05000000000000000000" pitchFamily="2" charset="2"/>
              <a:buChar char="Ø"/>
              <a:defRPr/>
            </a:pPr>
            <a:r>
              <a:rPr lang="en-GB" sz="1600" dirty="0"/>
              <a:t>a portal of exit (from the place where it is living and replicating)</a:t>
            </a:r>
          </a:p>
          <a:p>
            <a:pPr marL="285750" indent="-285750">
              <a:buFont typeface="Wingdings" panose="05000000000000000000" pitchFamily="2" charset="2"/>
              <a:buChar char="Ø"/>
              <a:defRPr/>
            </a:pPr>
            <a:r>
              <a:rPr lang="en-GB" sz="1600" dirty="0"/>
              <a:t>a mode of transmission (such as coughing or sneezing) and </a:t>
            </a:r>
          </a:p>
          <a:p>
            <a:pPr marL="285750" indent="-285750">
              <a:buFont typeface="Wingdings" panose="05000000000000000000" pitchFamily="2" charset="2"/>
              <a:buChar char="Ø"/>
              <a:defRPr/>
            </a:pPr>
            <a:r>
              <a:rPr lang="en-GB" sz="1600" dirty="0"/>
              <a:t>a portal of entry (to the susceptible host).</a:t>
            </a:r>
          </a:p>
          <a:p>
            <a:pPr>
              <a:buFont typeface="Wingdings" panose="05000000000000000000" pitchFamily="2" charset="2"/>
              <a:buChar char="Ø"/>
              <a:defRPr/>
            </a:pPr>
            <a:endParaRPr lang="en-GB" sz="1500" dirty="0"/>
          </a:p>
          <a:p>
            <a:pPr marL="0" indent="0">
              <a:defRPr/>
            </a:pPr>
            <a:r>
              <a:rPr lang="en-GB" sz="1800" dirty="0"/>
              <a:t>COVID-19 spreads primarily from person to person through small droplets and aerosols from the nose or mouth which are expelled when a person with COVID-19 coughs, sneezes, or speaks. </a:t>
            </a:r>
          </a:p>
          <a:p>
            <a:pPr marL="0" indent="0">
              <a:defRPr/>
            </a:pPr>
            <a:endParaRPr lang="en-GB" sz="1800" dirty="0"/>
          </a:p>
          <a:p>
            <a:pPr marL="0" indent="0">
              <a:defRPr/>
            </a:pPr>
            <a:r>
              <a:rPr lang="en-GB" sz="1800" dirty="0"/>
              <a:t>Droplets can also survive on objects and surfaces such as tables, doorknobs and handrails. However, fomites appear to play a minor role in transmission.</a:t>
            </a:r>
          </a:p>
          <a:p>
            <a:pPr marL="0" indent="0">
              <a:defRPr/>
            </a:pPr>
            <a:endParaRPr lang="en-GB" sz="1800" dirty="0"/>
          </a:p>
          <a:p>
            <a:pPr marL="0" indent="0">
              <a:defRPr/>
            </a:pPr>
            <a:r>
              <a:rPr lang="en-GB" sz="1800" dirty="0"/>
              <a:t>People can catch COVID-19 if they breathe in droplets or aerosols from a person infected with the virus, or by touching contaminated objects or surfaces, then touching their eyes, nose or mouth. </a:t>
            </a:r>
          </a:p>
          <a:p>
            <a:pPr marL="0" indent="0">
              <a:defRPr/>
            </a:pPr>
            <a:r>
              <a:rPr lang="en-GB" sz="18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2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800" dirty="0"/>
              <a:t>The incubation period is 5 to 6 days but can vary between 1 and 14 days.</a:t>
            </a:r>
          </a:p>
          <a:p>
            <a:r>
              <a:rPr lang="en-GB" sz="1800" dirty="0"/>
              <a:t>Symptoms of COVID-19 and other respiratory infections are similar, including:</a:t>
            </a:r>
            <a:endParaRPr lang="en-GB" sz="1800" dirty="0">
              <a:solidFill>
                <a:srgbClr val="FF0000"/>
              </a:solidFill>
            </a:endParaRPr>
          </a:p>
          <a:p>
            <a:pPr marL="285750" indent="-285750">
              <a:buFont typeface="Wingdings" panose="05000000000000000000" pitchFamily="2" charset="2"/>
              <a:buChar char="Ø"/>
            </a:pPr>
            <a:r>
              <a:rPr lang="en-GB" sz="1800" b="1" dirty="0"/>
              <a:t>new or continuous cough </a:t>
            </a:r>
          </a:p>
          <a:p>
            <a:pPr marL="285750" indent="-285750">
              <a:buFont typeface="Wingdings" panose="05000000000000000000" pitchFamily="2" charset="2"/>
              <a:buChar char="Ø"/>
            </a:pPr>
            <a:r>
              <a:rPr lang="en-GB" sz="1800" b="1" dirty="0"/>
              <a:t>high temperature, fever or chills </a:t>
            </a:r>
          </a:p>
          <a:p>
            <a:pPr marL="285750" indent="-285750">
              <a:buFont typeface="Wingdings" panose="05000000000000000000" pitchFamily="2" charset="2"/>
              <a:buChar char="Ø"/>
            </a:pPr>
            <a:r>
              <a:rPr lang="en-GB" sz="1800" b="1" dirty="0"/>
              <a:t>loss or change to sense of smell or taste</a:t>
            </a:r>
          </a:p>
          <a:p>
            <a:pPr marL="285750" indent="-285750">
              <a:buFont typeface="Wingdings" panose="05000000000000000000" pitchFamily="2" charset="2"/>
              <a:buChar char="Ø"/>
            </a:pPr>
            <a:r>
              <a:rPr lang="en-GB" sz="1800" b="1" dirty="0"/>
              <a:t>fatigue, lethargy and unexplained tiredness</a:t>
            </a:r>
          </a:p>
          <a:p>
            <a:pPr marL="285750" indent="-285750">
              <a:buFont typeface="Wingdings" panose="05000000000000000000" pitchFamily="2" charset="2"/>
              <a:buChar char="Ø"/>
            </a:pPr>
            <a:r>
              <a:rPr lang="en-GB" sz="1800" b="1" dirty="0"/>
              <a:t>shortness of breath</a:t>
            </a:r>
          </a:p>
          <a:p>
            <a:pPr marL="285750" indent="-285750">
              <a:buFont typeface="Wingdings" panose="05000000000000000000" pitchFamily="2" charset="2"/>
              <a:buChar char="Ø"/>
            </a:pPr>
            <a:r>
              <a:rPr lang="en-GB" sz="1800" b="1" dirty="0"/>
              <a:t>headache </a:t>
            </a:r>
          </a:p>
          <a:p>
            <a:pPr marL="285750" indent="-285750">
              <a:buFont typeface="Wingdings" panose="05000000000000000000" pitchFamily="2" charset="2"/>
              <a:buChar char="Ø"/>
            </a:pPr>
            <a:r>
              <a:rPr lang="en-GB" sz="1800" b="1" dirty="0"/>
              <a:t>sore throat</a:t>
            </a:r>
          </a:p>
          <a:p>
            <a:pPr marL="285750" indent="-285750">
              <a:buFont typeface="Wingdings" panose="05000000000000000000" pitchFamily="2" charset="2"/>
              <a:buChar char="Ø"/>
            </a:pPr>
            <a:r>
              <a:rPr lang="en-GB" sz="1800" b="1" dirty="0"/>
              <a:t>stuffy or runny nose</a:t>
            </a:r>
          </a:p>
          <a:p>
            <a:pPr marL="285750" indent="-285750">
              <a:buFont typeface="Wingdings" panose="05000000000000000000" pitchFamily="2" charset="2"/>
              <a:buChar char="Ø"/>
            </a:pPr>
            <a:r>
              <a:rPr lang="en-GB" sz="1800" b="1" dirty="0"/>
              <a:t>aching muscles</a:t>
            </a:r>
          </a:p>
          <a:p>
            <a:pPr marL="285750" indent="-285750">
              <a:buFont typeface="Wingdings" panose="05000000000000000000" pitchFamily="2" charset="2"/>
              <a:buChar char="Ø"/>
            </a:pPr>
            <a:r>
              <a:rPr lang="en-GB" sz="1800" b="1" dirty="0"/>
              <a:t>diarrhoea and vomiting</a:t>
            </a:r>
          </a:p>
          <a:p>
            <a:pPr marL="285750" indent="-285750">
              <a:buFont typeface="Wingdings" panose="05000000000000000000" pitchFamily="2" charset="2"/>
              <a:buChar char="Ø"/>
            </a:pPr>
            <a:r>
              <a:rPr lang="en-GB" sz="1800" b="1"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3200" dirty="0">
                <a:solidFill>
                  <a:schemeClr val="accent1">
                    <a:lumMod val="75000"/>
                  </a:schemeClr>
                </a:solidFill>
              </a:rPr>
              <a:t>COVID-19: symptom progression and </a:t>
            </a:r>
            <a:br>
              <a:rPr lang="en-GB" sz="3200" dirty="0">
                <a:solidFill>
                  <a:schemeClr val="accent1">
                    <a:lumMod val="75000"/>
                  </a:schemeClr>
                </a:solidFill>
              </a:rPr>
            </a:br>
            <a:r>
              <a:rPr lang="en-GB" sz="32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Wingdings" panose="05000000000000000000" pitchFamily="2" charset="2"/>
              <a:buChar char="q"/>
            </a:pPr>
            <a:r>
              <a:rPr lang="en-GB" sz="1800" dirty="0"/>
              <a:t>symptoms may begin gradually and are usually mild</a:t>
            </a:r>
          </a:p>
          <a:p>
            <a:pPr>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majority of people have asymptomatic to moderate disease and recover without needing hospital treatment</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in severe cases, COVID-19 can lead to pneumonia, acute respiratory distress syndrome, multiple organ failure and death</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older people and those with underlying medical problems such as high blood pressure, heart and lung problems, diabetes and cancer have an increased risk of severe disease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risk of dying with COVID-19 is highest in the elderly, notably those aged 75 years and over</a:t>
            </a:r>
          </a:p>
        </p:txBody>
      </p:sp>
    </p:spTree>
    <p:extLst>
      <p:ext uri="{BB962C8B-B14F-4D97-AF65-F5344CB8AC3E}">
        <p14:creationId xmlns:p14="http://schemas.microsoft.com/office/powerpoint/2010/main" val="6643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792088"/>
          </a:xfrm>
        </p:spPr>
        <p:txBody>
          <a:bodyPr/>
          <a:lstStyle/>
          <a:p>
            <a:r>
              <a:rPr lang="en-GB" sz="3200" dirty="0">
                <a:solidFill>
                  <a:schemeClr val="accent1">
                    <a:lumMod val="75000"/>
                  </a:schemeClr>
                </a:solidFill>
              </a:rPr>
              <a:t>COVID-19: complications in pregnancy (1)</a:t>
            </a:r>
          </a:p>
        </p:txBody>
      </p:sp>
      <p:sp>
        <p:nvSpPr>
          <p:cNvPr id="3" name="Content Placeholder 2"/>
          <p:cNvSpPr>
            <a:spLocks noGrp="1"/>
          </p:cNvSpPr>
          <p:nvPr>
            <p:ph idx="1"/>
          </p:nvPr>
        </p:nvSpPr>
        <p:spPr>
          <a:xfrm>
            <a:off x="671264" y="980728"/>
            <a:ext cx="8091736" cy="4752528"/>
          </a:xfrm>
        </p:spPr>
        <p:txBody>
          <a:bodyPr/>
          <a:lstStyle/>
          <a:p>
            <a:pPr marL="285750" indent="-285750">
              <a:buFont typeface="Wingdings" panose="05000000000000000000" pitchFamily="2" charset="2"/>
              <a:buChar char="q"/>
            </a:pPr>
            <a:r>
              <a:rPr lang="en-GB" sz="1700" dirty="0"/>
              <a:t>the serious risks posed to women who become infected with the SARS-CoV-2 virus during pregnancy became increasingly clear as the COVID-19 pandemic progressed</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pregnant women who are overweight or obese, are of black and Asian minority ethnic background, have co-morbidities such as diabetes, hypertension and asthma, or are 35 years or older are more likely to have severe COVID-19 infection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majority of pregnant women who have been admitted to hospital with severe COVID-19 are unvaccinated </a:t>
            </a:r>
            <a:r>
              <a:rPr lang="en-GB" sz="1700" dirty="0">
                <a:hlinkClick r:id="rId3"/>
              </a:rPr>
              <a:t>Pregnant women urged to come forward for COVID-19 vaccination - GOV.UK (www.gov.uk)</a:t>
            </a:r>
            <a:endParaRPr lang="en-GB" sz="1700" dirty="0"/>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352928" cy="1340768"/>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685800" y="1196752"/>
            <a:ext cx="8077200" cy="4608512"/>
          </a:xfrm>
        </p:spPr>
        <p:txBody>
          <a:bodyPr/>
          <a:lstStyle/>
          <a:p>
            <a:pPr>
              <a:buFont typeface="Wingdings" panose="05000000000000000000" pitchFamily="2" charset="2"/>
              <a:buChar char="q"/>
            </a:pPr>
            <a:r>
              <a:rPr lang="en-GB" sz="2000" dirty="0"/>
              <a:t>transmission of infection from mother to infant appears rare, however, neonates born to mothers with COVID-19 have an increased risk of preterm birth and admission to a neonatal unit</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although stillbirth and neonatal death remain very rare, UK studies have suggested a higher rate of stillbirth in infected women</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in contrast to earlier periods in the pandemic, pregnant women infected with SARS-CoV-2 were substantially less likely to have a preterm birth or maternal critical care admission since the Omicron strain became the dominant strain in late 2021. Despite this, even in the Omicron era, severity of COVID-19 was higher in unvaccinated than vaccinated women</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32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Long COVID: symptoms</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980728"/>
            <a:ext cx="8077200" cy="5040560"/>
          </a:xfrm>
        </p:spPr>
        <p:txBody>
          <a:bodyPr/>
          <a:lstStyle/>
          <a:p>
            <a:pPr marL="4763" lvl="0" indent="-4763">
              <a:lnSpc>
                <a:spcPct val="114000"/>
              </a:lnSpc>
              <a:spcBef>
                <a:spcPts val="0"/>
              </a:spcBef>
              <a:spcAft>
                <a:spcPts val="1200"/>
              </a:spcAft>
              <a:buClrTx/>
              <a:buSzTx/>
            </a:pPr>
            <a:r>
              <a:rPr lang="en-GB" sz="15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500" kern="1200" dirty="0">
                <a:solidFill>
                  <a:prstClr val="black"/>
                </a:solidFill>
                <a:latin typeface="Arial" pitchFamily="34" charset="0"/>
                <a:ea typeface="ヒラギノ角ゴ Pro W3" pitchFamily="84" charset="-128"/>
              </a:rPr>
              <a:t>The information in this slide set was correct at time of publication.</a:t>
            </a:r>
            <a:r>
              <a:rPr lang="en-GB" sz="15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5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5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500" b="1" dirty="0"/>
          </a:p>
          <a:p>
            <a:pPr marL="4763" indent="-4763">
              <a:lnSpc>
                <a:spcPct val="114000"/>
              </a:lnSpc>
              <a:spcBef>
                <a:spcPts val="0"/>
              </a:spcBef>
              <a:spcAft>
                <a:spcPts val="1200"/>
              </a:spcAft>
              <a:buClrTx/>
              <a:buSzTx/>
            </a:pPr>
            <a:r>
              <a:rPr lang="en-GB" sz="1500" b="1" dirty="0"/>
              <a:t>Slides containing vaccine specific details (such as storage and preparation) have been added to the end of this slide set.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8640"/>
            <a:ext cx="8077200" cy="792088"/>
          </a:xfrm>
        </p:spPr>
        <p:txBody>
          <a:bodyPr/>
          <a:lstStyle/>
          <a:p>
            <a:r>
              <a:rPr lang="en-GB" sz="3200" dirty="0">
                <a:solidFill>
                  <a:schemeClr val="accent1">
                    <a:lumMod val="75000"/>
                  </a:schemeClr>
                </a:solidFill>
              </a:rPr>
              <a:t>COVID-19: vaccine development and safety</a:t>
            </a:r>
          </a:p>
        </p:txBody>
      </p:sp>
      <p:sp>
        <p:nvSpPr>
          <p:cNvPr id="3" name="Content Placeholder 2"/>
          <p:cNvSpPr>
            <a:spLocks noGrp="1"/>
          </p:cNvSpPr>
          <p:nvPr>
            <p:ph idx="1"/>
          </p:nvPr>
        </p:nvSpPr>
        <p:spPr>
          <a:xfrm>
            <a:off x="467544" y="908720"/>
            <a:ext cx="8295456" cy="4824536"/>
          </a:xfrm>
        </p:spPr>
        <p:txBody>
          <a:bodyPr/>
          <a:lstStyle/>
          <a:p>
            <a:pPr marL="285750" indent="-285750">
              <a:buFont typeface="Wingdings" panose="05000000000000000000" pitchFamily="2" charset="2"/>
              <a:buChar char="q"/>
            </a:pPr>
            <a:r>
              <a:rPr lang="en-GB" sz="1600" dirty="0"/>
              <a:t>the recognition of the COVID-19 pandemic accelerated the development and testing of several vaccines using different vaccine platforms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before any of the COVID-19 vaccines could be authorised for widespread use in the population, the manufacturers had to demonstrate that they were safe and effective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tens of thousands of people across the world have received COVID-19 vaccines in clinical trials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no serious adverse reactions were seen in the trial participants who received them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any reactions reported were similar to those seen following other vaccines such as pain and tenderness at the injection site and fever, headache, muscle aches and fatigue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once vaccines are authorised and in use, the Medicines and Healthcare products Regulatory Agency (MHRA) continually monitors their safety to ensure that the benefits continue to outweigh any risks</a:t>
            </a:r>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Wingdings" panose="05000000000000000000" pitchFamily="2" charset="2"/>
              <a:buChar char="q"/>
            </a:pPr>
            <a:r>
              <a:rPr lang="en-GB" sz="1400" dirty="0"/>
              <a:t>when vaccines are being given to huge numbers of people, it is normal for potential adverse events following vaccination to occur which were not seen in clinical trials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this does not necessarily mean that the events are linked to the vaccination itself, but they are investigated to ensure that any safety concerns are addressed quickly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if it is thought that the adverse event may be, or is linked to vaccination, advice about use of that vaccine is carefully considered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other conditions (such as Guillain-Barré syndrome, myocarditis, pericarditis, transverse myelitis, capillary leak syndrome and heavy menstrual bleeding)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COVID-19: vaccine effectiveness (1)</a:t>
            </a:r>
          </a:p>
        </p:txBody>
      </p:sp>
      <p:sp>
        <p:nvSpPr>
          <p:cNvPr id="3" name="Content Placeholder 2"/>
          <p:cNvSpPr>
            <a:spLocks noGrp="1"/>
          </p:cNvSpPr>
          <p:nvPr>
            <p:ph idx="1"/>
          </p:nvPr>
        </p:nvSpPr>
        <p:spPr>
          <a:xfrm>
            <a:off x="533400" y="1052736"/>
            <a:ext cx="8077200" cy="4752528"/>
          </a:xfrm>
        </p:spPr>
        <p:txBody>
          <a:bodyPr/>
          <a:lstStyle/>
          <a:p>
            <a:pPr marL="378900">
              <a:buFont typeface="Wingdings" panose="05000000000000000000" pitchFamily="2" charset="2"/>
              <a:buChar char="q"/>
            </a:pPr>
            <a:r>
              <a:rPr lang="en-GB" sz="2000" dirty="0"/>
              <a:t>now that COVID-19 vaccines are in general use in the population, the impact and effectiveness of the COVID-19 vaccination programme is being actively monitored</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UK Health Security Agency (UKSHA) look at the impact of the vaccines on symptomatic disease, hospitalisation, death and infection (both symptomatic and asymptomatic)</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Joint Committee for Vaccination and Immunisation (JCVI) uses this data to inform their recommendations about changes to the COVID-19 vaccination programme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several studies have now provided evidence that the COVID-19 vaccines are effective at preventing severe infection</a:t>
            </a:r>
          </a:p>
        </p:txBody>
      </p:sp>
    </p:spTree>
    <p:extLst>
      <p:ext uri="{BB962C8B-B14F-4D97-AF65-F5344CB8AC3E}">
        <p14:creationId xmlns:p14="http://schemas.microsoft.com/office/powerpoint/2010/main" val="369354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effectiveness (2)</a:t>
            </a:r>
            <a:endParaRPr lang="en-GB" sz="3200" dirty="0"/>
          </a:p>
        </p:txBody>
      </p:sp>
      <p:sp>
        <p:nvSpPr>
          <p:cNvPr id="3" name="Content Placeholder 2"/>
          <p:cNvSpPr>
            <a:spLocks noGrp="1"/>
          </p:cNvSpPr>
          <p:nvPr>
            <p:ph idx="1"/>
          </p:nvPr>
        </p:nvSpPr>
        <p:spPr>
          <a:xfrm>
            <a:off x="685800" y="1052736"/>
            <a:ext cx="8077200" cy="4968552"/>
          </a:xfrm>
        </p:spPr>
        <p:txBody>
          <a:bodyPr/>
          <a:lstStyle/>
          <a:p>
            <a:pPr marL="378900">
              <a:buFont typeface="Wingdings" panose="05000000000000000000" pitchFamily="2" charset="2"/>
              <a:buChar char="q"/>
            </a:pPr>
            <a:r>
              <a:rPr lang="en-GB" sz="2000" dirty="0"/>
              <a:t>after a primary course of COVID-19 vaccine, effectiveness against symptomatic disease appears to wear off with time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overall, vaccine effectiveness against severe outcomes such as hospital admission remains high for several months after completing the primary course but greater waning has been seen in older adults and those with underlying medical conditions compared to young, healthy adults</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additional benefits have also been seen, for example, a household transmission study in England found that household contacts of cases vaccinated with a single dose of COVID-19 vaccine had approximately 35% to 50% reduced risk of becoming a confirmed case of COVID-19</a:t>
            </a:r>
          </a:p>
        </p:txBody>
      </p:sp>
    </p:spTree>
    <p:extLst>
      <p:ext uri="{BB962C8B-B14F-4D97-AF65-F5344CB8AC3E}">
        <p14:creationId xmlns:p14="http://schemas.microsoft.com/office/powerpoint/2010/main" val="56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576064"/>
          </a:xfrm>
        </p:spPr>
        <p:txBody>
          <a:bodyPr/>
          <a:lstStyle/>
          <a:p>
            <a:r>
              <a:rPr lang="en-GB" dirty="0">
                <a:solidFill>
                  <a:schemeClr val="accent1">
                    <a:lumMod val="75000"/>
                  </a:schemeClr>
                </a:solidFill>
              </a:rPr>
              <a:t>4. COVID-19 Vaccine (Adults)</a:t>
            </a:r>
          </a:p>
        </p:txBody>
      </p:sp>
      <p:sp>
        <p:nvSpPr>
          <p:cNvPr id="3" name="Content Placeholder 2"/>
          <p:cNvSpPr>
            <a:spLocks noGrp="1"/>
          </p:cNvSpPr>
          <p:nvPr>
            <p:ph idx="1"/>
          </p:nvPr>
        </p:nvSpPr>
        <p:spPr>
          <a:xfrm>
            <a:off x="685800" y="980728"/>
            <a:ext cx="8077200" cy="4824536"/>
          </a:xfrm>
        </p:spPr>
        <p:txBody>
          <a:bodyPr/>
          <a:lstStyle/>
          <a:p>
            <a:pPr marL="36000" indent="0"/>
            <a:r>
              <a:rPr lang="en-GB" sz="2400" dirty="0">
                <a:solidFill>
                  <a:schemeClr val="accent6"/>
                </a:solidFill>
              </a:rPr>
              <a:t>For </a:t>
            </a:r>
            <a:r>
              <a:rPr lang="en-GB" sz="2400" b="1" dirty="0">
                <a:solidFill>
                  <a:schemeClr val="accent6"/>
                </a:solidFill>
              </a:rPr>
              <a:t>2025/26</a:t>
            </a:r>
            <a:r>
              <a:rPr lang="en-GB" sz="2400" dirty="0">
                <a:solidFill>
                  <a:schemeClr val="accent6"/>
                </a:solidFill>
              </a:rPr>
              <a:t>, the COVID-19 vaccine available for use in Northern Ireland is:</a:t>
            </a:r>
          </a:p>
          <a:p>
            <a:pPr marL="36000" indent="0"/>
            <a:endParaRPr lang="en-GB" sz="1050" dirty="0">
              <a:solidFill>
                <a:schemeClr val="accent6"/>
              </a:solidFill>
            </a:endParaRPr>
          </a:p>
          <a:p>
            <a:pPr marL="0" indent="0"/>
            <a:r>
              <a:rPr lang="en-GB" sz="2400" b="1" dirty="0">
                <a:highlight>
                  <a:srgbClr val="FFFF00"/>
                </a:highlight>
              </a:rPr>
              <a:t>Comirnaty</a:t>
            </a:r>
            <a:r>
              <a:rPr lang="en-GB" sz="2400" b="1" baseline="30000" dirty="0">
                <a:highlight>
                  <a:srgbClr val="FFFF00"/>
                </a:highlight>
              </a:rPr>
              <a:t>®</a:t>
            </a:r>
            <a:r>
              <a:rPr lang="en-GB" sz="2400" b="1" dirty="0">
                <a:highlight>
                  <a:srgbClr val="FFFF00"/>
                </a:highlight>
              </a:rPr>
              <a:t> 30 KP.2 (30 micrograms/dose) dispersion for injection COVID-19 mRNA vaccine</a:t>
            </a:r>
            <a:r>
              <a:rPr lang="en-GB" sz="2000" dirty="0">
                <a:solidFill>
                  <a:schemeClr val="accent6"/>
                </a:solidFill>
                <a:highlight>
                  <a:srgbClr val="FFFF00"/>
                </a:highlight>
              </a:rPr>
              <a:t> </a:t>
            </a:r>
            <a:r>
              <a:rPr lang="en-GB" sz="2000" dirty="0">
                <a:highlight>
                  <a:srgbClr val="FFFF00"/>
                </a:highlight>
              </a:rPr>
              <a:t>| </a:t>
            </a:r>
            <a:r>
              <a:rPr lang="en-GB" sz="2000" dirty="0" err="1">
                <a:highlight>
                  <a:srgbClr val="FFFF00"/>
                </a:highlight>
              </a:rPr>
              <a:t>BioNTech</a:t>
            </a:r>
            <a:r>
              <a:rPr lang="en-GB" sz="2000" dirty="0">
                <a:highlight>
                  <a:srgbClr val="FFFF00"/>
                </a:highlight>
              </a:rPr>
              <a:t>-Pfizer</a:t>
            </a:r>
          </a:p>
          <a:p>
            <a:pPr marL="0" indent="0"/>
            <a:endParaRPr lang="en-GB" sz="800" dirty="0">
              <a:solidFill>
                <a:schemeClr val="accent6"/>
              </a:solidFill>
              <a:highlight>
                <a:srgbClr val="FFFF00"/>
              </a:highlight>
            </a:endParaRPr>
          </a:p>
          <a:p>
            <a:pPr>
              <a:buFont typeface="Arial" panose="020B0604020202020204" pitchFamily="34" charset="0"/>
              <a:buChar char="•"/>
            </a:pPr>
            <a:r>
              <a:rPr lang="en-GB" sz="2000" dirty="0"/>
              <a:t>Licensed for use in individuals aged 12 years and over. </a:t>
            </a:r>
          </a:p>
          <a:p>
            <a:pPr>
              <a:buFont typeface="Arial" panose="020B0604020202020204" pitchFamily="34" charset="0"/>
              <a:buChar char="•"/>
            </a:pPr>
            <a:r>
              <a:rPr lang="en-GB" sz="2000" dirty="0"/>
              <a:t>Ready-to-use formulation (no dilution required)</a:t>
            </a:r>
          </a:p>
          <a:p>
            <a:pPr>
              <a:buFont typeface="Arial" panose="020B0604020202020204" pitchFamily="34" charset="0"/>
              <a:buChar char="•"/>
            </a:pPr>
            <a:r>
              <a:rPr lang="en-GB" sz="2000" dirty="0"/>
              <a:t>Multi-dose-vial (MDV) (volume = 2.25mL)</a:t>
            </a:r>
          </a:p>
          <a:p>
            <a:pPr>
              <a:buFont typeface="Arial" panose="020B0604020202020204" pitchFamily="34" charset="0"/>
              <a:buChar char="•"/>
            </a:pPr>
            <a:r>
              <a:rPr lang="en-GB" sz="2000" dirty="0"/>
              <a:t>1 pack contains 60 doses (10 vials, 6 doses per vial)</a:t>
            </a:r>
          </a:p>
          <a:p>
            <a:pPr>
              <a:buFont typeface="Arial" panose="020B0604020202020204" pitchFamily="34" charset="0"/>
              <a:buChar char="•"/>
            </a:pPr>
            <a:r>
              <a:rPr lang="en-GB" sz="2000" dirty="0"/>
              <a:t>1 dose = 0.3mL</a:t>
            </a:r>
          </a:p>
          <a:p>
            <a:pPr marL="0" indent="0"/>
            <a:endParaRPr lang="en-GB" sz="2000" dirty="0"/>
          </a:p>
          <a:p>
            <a:pPr marL="0" indent="0"/>
            <a:r>
              <a:rPr lang="en-GB" sz="1400" i="1" dirty="0"/>
              <a:t>Slide 64 onwards will provide further detail on vaccine specific information.  </a:t>
            </a:r>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pic>
        <p:nvPicPr>
          <p:cNvPr id="4" name="Picture 3">
            <a:extLst>
              <a:ext uri="{FF2B5EF4-FFF2-40B4-BE49-F238E27FC236}">
                <a16:creationId xmlns:a16="http://schemas.microsoft.com/office/drawing/2014/main" id="{63D9CBD7-958A-47FC-A614-F12A0D94A03A}"/>
              </a:ext>
            </a:extLst>
          </p:cNvPr>
          <p:cNvPicPr>
            <a:picLocks noChangeAspect="1"/>
          </p:cNvPicPr>
          <p:nvPr/>
        </p:nvPicPr>
        <p:blipFill>
          <a:blip r:embed="rId3"/>
          <a:stretch>
            <a:fillRect/>
          </a:stretch>
        </p:blipFill>
        <p:spPr>
          <a:xfrm>
            <a:off x="7308304" y="3446341"/>
            <a:ext cx="1368984" cy="1499232"/>
          </a:xfrm>
          <a:prstGeom prst="rect">
            <a:avLst/>
          </a:prstGeom>
        </p:spPr>
      </p:pic>
    </p:spTree>
    <p:extLst>
      <p:ext uri="{BB962C8B-B14F-4D97-AF65-F5344CB8AC3E}">
        <p14:creationId xmlns:p14="http://schemas.microsoft.com/office/powerpoint/2010/main" val="106850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908720"/>
            <a:ext cx="8077200" cy="4824536"/>
          </a:xfrm>
        </p:spPr>
        <p:txBody>
          <a:bodyPr/>
          <a:lstStyle/>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 Pfizer </a:t>
            </a:r>
            <a:r>
              <a:rPr lang="en-GB" sz="1600" dirty="0" err="1"/>
              <a:t>BioNTech</a:t>
            </a:r>
            <a:r>
              <a:rPr lang="en-GB" sz="1600" dirty="0"/>
              <a:t> (Comirnaty) and </a:t>
            </a:r>
            <a:r>
              <a:rPr lang="en-GB" sz="1600" dirty="0" err="1"/>
              <a:t>Moderna</a:t>
            </a:r>
            <a:r>
              <a:rPr lang="en-GB" sz="1600" dirty="0"/>
              <a:t> (</a:t>
            </a:r>
            <a:r>
              <a:rPr lang="en-GB" sz="1600" dirty="0" err="1"/>
              <a:t>Spikevax</a:t>
            </a:r>
            <a:r>
              <a:rPr lang="en-GB" sz="1600" dirty="0"/>
              <a:t>) COVID-19 vaccines are messenger ribonucleic acid (mRNA) vaccines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5578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Wingdings" panose="05000000000000000000" pitchFamily="2" charset="2"/>
              <a:buChar char="q"/>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so far, the emergence of new variants has been too rapid to enable incorporation of a new strain in time to pre-empt an increase in disease.</a:t>
            </a:r>
            <a:r>
              <a:rPr lang="en-GB" sz="1600" dirty="0">
                <a:solidFill>
                  <a:schemeClr val="accent6"/>
                </a:solidFill>
              </a:rPr>
              <a:t> In late 2022, incidence was largely driven by infection with Omicron BA.4 and BA.5</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303723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mRNA</a:t>
            </a:r>
            <a:r>
              <a:rPr lang="en-GB" sz="3200" dirty="0">
                <a:solidFill>
                  <a:srgbClr val="FF0000"/>
                </a:solidFill>
              </a:rPr>
              <a:t> </a:t>
            </a:r>
            <a:r>
              <a:rPr lang="en-GB" sz="3200" dirty="0">
                <a:solidFill>
                  <a:schemeClr val="accent1">
                    <a:lumMod val="75000"/>
                  </a:schemeClr>
                </a:solidFill>
              </a:rPr>
              <a:t>variant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268760"/>
            <a:ext cx="8077200" cy="4464496"/>
          </a:xfrm>
        </p:spPr>
        <p:txBody>
          <a:bodyPr/>
          <a:lstStyle/>
          <a:p>
            <a:pPr marL="457200" indent="-457200">
              <a:buFont typeface="Wingdings" panose="05000000000000000000" pitchFamily="2" charset="2"/>
              <a:buChar char="q"/>
            </a:pPr>
            <a:r>
              <a:rPr lang="en-GB" sz="1600" dirty="0"/>
              <a:t>bivalent original and Omicron BA.1 mRNA vaccines were approved and first became available for booster vaccination in the UK during the autumn of 2022</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following the clinical data generated for BA.1 containing vaccines, an mRNA vaccine targeted against the BA.4/5 strains was approved in the UK in November 2022</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and </a:t>
            </a:r>
            <a:r>
              <a:rPr lang="en-GB" sz="1600" kern="1200" dirty="0" err="1"/>
              <a:t>Moderna</a:t>
            </a:r>
            <a:r>
              <a:rPr lang="en-GB" sz="1600" kern="1200" dirty="0"/>
              <a:t> were approved and available for use by October 2023 </a:t>
            </a:r>
          </a:p>
          <a:p>
            <a:pPr marL="285750" indent="-285750">
              <a:buFont typeface="Wingdings" panose="05000000000000000000" pitchFamily="2" charset="2"/>
              <a:buChar char="q"/>
            </a:pPr>
            <a:endParaRPr lang="en-GB" sz="1600" kern="1200" dirty="0"/>
          </a:p>
          <a:p>
            <a:pPr marL="457200" indent="-457200">
              <a:buFont typeface="Wingdings" panose="05000000000000000000" pitchFamily="2" charset="2"/>
              <a:buChar char="q"/>
            </a:pPr>
            <a:r>
              <a:rPr lang="en-GB" sz="1600" kern="1200" dirty="0"/>
              <a:t>mRNA vaccines targeting the JN.1 subvariant were approved for use in July and September 2024</a:t>
            </a:r>
            <a:endParaRPr lang="en-GB" sz="1600" dirty="0"/>
          </a:p>
          <a:p>
            <a:pPr marL="457200" indent="-457200">
              <a:buFont typeface="Arial" panose="020B0604020202020204" pitchFamily="34" charset="0"/>
              <a:buChar char="•"/>
            </a:pPr>
            <a:endParaRPr lang="en-GB" sz="1600" dirty="0"/>
          </a:p>
          <a:p>
            <a:pPr marL="0" indent="0"/>
            <a:endParaRPr lang="en-GB" sz="1700" dirty="0">
              <a:solidFill>
                <a:srgbClr val="FF0000"/>
              </a:solidFill>
            </a:endParaRPr>
          </a:p>
        </p:txBody>
      </p:sp>
    </p:spTree>
    <p:extLst>
      <p:ext uri="{BB962C8B-B14F-4D97-AF65-F5344CB8AC3E}">
        <p14:creationId xmlns:p14="http://schemas.microsoft.com/office/powerpoint/2010/main" val="115287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3200" dirty="0">
                <a:solidFill>
                  <a:schemeClr val="accent1">
                    <a:lumMod val="75000"/>
                  </a:schemeClr>
                </a:solidFill>
              </a:rPr>
              <a:t>Additional COVID-19 vaccines</a:t>
            </a:r>
          </a:p>
        </p:txBody>
      </p:sp>
      <p:sp>
        <p:nvSpPr>
          <p:cNvPr id="3" name="Content Placeholder 2"/>
          <p:cNvSpPr>
            <a:spLocks noGrp="1"/>
          </p:cNvSpPr>
          <p:nvPr>
            <p:ph idx="1"/>
          </p:nvPr>
        </p:nvSpPr>
        <p:spPr>
          <a:xfrm>
            <a:off x="685800" y="1403648"/>
            <a:ext cx="8077200" cy="4401616"/>
          </a:xfrm>
        </p:spPr>
        <p:txBody>
          <a:bodyPr/>
          <a:lstStyle/>
          <a:p>
            <a:pPr marL="0" indent="0"/>
            <a:r>
              <a:rPr lang="en-GB" sz="2600" dirty="0"/>
              <a:t>If more COVID-19 vaccines are considered for authorisation in the UK, information about these will be added to this slide set</a:t>
            </a:r>
          </a:p>
          <a:p>
            <a:pPr marL="0" indent="0"/>
            <a:endParaRPr lang="en-GB" sz="2600" dirty="0"/>
          </a:p>
          <a:p>
            <a:pPr marL="0" indent="0"/>
            <a:r>
              <a:rPr lang="en-GB" sz="2600" dirty="0"/>
              <a:t>Further details about presentation and preparation of the </a:t>
            </a:r>
            <a:r>
              <a:rPr lang="en-GB" sz="2600" dirty="0" err="1">
                <a:solidFill>
                  <a:schemeClr val="accent6"/>
                </a:solidFill>
                <a:highlight>
                  <a:srgbClr val="FFFF00"/>
                </a:highlight>
              </a:rPr>
              <a:t>BioNTech</a:t>
            </a:r>
            <a:r>
              <a:rPr lang="en-GB" sz="2600" dirty="0">
                <a:solidFill>
                  <a:schemeClr val="accent6"/>
                </a:solidFill>
                <a:highlight>
                  <a:srgbClr val="FFFF00"/>
                </a:highlight>
              </a:rPr>
              <a:t>-Pfizer (Comirnaty® KP.2 30micrograms/dose) </a:t>
            </a:r>
            <a:r>
              <a:rPr lang="en-GB" sz="2600" dirty="0"/>
              <a:t>vaccine</a:t>
            </a:r>
            <a:r>
              <a:rPr lang="en-GB" sz="2600" dirty="0">
                <a:solidFill>
                  <a:schemeClr val="accent6"/>
                </a:solidFill>
              </a:rPr>
              <a:t> </a:t>
            </a:r>
            <a:r>
              <a:rPr lang="en-GB" sz="2600" dirty="0"/>
              <a:t>is available on slides at the end of this slide set.</a:t>
            </a:r>
          </a:p>
          <a:p>
            <a:pPr marL="0" indent="0"/>
            <a:endParaRPr lang="en-GB" sz="2400" dirty="0"/>
          </a:p>
        </p:txBody>
      </p:sp>
    </p:spTree>
    <p:extLst>
      <p:ext uri="{BB962C8B-B14F-4D97-AF65-F5344CB8AC3E}">
        <p14:creationId xmlns:p14="http://schemas.microsoft.com/office/powerpoint/2010/main" val="234096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200" dirty="0">
                <a:solidFill>
                  <a:schemeClr val="accent1">
                    <a:lumMod val="75000"/>
                  </a:schemeClr>
                </a:solidFill>
              </a:rPr>
              <a:t>Vaccine interchangeability</a:t>
            </a:r>
          </a:p>
        </p:txBody>
      </p:sp>
      <p:sp>
        <p:nvSpPr>
          <p:cNvPr id="3" name="Content Placeholder 2"/>
          <p:cNvSpPr>
            <a:spLocks noGrp="1"/>
          </p:cNvSpPr>
          <p:nvPr>
            <p:ph idx="1"/>
          </p:nvPr>
        </p:nvSpPr>
        <p:spPr>
          <a:xfrm>
            <a:off x="685800" y="908720"/>
            <a:ext cx="8077200" cy="4968552"/>
          </a:xfrm>
        </p:spPr>
        <p:txBody>
          <a:bodyPr/>
          <a:lstStyle/>
          <a:p>
            <a:pPr>
              <a:buFont typeface="Wingdings" panose="05000000000000000000" pitchFamily="2" charset="2"/>
              <a:buChar char="q"/>
            </a:pPr>
            <a:r>
              <a:rPr lang="en-GB" sz="1700" dirty="0"/>
              <a:t>evidence suggests that those who receive mixed schedules, including mRNA and adenovirus vectored vaccines make a good immune response, although rates of side effects with a heterologous second dose are higher</a:t>
            </a:r>
          </a:p>
          <a:p>
            <a:pPr>
              <a:buFont typeface="Wingdings" panose="05000000000000000000" pitchFamily="2" charset="2"/>
              <a:buChar char="q"/>
            </a:pPr>
            <a:endParaRPr lang="en-GB" sz="1700" dirty="0"/>
          </a:p>
          <a:p>
            <a:pPr>
              <a:buFont typeface="Wingdings" panose="05000000000000000000" pitchFamily="2" charset="2"/>
              <a:buChar char="q"/>
            </a:pPr>
            <a:r>
              <a:rPr lang="en-GB" sz="1700" dirty="0"/>
              <a:t>accumulating evidence now supports the use of heterologous schedules for primary and reinforcing immunisation, and these are now recognised by the European Medicines Agency (EMA)</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the course is interrupted or delayed, it can be resumed during the next seasonal campaign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kern="1200" dirty="0"/>
              <a:t>individuals who have been vaccinated abroad are likely to have received a vaccine based on the spike protein or an inactivated whole viral vaccine and are expected to be boosted by the vaccines currently used in the UK. Specific advice on vaccination of those who received COVID-19 vaccine overseas is available from UKHSA </a:t>
            </a:r>
            <a:r>
              <a:rPr lang="en-GB" sz="1700" dirty="0">
                <a:hlinkClick r:id="rId3"/>
              </a:rPr>
              <a:t>COVID-19 vaccination: information for healthcare practitioners - GOV.UK (www.gov.uk)</a:t>
            </a:r>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389147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143000"/>
            <a:ext cx="8077200" cy="4590256"/>
          </a:xfrm>
        </p:spPr>
        <p:txBody>
          <a:bodyPr/>
          <a:lstStyle/>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Learning objectives, key messages </a:t>
            </a:r>
            <a:r>
              <a:rPr lang="en-GB" sz="3200" kern="1200" dirty="0">
                <a:latin typeface="Arial" pitchFamily="34" charset="0"/>
                <a:ea typeface="ヒラギノ角ゴ Pro W3" pitchFamily="84" charset="-128"/>
              </a:rPr>
              <a:t>and introduction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International and UK COVID-19 epidemiology</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vaccine 2025/26</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Vaccine specific information</a:t>
            </a:r>
            <a:endParaRPr lang="en-GB" sz="32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687"/>
            <a:ext cx="8532440" cy="936104"/>
          </a:xfrm>
        </p:spPr>
        <p:txBody>
          <a:bodyPr/>
          <a:lstStyle/>
          <a:p>
            <a:br>
              <a:rPr lang="en-GB" sz="3200" dirty="0">
                <a:solidFill>
                  <a:schemeClr val="accent1">
                    <a:lumMod val="75000"/>
                  </a:schemeClr>
                </a:solidFill>
              </a:rPr>
            </a:br>
            <a:r>
              <a:rPr lang="en-GB" sz="3200" dirty="0">
                <a:solidFill>
                  <a:schemeClr val="accent1">
                    <a:lumMod val="75000"/>
                  </a:schemeClr>
                </a:solidFill>
              </a:rPr>
              <a:t>Interval between COVID-19 vaccines </a:t>
            </a:r>
            <a:br>
              <a:rPr lang="en-GB" sz="3200" dirty="0">
                <a:solidFill>
                  <a:schemeClr val="accent1">
                    <a:lumMod val="75000"/>
                  </a:schemeClr>
                </a:solidFill>
              </a:rPr>
            </a:br>
            <a:r>
              <a:rPr lang="en-GB" sz="3200" dirty="0">
                <a:solidFill>
                  <a:schemeClr val="accent1">
                    <a:lumMod val="75000"/>
                  </a:schemeClr>
                </a:solidFill>
              </a:rPr>
              <a:t>and COVID-19 infection</a:t>
            </a:r>
            <a:br>
              <a:rPr lang="en-GB" sz="3200"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683623" y="1210072"/>
            <a:ext cx="8077200" cy="4437856"/>
          </a:xfrm>
        </p:spPr>
        <p:txBody>
          <a:bodyPr/>
          <a:lstStyle/>
          <a:p>
            <a:pPr marL="457200" indent="-457200">
              <a:buFont typeface="Wingdings" panose="05000000000000000000" pitchFamily="2" charset="2"/>
              <a:buChar char="q"/>
            </a:pPr>
            <a:r>
              <a:rPr lang="en-GB" sz="1500" dirty="0"/>
              <a:t>there are no safety concerns from vaccinating individuals with a past history of COVID-19 infection, or with detectable COVID-19 antibody</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vaccination of individuals who may be infected or asymptomatic or incubating COVID-19 infection is unlikely to have a detrimental effect on the illness</a:t>
            </a:r>
          </a:p>
          <a:p>
            <a:pPr marL="285750" indent="-28575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there is no need to defer immunisation in individuals after recovery from a recent episode with compatible symptoms who were not tested for COVID-19</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688187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63C3-8AA8-4985-B5DC-DBE006E38909}"/>
              </a:ext>
            </a:extLst>
          </p:cNvPr>
          <p:cNvSpPr>
            <a:spLocks noGrp="1"/>
          </p:cNvSpPr>
          <p:nvPr>
            <p:ph type="title"/>
          </p:nvPr>
        </p:nvSpPr>
        <p:spPr>
          <a:xfrm>
            <a:off x="685800" y="260648"/>
            <a:ext cx="8077200" cy="1143000"/>
          </a:xfrm>
        </p:spPr>
        <p:txBody>
          <a:bodyPr/>
          <a:lstStyle/>
          <a:p>
            <a:r>
              <a:rPr lang="en-GB" sz="3200" dirty="0">
                <a:cs typeface="Arial"/>
              </a:rPr>
              <a:t>Administering COVID-19 vaccine </a:t>
            </a:r>
            <a:br>
              <a:rPr lang="en-GB" sz="3200" dirty="0">
                <a:cs typeface="Arial"/>
              </a:rPr>
            </a:br>
            <a:r>
              <a:rPr lang="en-GB" sz="3200" dirty="0">
                <a:cs typeface="Arial"/>
              </a:rPr>
              <a:t>at the same time as</a:t>
            </a:r>
            <a:r>
              <a:rPr lang="en-GB" sz="3200" dirty="0">
                <a:solidFill>
                  <a:srgbClr val="007C91"/>
                </a:solidFill>
                <a:cs typeface="Arial"/>
              </a:rPr>
              <a:t> </a:t>
            </a:r>
            <a:r>
              <a:rPr lang="en-GB" sz="3200" dirty="0" err="1">
                <a:cs typeface="Arial"/>
              </a:rPr>
              <a:t>Abrysvo</a:t>
            </a:r>
            <a:r>
              <a:rPr lang="en-GB" sz="3200" baseline="30000" dirty="0">
                <a:cs typeface="Arial"/>
              </a:rPr>
              <a:t>®</a:t>
            </a:r>
            <a:r>
              <a:rPr lang="en-GB" sz="3200" dirty="0">
                <a:cs typeface="Arial"/>
              </a:rPr>
              <a:t> (RSV)</a:t>
            </a:r>
            <a:endParaRPr lang="en-GB" sz="3200" dirty="0"/>
          </a:p>
        </p:txBody>
      </p:sp>
      <p:sp>
        <p:nvSpPr>
          <p:cNvPr id="3" name="Content Placeholder 2">
            <a:extLst>
              <a:ext uri="{FF2B5EF4-FFF2-40B4-BE49-F238E27FC236}">
                <a16:creationId xmlns:a16="http://schemas.microsoft.com/office/drawing/2014/main" id="{133BEA00-7E7A-499A-BDFB-786D5EF5391F}"/>
              </a:ext>
            </a:extLst>
          </p:cNvPr>
          <p:cNvSpPr>
            <a:spLocks noGrp="1"/>
          </p:cNvSpPr>
          <p:nvPr>
            <p:ph idx="1"/>
          </p:nvPr>
        </p:nvSpPr>
        <p:spPr/>
        <p:txBody>
          <a:bodyPr/>
          <a:lstStyle/>
          <a:p>
            <a:pPr marL="285750" indent="-285750">
              <a:buFont typeface="Wingdings" panose="05000000000000000000" pitchFamily="2" charset="2"/>
              <a:buChar char="q"/>
            </a:pPr>
            <a:r>
              <a:rPr lang="en-GB" sz="1800" dirty="0">
                <a:cs typeface="Arial"/>
              </a:rPr>
              <a:t>there is some data which shows co-administration with COVID 19 vaccination and RSV vaccination may reduce the immune response to the RSV vaccine</a:t>
            </a:r>
            <a:endParaRPr lang="en-US" sz="1800" dirty="0"/>
          </a:p>
          <a:p>
            <a:pPr marL="285750" indent="-285750"/>
            <a:r>
              <a:rPr lang="en-GB" sz="1800" dirty="0">
                <a:cs typeface="Arial"/>
              </a:rPr>
              <a:t>     the clinical significance of any reduced response is unknown</a:t>
            </a:r>
          </a:p>
          <a:p>
            <a:pPr marL="285750" indent="-285750"/>
            <a:endParaRPr lang="en-GB" sz="1800" dirty="0"/>
          </a:p>
          <a:p>
            <a:pPr marL="285750" indent="-285750">
              <a:buFont typeface="Wingdings" panose="05000000000000000000" pitchFamily="2" charset="2"/>
              <a:buChar char="q"/>
            </a:pPr>
            <a:r>
              <a:rPr lang="en-GB" sz="1800" dirty="0">
                <a:cs typeface="Arial"/>
              </a:rPr>
              <a:t>it is therefore recommended that these vaccines should not routinely be scheduled to be given at the same appointment or on the same day</a:t>
            </a:r>
            <a:endParaRPr lang="en-GB" sz="1800" dirty="0"/>
          </a:p>
          <a:p>
            <a:pPr marL="285750" indent="-285750"/>
            <a:r>
              <a:rPr lang="en-GB" sz="1800" dirty="0">
                <a:cs typeface="Arial"/>
              </a:rPr>
              <a:t>     no specific interval is required between administering the vaccines</a:t>
            </a:r>
          </a:p>
          <a:p>
            <a:pPr marL="285750" indent="-285750"/>
            <a:endParaRPr lang="en-GB" sz="1800" dirty="0">
              <a:cs typeface="Arial"/>
            </a:endParaRPr>
          </a:p>
          <a:p>
            <a:pPr marL="285750" indent="-285750">
              <a:buFont typeface="Wingdings" panose="05000000000000000000" pitchFamily="2" charset="2"/>
              <a:buChar char="q"/>
            </a:pPr>
            <a:r>
              <a:rPr lang="en-GB" sz="1800" dirty="0">
                <a:cs typeface="Arial"/>
              </a:rPr>
              <a:t>if it is thought that the individual is unlikely to return for a second appointment or immediate protection is necessary, </a:t>
            </a:r>
            <a:r>
              <a:rPr lang="en-GB" sz="1800" dirty="0" err="1">
                <a:cs typeface="Arial"/>
              </a:rPr>
              <a:t>Abrysvo</a:t>
            </a:r>
            <a:r>
              <a:rPr lang="en-GB" sz="1800" baseline="30000" dirty="0">
                <a:cs typeface="Arial"/>
              </a:rPr>
              <a:t>® </a:t>
            </a:r>
            <a:r>
              <a:rPr lang="en-GB" sz="1800" dirty="0">
                <a:cs typeface="Arial"/>
              </a:rPr>
              <a:t>can be administered at the same time as the COVID 19 vaccine</a:t>
            </a:r>
          </a:p>
          <a:p>
            <a:endParaRPr lang="en-GB" dirty="0"/>
          </a:p>
        </p:txBody>
      </p:sp>
    </p:spTree>
    <p:extLst>
      <p:ext uri="{BB962C8B-B14F-4D97-AF65-F5344CB8AC3E}">
        <p14:creationId xmlns:p14="http://schemas.microsoft.com/office/powerpoint/2010/main" val="2384907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br>
              <a:rPr lang="en-GB" sz="3600" dirty="0">
                <a:solidFill>
                  <a:schemeClr val="accent1">
                    <a:lumMod val="75000"/>
                  </a:schemeClr>
                </a:solidFill>
              </a:rPr>
            </a:br>
            <a:r>
              <a:rPr lang="en-GB" sz="3200" dirty="0">
                <a:solidFill>
                  <a:schemeClr val="accent1">
                    <a:lumMod val="75000"/>
                  </a:schemeClr>
                </a:solidFill>
              </a:rPr>
              <a:t>Co-administration of COVID-19                                </a:t>
            </a:r>
            <a:br>
              <a:rPr lang="en-GB" sz="3200" dirty="0">
                <a:solidFill>
                  <a:schemeClr val="accent1">
                    <a:lumMod val="75000"/>
                  </a:schemeClr>
                </a:solidFill>
              </a:rPr>
            </a:br>
            <a:r>
              <a:rPr lang="en-GB" sz="3200" dirty="0">
                <a:solidFill>
                  <a:schemeClr val="accent1">
                    <a:lumMod val="75000"/>
                  </a:schemeClr>
                </a:solidFill>
              </a:rPr>
              <a:t>and other vaccines (1) </a:t>
            </a:r>
            <a:br>
              <a:rPr lang="en-GB" sz="3200" dirty="0">
                <a:solidFill>
                  <a:schemeClr val="accent1">
                    <a:lumMod val="75000"/>
                  </a:schemeClr>
                </a:solidFill>
              </a:rPr>
            </a:br>
            <a:endParaRPr lang="en-GB"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251520" y="1268760"/>
            <a:ext cx="8784976" cy="4896544"/>
          </a:xfrm>
        </p:spPr>
        <p:txBody>
          <a:bodyPr/>
          <a:lstStyle/>
          <a:p>
            <a:pPr marL="493200" indent="-457200">
              <a:buFont typeface="Wingdings" panose="05000000000000000000" pitchFamily="2" charset="2"/>
              <a:buChar char="q"/>
            </a:pPr>
            <a:r>
              <a:rPr lang="en-GB" sz="17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there is no evidence of any safety concerns, although it may make the attribution of any adverse events more difficult</a:t>
            </a:r>
          </a:p>
          <a:p>
            <a:pPr marL="493200" indent="-45720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Wingdings" panose="05000000000000000000" pitchFamily="2" charset="2"/>
              <a:buChar char="q"/>
            </a:pPr>
            <a:endParaRPr lang="en-GB" sz="1700" dirty="0">
              <a:solidFill>
                <a:srgbClr val="FF0000"/>
              </a:solidFill>
              <a:ea typeface="Times New Roman" panose="02020603050405020304" pitchFamily="18" charset="0"/>
            </a:endParaRPr>
          </a:p>
          <a:p>
            <a:pPr marL="36000" indent="0"/>
            <a:r>
              <a:rPr lang="en-GB" sz="1700" b="1" dirty="0">
                <a:ea typeface="Times New Roman" panose="02020603050405020304" pitchFamily="18" charset="0"/>
              </a:rPr>
              <a:t>it is generally better for vaccination to proceed to avoid any further delay in 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90923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16632"/>
            <a:ext cx="8077200" cy="936104"/>
          </a:xfrm>
        </p:spPr>
        <p:txBody>
          <a:bodyPr/>
          <a:lstStyle/>
          <a:p>
            <a:r>
              <a:rPr lang="en-GB" sz="3200" dirty="0">
                <a:solidFill>
                  <a:schemeClr val="accent1">
                    <a:lumMod val="75000"/>
                  </a:schemeClr>
                </a:solidFill>
              </a:rPr>
              <a:t>Co-administration of COVID-19 </a:t>
            </a:r>
            <a:br>
              <a:rPr lang="en-GB" sz="3200" dirty="0">
                <a:solidFill>
                  <a:schemeClr val="accent1">
                    <a:lumMod val="75000"/>
                  </a:schemeClr>
                </a:solidFill>
              </a:rPr>
            </a:br>
            <a:r>
              <a:rPr lang="en-GB" sz="3200" dirty="0">
                <a:solidFill>
                  <a:schemeClr val="accent1">
                    <a:lumMod val="75000"/>
                  </a:schemeClr>
                </a:solidFill>
              </a:rPr>
              <a:t>and other 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179512" y="836712"/>
            <a:ext cx="8712968" cy="4725888"/>
          </a:xfrm>
        </p:spPr>
        <p:txBody>
          <a:bodyPr/>
          <a:lstStyle/>
          <a:p>
            <a:pPr marL="493200" indent="-457200">
              <a:buFont typeface="Wingdings" panose="05000000000000000000" pitchFamily="2" charset="2"/>
              <a:buChar char="q"/>
            </a:pPr>
            <a:endParaRPr lang="en-GB" sz="16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where co-administration does occur, patients should be informed about the likely timing of potential adverse events relating to each vaccine</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21750" indent="-285750">
              <a:buFont typeface="Wingdings" panose="05000000000000000000" pitchFamily="2" charset="2"/>
              <a:buChar char="q"/>
            </a:pPr>
            <a:endParaRPr lang="en-GB" sz="1700" b="1" dirty="0">
              <a:ea typeface="Times New Roman" panose="02020603050405020304" pitchFamily="18" charset="0"/>
            </a:endParaRPr>
          </a:p>
          <a:p>
            <a:pPr marL="493200" indent="-457200">
              <a:buFont typeface="Wingdings" panose="05000000000000000000" pitchFamily="2" charset="2"/>
              <a:buChar char="q"/>
            </a:pPr>
            <a:r>
              <a:rPr lang="en-GB" sz="1700" dirty="0"/>
              <a:t>a UK study of co-administration of AstraZeneca and Pfizer BioNTech COVID-19 vaccines with inactivated influenza vaccines confirmed acceptable immunogenicity and reactogenicity </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t>a recent study has shown an acceptable safety profile when COVID-19 is co-administered with inactivated shingles vaccine</a:t>
            </a:r>
          </a:p>
          <a:p>
            <a:pPr marL="493200" indent="-457200">
              <a:buFont typeface="Wingdings" panose="05000000000000000000" pitchFamily="2" charset="2"/>
              <a:buChar char="q"/>
            </a:pPr>
            <a:endParaRPr lang="en-GB" sz="1700" dirty="0"/>
          </a:p>
          <a:p>
            <a:pPr marL="493200" indent="-457200">
              <a:buFont typeface="Wingdings" panose="05000000000000000000" pitchFamily="2" charset="2"/>
              <a:buChar char="q"/>
            </a:pPr>
            <a:r>
              <a:rPr lang="en-GB" sz="1700" dirty="0"/>
              <a:t>where possible, co-administration of COVID-19 and influenza vaccines is recommended</a:t>
            </a:r>
          </a:p>
        </p:txBody>
      </p:sp>
    </p:spTree>
    <p:extLst>
      <p:ext uri="{BB962C8B-B14F-4D97-AF65-F5344CB8AC3E}">
        <p14:creationId xmlns:p14="http://schemas.microsoft.com/office/powerpoint/2010/main" val="267999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504056"/>
          </a:xfrm>
        </p:spPr>
        <p:txBody>
          <a:bodyPr/>
          <a:lstStyle/>
          <a:p>
            <a:r>
              <a:rPr lang="en-GB" sz="3200" dirty="0">
                <a:solidFill>
                  <a:schemeClr val="accent1">
                    <a:lumMod val="75000"/>
                  </a:schemeClr>
                </a:solidFill>
              </a:rPr>
              <a:t>Pregnancy</a:t>
            </a:r>
            <a:r>
              <a:rPr lang="en-GB" sz="3600" dirty="0">
                <a:solidFill>
                  <a:srgbClr val="FF0000"/>
                </a:solidFill>
              </a:rPr>
              <a:t> </a:t>
            </a:r>
            <a:endParaRPr lang="en-GB" sz="3600" dirty="0">
              <a:solidFill>
                <a:schemeClr val="accent1">
                  <a:lumMod val="75000"/>
                </a:schemeClr>
              </a:solidFill>
            </a:endParaRPr>
          </a:p>
        </p:txBody>
      </p:sp>
      <p:sp>
        <p:nvSpPr>
          <p:cNvPr id="3" name="Content Placeholder 2"/>
          <p:cNvSpPr>
            <a:spLocks noGrp="1"/>
          </p:cNvSpPr>
          <p:nvPr>
            <p:ph idx="1"/>
          </p:nvPr>
        </p:nvSpPr>
        <p:spPr>
          <a:xfrm>
            <a:off x="539552" y="764704"/>
            <a:ext cx="8223448" cy="5400600"/>
          </a:xfrm>
        </p:spPr>
        <p:txBody>
          <a:bodyPr/>
          <a:lstStyle/>
          <a:p>
            <a:pPr marL="285750" indent="-285750">
              <a:buFont typeface="Wingdings" panose="05000000000000000000" pitchFamily="2" charset="2"/>
              <a:buChar char="q"/>
            </a:pPr>
            <a:r>
              <a:rPr lang="en-GB" sz="1700" dirty="0"/>
              <a:t>there is no known risk associated with giving non-live vaccines during pregnancy. Since these vaccines cannot replicate, they cannot cause infection in either the woman or the unborn child</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routine questioning about last menstrual period and/or pregnancy testing is not required before offering the vaccine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clinicians should discuss the risks and benefits of vaccination with the woman, and advise about the current evidence of safety for the vaccine in pregnancy</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women who are planning pregnancy or in the immediate postpartum can be vaccinated with a suitable product for their age and clinical risk group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a woman finds out she is pregnant after starting a course of vaccine, she may complete vaccination during pregnancy using the same vaccine product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termination of pregnancy following inadvertent immunisation should </a:t>
            </a:r>
            <a:r>
              <a:rPr lang="en-GB" sz="1700" b="1" dirty="0"/>
              <a:t>not </a:t>
            </a:r>
            <a:r>
              <a:rPr lang="en-GB" sz="1700" dirty="0"/>
              <a:t>be recommended</a:t>
            </a:r>
            <a:endParaRPr lang="en-GB" sz="1700" dirty="0">
              <a:solidFill>
                <a:schemeClr val="bg1"/>
              </a:solidFill>
            </a:endParaRPr>
          </a:p>
        </p:txBody>
      </p:sp>
    </p:spTree>
    <p:extLst>
      <p:ext uri="{BB962C8B-B14F-4D97-AF65-F5344CB8AC3E}">
        <p14:creationId xmlns:p14="http://schemas.microsoft.com/office/powerpoint/2010/main" val="76596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200"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Wingdings" panose="05000000000000000000" pitchFamily="2" charset="2"/>
              <a:buChar char="q"/>
            </a:pPr>
            <a:r>
              <a:rPr lang="en-GB" sz="1800" dirty="0"/>
              <a:t>there is no known risk associated with giving non-live vaccines whilst breastfeeding</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JCVI advises that breastfeeding women may be offered vaccination with any suitable COVID-19 vaccine</a:t>
            </a:r>
          </a:p>
          <a:p>
            <a:pPr marL="285750" indent="-285750">
              <a:buFont typeface="Wingdings" panose="05000000000000000000" pitchFamily="2" charset="2"/>
              <a:buChar char="q"/>
            </a:pPr>
            <a:endParaRPr lang="en-GB" sz="1800" dirty="0"/>
          </a:p>
          <a:p>
            <a:pPr marL="285750" lvl="0" indent="-285750">
              <a:buFont typeface="Wingdings" panose="05000000000000000000" pitchFamily="2" charset="2"/>
              <a:buChar char="q"/>
            </a:pPr>
            <a:r>
              <a:rPr lang="en-GB" sz="1800" dirty="0"/>
              <a:t>emerging safety data is reassuring: mRNA was not detected in the breast milk of recently vaccinated women and protective antibodies have been detected in breast milk </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developmental and health benefits of breastfeeding should be considered along with the woman’s clinical need for immunisation against COVID-19</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52470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and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Wingdings" panose="05000000000000000000" pitchFamily="2" charset="2"/>
              <a:buChar char="q"/>
            </a:pPr>
            <a:endParaRPr lang="en-GB" sz="1700" b="1" kern="1200" dirty="0">
              <a:latin typeface="Arial" pitchFamily="34" charset="0"/>
              <a:ea typeface="ヒラギノ角ゴ Pro W3" pitchFamily="84" charset="-128"/>
            </a:endParaRPr>
          </a:p>
          <a:p>
            <a:pPr marL="457200" indent="-457200">
              <a:buFont typeface="Wingdings" panose="05000000000000000000" pitchFamily="2" charset="2"/>
              <a:buChar char="q"/>
            </a:pPr>
            <a:r>
              <a:rPr lang="en-GB" sz="1700" kern="1200" dirty="0"/>
              <a:t>polyethylene glycol (PEG) is an allergen commonly found in medicines and also in household goods and cosmetics. Known allergy to PEG is extremely rare but would contraindicate receipt of</a:t>
            </a:r>
            <a:r>
              <a:rPr lang="en-GB" sz="1700" kern="1200" dirty="0">
                <a:latin typeface="Arial" pitchFamily="34" charset="0"/>
                <a:ea typeface="ヒラギノ角ゴ Pro W3" pitchFamily="84" charset="-128"/>
              </a:rPr>
              <a:t> Pfizer BioNTech (Comirnaty) and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t>
            </a:r>
            <a:r>
              <a:rPr lang="en-GB" sz="1700" kern="1200" dirty="0"/>
              <a:t>vaccines</a:t>
            </a:r>
          </a:p>
          <a:p>
            <a:pPr marL="457200" indent="-457200">
              <a:buFont typeface="Wingdings" panose="05000000000000000000" pitchFamily="2" charset="2"/>
              <a:buChar char="q"/>
            </a:pPr>
            <a:endParaRPr lang="en-GB" sz="1700" kern="1200" dirty="0"/>
          </a:p>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490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936104"/>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1064029"/>
            <a:ext cx="8077200" cy="4885251"/>
          </a:xfrm>
        </p:spPr>
        <p:txBody>
          <a:bodyPr/>
          <a:lstStyle/>
          <a:p>
            <a:pPr>
              <a:buFont typeface="Wingdings" panose="05000000000000000000" pitchFamily="2" charset="2"/>
              <a:buChar char="q"/>
            </a:pPr>
            <a:r>
              <a:rPr lang="en-GB" sz="2000" dirty="0"/>
              <a:t>it is recommended recipients of the COVID-19 </a:t>
            </a:r>
            <a:r>
              <a:rPr lang="en-GB" sz="2000" dirty="0" err="1"/>
              <a:t>Moderna</a:t>
            </a:r>
            <a:r>
              <a:rPr lang="en-GB" sz="2000" dirty="0"/>
              <a:t> (</a:t>
            </a:r>
            <a:r>
              <a:rPr lang="en-GB" sz="2000" dirty="0" err="1"/>
              <a:t>Spikevax</a:t>
            </a:r>
            <a:r>
              <a:rPr lang="en-GB" sz="2000" dirty="0"/>
              <a:t>) and Pfizer BioNTech (Comirnaty)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2000" dirty="0">
                <a:solidFill>
                  <a:srgbClr val="FF0000"/>
                </a:solidFill>
                <a:hlinkClick r:id="rId3">
                  <a:extLst>
                    <a:ext uri="{A12FA001-AC4F-418D-AE19-62706E023703}">
                      <ahyp:hlinkClr xmlns:ahyp="http://schemas.microsoft.com/office/drawing/2018/hyperlinkcolor" val="tx"/>
                    </a:ext>
                  </a:extLst>
                </a:hlinkClick>
              </a:rPr>
              <a:t>doh-hss-md-21-2022.pdf (health-ni.gov.uk</a:t>
            </a:r>
            <a:r>
              <a:rPr lang="en-GB" sz="2000" dirty="0">
                <a:hlinkClick r:id="rId3">
                  <a:extLst>
                    <a:ext uri="{A12FA001-AC4F-418D-AE19-62706E023703}">
                      <ahyp:hlinkClr xmlns:ahyp="http://schemas.microsoft.com/office/drawing/2018/hyperlinkcolor" val="tx"/>
                    </a:ext>
                  </a:extLst>
                </a:hlinkClick>
              </a:rPr>
              <a:t>)</a:t>
            </a:r>
            <a:endParaRPr lang="en-GB" sz="2000" dirty="0"/>
          </a:p>
          <a:p>
            <a:pPr>
              <a:buFont typeface="Wingdings" panose="05000000000000000000" pitchFamily="2" charset="2"/>
              <a:buChar char="q"/>
            </a:pPr>
            <a:endParaRPr lang="en-GB" sz="2000" dirty="0"/>
          </a:p>
          <a:p>
            <a:pPr>
              <a:buFont typeface="Wingdings" panose="05000000000000000000" pitchFamily="2" charset="2"/>
              <a:buChar char="q"/>
            </a:pPr>
            <a:r>
              <a:rPr lang="en-GB" sz="2000" dirty="0"/>
              <a:t>the exceptions to this 15 minute suspension are:</a:t>
            </a:r>
          </a:p>
          <a:p>
            <a:pPr marL="685800" lvl="1">
              <a:buFont typeface="Wingdings" panose="05000000000000000000" pitchFamily="2" charset="2"/>
              <a:buChar char="§"/>
            </a:pPr>
            <a:r>
              <a:rPr lang="en-GB" sz="1600" dirty="0"/>
              <a:t>- individuals with a strong history of dangerous or unexplained allergic reactions (e.g. anaphylaxis)</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866211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08112"/>
          </a:xfrm>
        </p:spPr>
        <p:txBody>
          <a:bodyPr/>
          <a:lstStyle/>
          <a:p>
            <a:r>
              <a:rPr lang="en-GB" sz="32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268760"/>
            <a:ext cx="8077200" cy="4536504"/>
          </a:xfrm>
        </p:spPr>
        <p:txBody>
          <a:bodyPr/>
          <a:lstStyle/>
          <a:p>
            <a:pPr>
              <a:buFont typeface="Wingdings" panose="05000000000000000000" pitchFamily="2" charset="2"/>
              <a:buChar char="q"/>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Wingdings" panose="05000000000000000000" pitchFamily="2" charset="2"/>
              <a:buChar char="q"/>
            </a:pPr>
            <a:endParaRPr lang="en-GB" sz="2000" dirty="0"/>
          </a:p>
          <a:p>
            <a:pPr lvl="0">
              <a:buFont typeface="Wingdings" panose="05000000000000000000" pitchFamily="2" charset="2"/>
              <a:buChar char="q"/>
            </a:pPr>
            <a:r>
              <a:rPr lang="en-GB" sz="20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571318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200" dirty="0">
                <a:solidFill>
                  <a:schemeClr val="accent1">
                    <a:lumMod val="75000"/>
                  </a:schemeClr>
                </a:solidFill>
              </a:rPr>
              <a:t>Myocarditis and pericarditis </a:t>
            </a:r>
          </a:p>
        </p:txBody>
      </p:sp>
      <p:sp>
        <p:nvSpPr>
          <p:cNvPr id="3" name="Content Placeholder 2"/>
          <p:cNvSpPr>
            <a:spLocks noGrp="1"/>
          </p:cNvSpPr>
          <p:nvPr>
            <p:ph idx="1"/>
          </p:nvPr>
        </p:nvSpPr>
        <p:spPr>
          <a:xfrm>
            <a:off x="467544" y="787489"/>
            <a:ext cx="4824536" cy="4968552"/>
          </a:xfrm>
        </p:spPr>
        <p:txBody>
          <a:bodyPr/>
          <a:lstStyle/>
          <a:p>
            <a:pPr marL="285750" indent="-285750">
              <a:buFont typeface="Wingdings" panose="05000000000000000000" pitchFamily="2" charset="2"/>
              <a:buChar char="q"/>
            </a:pPr>
            <a:r>
              <a:rPr lang="en-GB" sz="1600" dirty="0"/>
              <a:t>cases of myocarditis and pericarditis have been reported rarely after COVID-19 vaccines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reported rate appears to be highest in those under 25 years of age and in males, and after the second dose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onset is within a few days of vaccination and most cases are mild and have recovered without any sequelae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those who develop myocarditis or pericarditis following the first COVID-19 vaccination should be assessed by an appropriate clinician to determine whether it is likely to be vaccine related</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3200"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5" name="Picture 4">
            <a:extLst>
              <a:ext uri="{FF2B5EF4-FFF2-40B4-BE49-F238E27FC236}">
                <a16:creationId xmlns:a16="http://schemas.microsoft.com/office/drawing/2014/main" id="{161A45DD-4F09-498E-93A0-8200699C13B6}"/>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7447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1. 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marL="4763" lvl="0" indent="-4763">
              <a:spcBef>
                <a:spcPts val="0"/>
              </a:spcBef>
              <a:spcAft>
                <a:spcPts val="1000"/>
              </a:spcAft>
              <a:buClrTx/>
              <a:buSzTx/>
            </a:pPr>
            <a:endParaRPr lang="en-GB" sz="2400" b="1" kern="1200" dirty="0">
              <a:solidFill>
                <a:prstClr val="black"/>
              </a:solidFill>
              <a:latin typeface="Arial" pitchFamily="34" charset="0"/>
              <a:ea typeface="ヒラギノ角ゴ Pro W3" pitchFamily="84" charset="-128"/>
            </a:endParaRPr>
          </a:p>
          <a:p>
            <a:pPr lvl="0">
              <a:spcBef>
                <a:spcPts val="0"/>
              </a:spcBef>
              <a:spcAft>
                <a:spcPts val="1000"/>
              </a:spcAft>
              <a:buClrTx/>
              <a:buSzTx/>
              <a:buFont typeface="Wingdings" panose="05000000000000000000" pitchFamily="2" charset="2"/>
              <a:buChar char="ü"/>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lvl="0">
              <a:spcBef>
                <a:spcPts val="0"/>
              </a:spcBef>
              <a:spcAft>
                <a:spcPts val="1000"/>
              </a:spcAft>
              <a:buClrTx/>
              <a:buSzTx/>
              <a:buFont typeface="Wingdings" panose="05000000000000000000" pitchFamily="2" charset="2"/>
              <a:buChar char="ü"/>
            </a:pPr>
            <a:r>
              <a:rPr lang="en-GB" sz="2000" kern="1200" dirty="0">
                <a:latin typeface="Arial" pitchFamily="34" charset="0"/>
                <a:ea typeface="ヒラギノ角ゴ Pro W3" pitchFamily="84" charset="-128"/>
              </a:rPr>
              <a:t>understand the policy behind the COVID-19 vaccination programme</a:t>
            </a:r>
          </a:p>
          <a:p>
            <a:pPr lvl="0">
              <a:spcBef>
                <a:spcPts val="0"/>
              </a:spcBef>
              <a:spcAft>
                <a:spcPts val="1000"/>
              </a:spcAft>
              <a:buClrTx/>
              <a:buSzTx/>
              <a:buFont typeface="Wingdings" panose="05000000000000000000" pitchFamily="2" charset="2"/>
              <a:buChar char="ü"/>
            </a:pPr>
            <a:r>
              <a:rPr lang="en-GB" sz="2000" kern="1200" dirty="0">
                <a:latin typeface="Arial" pitchFamily="34" charset="0"/>
                <a:ea typeface="ヒラギノ角ゴ Pro W3" pitchFamily="84" charset="-128"/>
              </a:rPr>
              <a:t>identify the groups who are at high risk of COVID-19 infection and who are eligible to receive the COVID-19 vaccine</a:t>
            </a:r>
          </a:p>
          <a:p>
            <a:pPr>
              <a:spcBef>
                <a:spcPts val="0"/>
              </a:spcBef>
              <a:spcAft>
                <a:spcPts val="1000"/>
              </a:spcAft>
              <a:buClrTx/>
              <a:buSzTx/>
              <a:buFont typeface="Wingdings" panose="05000000000000000000" pitchFamily="2" charset="2"/>
              <a:buChar char="ü"/>
            </a:pPr>
            <a:r>
              <a:rPr lang="en-GB" sz="2000" dirty="0"/>
              <a:t>describe the key principles of how to correctly store, prepare and administer COVID-19 vaccines which are currently in use in Northern Ireland (NI)</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Wingdings" panose="05000000000000000000" pitchFamily="2" charset="2"/>
              <a:buChar char="q"/>
            </a:pPr>
            <a:r>
              <a:rPr lang="en-GB" sz="1700" dirty="0"/>
              <a:t>GBS is a very rare and serious condition that affects the nerves- mainly in the feet, hands and limbs, causing numbness, weakness and pain. In severe cases, GBS can cause difficulty moving, walking, breathing and/or swallowing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very rare reports of GBS following COVID-19 vaccination have been received, however, no causal mechanism with COVID-19 vaccination has been proven, and cases of GBS following vaccination may occur by chance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a:solidFill>
                  <a:schemeClr val="accent1">
                    <a:lumMod val="75000"/>
                  </a:schemeClr>
                </a:solidFill>
              </a:rPr>
              <a:t>Capillary leak syndrome</a:t>
            </a:r>
          </a:p>
        </p:txBody>
      </p:sp>
      <p:sp>
        <p:nvSpPr>
          <p:cNvPr id="3" name="Content Placeholder 2"/>
          <p:cNvSpPr>
            <a:spLocks noGrp="1"/>
          </p:cNvSpPr>
          <p:nvPr>
            <p:ph idx="1"/>
          </p:nvPr>
        </p:nvSpPr>
        <p:spPr>
          <a:xfrm>
            <a:off x="685800" y="980728"/>
            <a:ext cx="8077200" cy="4824536"/>
          </a:xfrm>
        </p:spPr>
        <p:txBody>
          <a:bodyPr/>
          <a:lstStyle/>
          <a:p>
            <a:pPr marL="285750" indent="-285750">
              <a:lnSpc>
                <a:spcPct val="110000"/>
              </a:lnSpc>
              <a:spcBef>
                <a:spcPts val="0"/>
              </a:spcBef>
              <a:buFont typeface="Wingdings" panose="05000000000000000000" pitchFamily="2" charset="2"/>
              <a:buChar char="q"/>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endParaRPr lang="en-GB" sz="1800" dirty="0"/>
          </a:p>
          <a:p>
            <a:pPr marL="285750" indent="-285750">
              <a:buFont typeface="Wingdings" panose="05000000000000000000" pitchFamily="2" charset="2"/>
              <a:buChar char="q"/>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341455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321750" indent="-285750">
              <a:buFont typeface="Wingdings" panose="05000000000000000000" pitchFamily="2" charset="2"/>
              <a:buChar char="q"/>
            </a:pPr>
            <a:r>
              <a:rPr lang="en-GB" sz="1800" dirty="0"/>
              <a:t>Immune thrombocytopenia (ITP) is a condition where the immune system does not function correctly and attacks and destroys platelets in the blood. Platelets help the blood to clot so this can lead to bruising and bleeding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there is now emerging evidence of a small risk of ITP or ITP relapse following COVID-19 vaccination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to date, this has been reported extremely rarely and the MHRA Yellow Card summary states that this is usually short-lived and of minor severity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59617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251520" y="188640"/>
            <a:ext cx="8077200" cy="936104"/>
          </a:xfrm>
        </p:spPr>
        <p:txBody>
          <a:bodyPr/>
          <a:lstStyle/>
          <a:p>
            <a:r>
              <a:rPr lang="en-GB" sz="3200" dirty="0">
                <a:solidFill>
                  <a:schemeClr val="accent1">
                    <a:lumMod val="75000"/>
                  </a:schemeClr>
                </a:solidFill>
              </a:rPr>
              <a:t>Menstrual disorders /</a:t>
            </a:r>
            <a:br>
              <a:rPr lang="en-GB" sz="3200" dirty="0">
                <a:solidFill>
                  <a:schemeClr val="accent1">
                    <a:lumMod val="75000"/>
                  </a:schemeClr>
                </a:solidFill>
              </a:rPr>
            </a:br>
            <a:r>
              <a:rPr lang="en-GB" sz="3200" dirty="0">
                <a:solidFill>
                  <a:schemeClr val="accent1">
                    <a:lumMod val="75000"/>
                  </a:schemeClr>
                </a:solidFill>
              </a:rPr>
              <a:t>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179512" y="1268760"/>
            <a:ext cx="8581256" cy="4797896"/>
          </a:xfrm>
        </p:spPr>
        <p:txBody>
          <a:bodyPr/>
          <a:lstStyle/>
          <a:p>
            <a:pPr marL="457200" indent="-457200">
              <a:buFont typeface="Wingdings" panose="05000000000000000000" pitchFamily="2" charset="2"/>
              <a:buChar char="q"/>
            </a:pPr>
            <a:r>
              <a:rPr lang="en-GB" sz="1600" dirty="0"/>
              <a:t>the MHRA has continued to review reports of suspected side effects of menstrual disorders and unexpected vaginal bleeding following COVID-19 vaccination in the UK</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evidence from the most recent review suggested a possible association between the Pfizer BioNTech (Comirnaty®) and </a:t>
            </a:r>
            <a:r>
              <a:rPr lang="en-GB" sz="1600" dirty="0" err="1"/>
              <a:t>Moderna</a:t>
            </a:r>
            <a:r>
              <a:rPr lang="en-GB" sz="1600" dirty="0"/>
              <a:t> (</a:t>
            </a:r>
            <a:r>
              <a:rPr lang="en-GB" sz="1600" dirty="0" err="1"/>
              <a:t>Spikevax</a:t>
            </a:r>
            <a:r>
              <a:rPr lang="en-GB" sz="1600" dirty="0"/>
              <a:t>®) COVID-19 vaccines and heavy menstrual bleeding</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events were mostly non-serious and temporary in nature</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the rigorous evaluation completed to date does not support a link between COVID-19 vaccines and other changes to menstrual periods</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no evidence to suggest that COVID-19 vaccines affect fertility or ability to have children</a:t>
            </a:r>
          </a:p>
        </p:txBody>
      </p:sp>
    </p:spTree>
    <p:extLst>
      <p:ext uri="{BB962C8B-B14F-4D97-AF65-F5344CB8AC3E}">
        <p14:creationId xmlns:p14="http://schemas.microsoft.com/office/powerpoint/2010/main" val="54490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792088"/>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539552" y="764704"/>
            <a:ext cx="8223448" cy="4896544"/>
          </a:xfrm>
        </p:spPr>
        <p:txBody>
          <a:bodyPr/>
          <a:lstStyle/>
          <a:p>
            <a:pPr marL="285750" indent="-285750">
              <a:buFont typeface="Wingdings" panose="05000000000000000000" pitchFamily="2" charset="2"/>
              <a:buChar char="q"/>
            </a:pPr>
            <a:r>
              <a:rPr lang="en-GB" sz="1600" dirty="0"/>
              <a:t>the MHRA have received reports of skin reactions occurring around the vaccination site and extensive swelling of the vaccinated limb</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majority of the reports received have been following the </a:t>
            </a:r>
            <a:r>
              <a:rPr lang="en-GB" sz="1600" dirty="0" err="1"/>
              <a:t>Moderna</a:t>
            </a:r>
            <a:r>
              <a:rPr lang="en-GB" sz="1600" dirty="0"/>
              <a:t> (</a:t>
            </a:r>
            <a:r>
              <a:rPr lang="en-GB" sz="1600" dirty="0" err="1"/>
              <a:t>Spikevax</a:t>
            </a:r>
            <a:r>
              <a:rPr lang="en-GB" sz="1600" dirty="0"/>
              <a:t>®) and Pfizer BioNTech (Comirnaty®) vaccines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reactions are characterized by a rash, swelling and tenderness that can cover the whole upper arm and may be itchy and/or painful and warm to the touch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reactions are usually self-limiting and resolve within a day or two, although in some patients it can take slightly longer to disappear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individuals who experience this reaction after their first dose may experience a similar reaction in a shorter timeframe following the second dose, however, none of the reports received by the MHRA have been serious and people should still receive subsequent doses when invited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92805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sz="3200" dirty="0">
                <a:solidFill>
                  <a:schemeClr val="accent1">
                    <a:lumMod val="75000"/>
                  </a:schemeClr>
                </a:solidFill>
              </a:rPr>
              <a:t>Bell’s Palsy</a:t>
            </a:r>
          </a:p>
        </p:txBody>
      </p:sp>
      <p:sp>
        <p:nvSpPr>
          <p:cNvPr id="3" name="Content Placeholder 2"/>
          <p:cNvSpPr>
            <a:spLocks noGrp="1"/>
          </p:cNvSpPr>
          <p:nvPr>
            <p:ph idx="1"/>
          </p:nvPr>
        </p:nvSpPr>
        <p:spPr>
          <a:xfrm>
            <a:off x="683568" y="1124744"/>
            <a:ext cx="8077200" cy="4680520"/>
          </a:xfrm>
        </p:spPr>
        <p:txBody>
          <a:bodyPr/>
          <a:lstStyle/>
          <a:p>
            <a:pPr marL="493200" indent="-457200">
              <a:lnSpc>
                <a:spcPct val="110000"/>
              </a:lnSpc>
              <a:buFont typeface="Wingdings" panose="05000000000000000000" pitchFamily="2" charset="2"/>
              <a:buChar char="q"/>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BP is known to be associated with a number of infectious diseases, including the SARS-CoV-2 virus</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to raise awareness of this potential adverse event amongst healthcare professionals and patients, facial paralysis has been included in the product information for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4209423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3200" dirty="0">
                <a:solidFill>
                  <a:schemeClr val="accent1">
                    <a:lumMod val="75000"/>
                  </a:schemeClr>
                </a:solidFill>
              </a:rPr>
              <a:t>COVID-19 </a:t>
            </a:r>
            <a:br>
              <a:rPr lang="en-GB" sz="3200" dirty="0">
                <a:solidFill>
                  <a:schemeClr val="accent1">
                    <a:lumMod val="75000"/>
                  </a:schemeClr>
                </a:solidFill>
              </a:rPr>
            </a:br>
            <a:r>
              <a:rPr lang="en-GB" sz="3200" dirty="0">
                <a:solidFill>
                  <a:schemeClr val="accent1">
                    <a:lumMod val="75000"/>
                  </a:schemeClr>
                </a:solidFill>
              </a:rPr>
              <a:t>vaccination programme considerations</a:t>
            </a:r>
          </a:p>
        </p:txBody>
      </p:sp>
      <p:sp>
        <p:nvSpPr>
          <p:cNvPr id="3" name="Content Placeholder 2"/>
          <p:cNvSpPr>
            <a:spLocks noGrp="1"/>
          </p:cNvSpPr>
          <p:nvPr>
            <p:ph idx="1"/>
          </p:nvPr>
        </p:nvSpPr>
        <p:spPr>
          <a:xfrm>
            <a:off x="685800" y="1259632"/>
            <a:ext cx="8077200" cy="4329608"/>
          </a:xfrm>
          <a:solidFill>
            <a:schemeClr val="tx1"/>
          </a:solidFill>
        </p:spPr>
        <p:txBody>
          <a:bodyPr/>
          <a:lstStyle/>
          <a:p>
            <a:pPr marL="0" indent="0">
              <a:lnSpc>
                <a:spcPct val="100000"/>
              </a:lnSpc>
            </a:pPr>
            <a:r>
              <a:rPr lang="en-GB" sz="1800" dirty="0"/>
              <a:t>The overall aim of the COVID-19 vaccination programme is to protect those who are at most risk from serious illness or death.  </a:t>
            </a:r>
          </a:p>
          <a:p>
            <a:pPr marL="0" indent="0">
              <a:lnSpc>
                <a:spcPct val="100000"/>
              </a:lnSpc>
            </a:pPr>
            <a:endParaRPr lang="en-GB" sz="1800" dirty="0"/>
          </a:p>
          <a:p>
            <a:pPr marL="0" indent="0">
              <a:lnSpc>
                <a:spcPct val="100000"/>
              </a:lnSpc>
            </a:pPr>
            <a:r>
              <a:rPr lang="en-GB" sz="1800" dirty="0"/>
              <a:t>In order to advise which groups of patients to vaccinate and in which order to prioritise vaccination of these groups, the JCVI consider all the available relevant information on:</a:t>
            </a:r>
          </a:p>
          <a:p>
            <a:pPr marL="285750" indent="-285750">
              <a:lnSpc>
                <a:spcPct val="100000"/>
              </a:lnSpc>
              <a:spcAft>
                <a:spcPts val="600"/>
              </a:spcAft>
              <a:buFont typeface="Wingdings" panose="05000000000000000000" pitchFamily="2" charset="2"/>
              <a:buChar char="q"/>
            </a:pPr>
            <a:r>
              <a:rPr lang="en-GB" sz="18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q"/>
            </a:pPr>
            <a:r>
              <a:rPr lang="en-GB" sz="1800" dirty="0"/>
              <a:t>the effect of the vaccine on acquisition of infection and transmission</a:t>
            </a:r>
          </a:p>
          <a:p>
            <a:pPr marL="285750" indent="-285750">
              <a:lnSpc>
                <a:spcPct val="100000"/>
              </a:lnSpc>
              <a:spcAft>
                <a:spcPts val="600"/>
              </a:spcAft>
              <a:buFont typeface="Wingdings" panose="05000000000000000000" pitchFamily="2" charset="2"/>
              <a:buChar char="q"/>
            </a:pPr>
            <a:r>
              <a:rPr lang="en-GB" sz="1800" dirty="0"/>
              <a:t>epidemiological, microbiological and clinical characteristics of COVID-19.</a:t>
            </a:r>
          </a:p>
          <a:p>
            <a:pPr marL="0" indent="0">
              <a:lnSpc>
                <a:spcPct val="100000"/>
              </a:lnSpc>
              <a:spcAft>
                <a:spcPts val="600"/>
              </a:spcAft>
            </a:pPr>
            <a:r>
              <a:rPr lang="en-GB" sz="1800" dirty="0"/>
              <a:t>From this, they then make recommendations to the Department of Health (DoH)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89168" cy="936104"/>
          </a:xfrm>
        </p:spPr>
        <p:txBody>
          <a:bodyPr/>
          <a:lstStyle/>
          <a:p>
            <a:r>
              <a:rPr lang="en-GB" sz="3200" dirty="0">
                <a:solidFill>
                  <a:schemeClr val="accent1">
                    <a:lumMod val="75000"/>
                  </a:schemeClr>
                </a:solidFill>
              </a:rPr>
              <a:t>Resident in a care home</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1200"/>
              </a:spcAft>
              <a:buFont typeface="Wingdings" panose="05000000000000000000" pitchFamily="2" charset="2"/>
              <a:buChar char="q"/>
            </a:pPr>
            <a:r>
              <a:rPr lang="en-GB" sz="1700" dirty="0"/>
              <a:t>there is clear evidence that those living in residential care homes for older adults have been disproportionately affected by COVID-19 </a:t>
            </a:r>
          </a:p>
          <a:p>
            <a:pPr marL="285750" indent="-285750">
              <a:spcAft>
                <a:spcPts val="1200"/>
              </a:spcAft>
              <a:buFont typeface="Wingdings" panose="05000000000000000000" pitchFamily="2" charset="2"/>
              <a:buChar char="q"/>
            </a:pPr>
            <a:r>
              <a:rPr lang="en-GB" sz="17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Wingdings" panose="05000000000000000000" pitchFamily="2" charset="2"/>
              <a:buChar char="q"/>
            </a:pPr>
            <a:r>
              <a:rPr lang="en-GB" sz="1700" dirty="0"/>
              <a:t>the closed setting of the care home also increases the risk of outbreaks occurring as any asymptomatic residents and staff could be potential reservoirs for on-going transmission</a:t>
            </a:r>
          </a:p>
          <a:p>
            <a:pPr marL="285750" indent="-285750">
              <a:spcAft>
                <a:spcPts val="1200"/>
              </a:spcAft>
              <a:buFont typeface="Wingdings" panose="05000000000000000000" pitchFamily="2" charset="2"/>
              <a:buChar char="q"/>
            </a:pPr>
            <a:r>
              <a:rPr lang="en-GB" sz="1700" dirty="0"/>
              <a:t>given the increased risk of outbreaks, morbidity and mortality in these closed settings, older adults in care homes are considered to be at very high risk</a:t>
            </a:r>
          </a:p>
          <a:p>
            <a:pPr marL="285750" indent="-285750">
              <a:spcAft>
                <a:spcPts val="1200"/>
              </a:spcAft>
              <a:buFont typeface="Wingdings" panose="05000000000000000000" pitchFamily="2" charset="2"/>
              <a:buChar char="q"/>
            </a:pPr>
            <a:r>
              <a:rPr lang="en-GB" sz="1700" dirty="0"/>
              <a:t>JCVI have advised that this group should be the highest priority for vaccination </a:t>
            </a:r>
          </a:p>
          <a:p>
            <a:pPr marL="285750" indent="-285750">
              <a:spcAft>
                <a:spcPts val="1200"/>
              </a:spcAft>
              <a:buFont typeface="Wingdings" panose="05000000000000000000" pitchFamily="2" charset="2"/>
              <a:buChar char="q"/>
            </a:pPr>
            <a:r>
              <a:rPr lang="en-GB" sz="1700" dirty="0"/>
              <a:t>vaccination of residents and staff at the same time is considered to be a highly efficient strategy within a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32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a:spcAft>
                <a:spcPts val="1200"/>
              </a:spcAft>
              <a:buFont typeface="Wingdings" panose="05000000000000000000" pitchFamily="2" charset="2"/>
              <a:buChar char="q"/>
            </a:pPr>
            <a:r>
              <a:rPr lang="en-GB" sz="2000" dirty="0"/>
              <a:t>older adults are considered to be at very high risk if they develop COVID-19 infection</a:t>
            </a:r>
          </a:p>
          <a:p>
            <a:pPr>
              <a:spcAft>
                <a:spcPts val="1200"/>
              </a:spcAft>
              <a:buFont typeface="Wingdings" panose="05000000000000000000" pitchFamily="2" charset="2"/>
              <a:buChar char="q"/>
            </a:pPr>
            <a:r>
              <a:rPr lang="en-GB" sz="2000" dirty="0"/>
              <a:t>data from the UK shows that the risk of poorer outcomes from COVID-19 infection increases dramatically with age in both healthy adults and in adults with underlying health conditions</a:t>
            </a:r>
          </a:p>
          <a:p>
            <a:pPr>
              <a:spcAft>
                <a:spcPts val="1200"/>
              </a:spcAft>
              <a:buFont typeface="Wingdings" panose="05000000000000000000" pitchFamily="2" charset="2"/>
              <a:buChar char="q"/>
            </a:pPr>
            <a:r>
              <a:rPr lang="en-GB" sz="2000" dirty="0"/>
              <a:t>evidence strongly indicates that the single greatest risk of mortality from COVID-19 is increasing age and that the risk increases exponentially with age </a:t>
            </a:r>
          </a:p>
          <a:p>
            <a:pPr>
              <a:spcAft>
                <a:spcPts val="1200"/>
              </a:spcAft>
              <a:buFont typeface="Wingdings" panose="05000000000000000000" pitchFamily="2" charset="2"/>
              <a:buChar char="q"/>
            </a:pPr>
            <a:r>
              <a:rPr lang="en-GB" sz="2000" dirty="0"/>
              <a:t>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09F-278F-42FF-BB0C-82BC3463A178}"/>
              </a:ext>
            </a:extLst>
          </p:cNvPr>
          <p:cNvSpPr>
            <a:spLocks noGrp="1"/>
          </p:cNvSpPr>
          <p:nvPr>
            <p:ph type="title"/>
          </p:nvPr>
        </p:nvSpPr>
        <p:spPr>
          <a:xfrm>
            <a:off x="685800" y="188640"/>
            <a:ext cx="8077200" cy="667461"/>
          </a:xfrm>
        </p:spPr>
        <p:txBody>
          <a:bodyPr/>
          <a:lstStyle/>
          <a:p>
            <a:r>
              <a:rPr lang="en-GB" sz="3200" dirty="0">
                <a:solidFill>
                  <a:schemeClr val="accent1">
                    <a:lumMod val="75000"/>
                  </a:schemeClr>
                </a:solidFill>
              </a:rPr>
              <a:t>Clinical risk groups (1)</a:t>
            </a:r>
            <a:endParaRPr lang="en-GB" sz="3200" dirty="0"/>
          </a:p>
        </p:txBody>
      </p:sp>
      <p:pic>
        <p:nvPicPr>
          <p:cNvPr id="4" name="Content Placeholder 3">
            <a:extLst>
              <a:ext uri="{FF2B5EF4-FFF2-40B4-BE49-F238E27FC236}">
                <a16:creationId xmlns:a16="http://schemas.microsoft.com/office/drawing/2014/main" id="{4F7C8896-5725-43B5-BDDA-CBE332889159}"/>
              </a:ext>
            </a:extLst>
          </p:cNvPr>
          <p:cNvPicPr>
            <a:picLocks noGrp="1" noChangeAspect="1"/>
          </p:cNvPicPr>
          <p:nvPr>
            <p:ph idx="1"/>
          </p:nvPr>
        </p:nvPicPr>
        <p:blipFill>
          <a:blip r:embed="rId3"/>
          <a:stretch>
            <a:fillRect/>
          </a:stretch>
        </p:blipFill>
        <p:spPr>
          <a:xfrm>
            <a:off x="1087996" y="856101"/>
            <a:ext cx="7272808" cy="4949163"/>
          </a:xfrm>
          <a:prstGeom prst="rect">
            <a:avLst/>
          </a:prstGeom>
        </p:spPr>
      </p:pic>
    </p:spTree>
    <p:extLst>
      <p:ext uri="{BB962C8B-B14F-4D97-AF65-F5344CB8AC3E}">
        <p14:creationId xmlns:p14="http://schemas.microsoft.com/office/powerpoint/2010/main" val="67807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7BA2-405E-4D51-BE53-62EF1B527F84}"/>
              </a:ext>
            </a:extLst>
          </p:cNvPr>
          <p:cNvSpPr>
            <a:spLocks noGrp="1"/>
          </p:cNvSpPr>
          <p:nvPr>
            <p:ph type="title"/>
          </p:nvPr>
        </p:nvSpPr>
        <p:spPr>
          <a:xfrm>
            <a:off x="685800" y="404664"/>
            <a:ext cx="8077200" cy="738361"/>
          </a:xfrm>
        </p:spPr>
        <p:txBody>
          <a:bodyPr/>
          <a:lstStyle/>
          <a:p>
            <a:r>
              <a:rPr lang="en-GB" sz="3200" dirty="0">
                <a:solidFill>
                  <a:schemeClr val="accent1">
                    <a:lumMod val="75000"/>
                  </a:schemeClr>
                </a:solidFill>
              </a:rPr>
              <a:t>Clinical risk groups (2)</a:t>
            </a:r>
          </a:p>
        </p:txBody>
      </p:sp>
      <p:pic>
        <p:nvPicPr>
          <p:cNvPr id="4" name="Content Placeholder 3">
            <a:extLst>
              <a:ext uri="{FF2B5EF4-FFF2-40B4-BE49-F238E27FC236}">
                <a16:creationId xmlns:a16="http://schemas.microsoft.com/office/drawing/2014/main" id="{869164F3-1204-4E50-AB1B-C22500E39AA7}"/>
              </a:ext>
            </a:extLst>
          </p:cNvPr>
          <p:cNvPicPr>
            <a:picLocks noGrp="1" noChangeAspect="1"/>
          </p:cNvPicPr>
          <p:nvPr>
            <p:ph idx="1"/>
          </p:nvPr>
        </p:nvPicPr>
        <p:blipFill>
          <a:blip r:embed="rId3"/>
          <a:stretch>
            <a:fillRect/>
          </a:stretch>
        </p:blipFill>
        <p:spPr>
          <a:xfrm>
            <a:off x="874543" y="1343000"/>
            <a:ext cx="7543800" cy="3886200"/>
          </a:xfrm>
          <a:prstGeom prst="rect">
            <a:avLst/>
          </a:prstGeom>
        </p:spPr>
      </p:pic>
      <p:pic>
        <p:nvPicPr>
          <p:cNvPr id="5" name="Picture 4">
            <a:extLst>
              <a:ext uri="{FF2B5EF4-FFF2-40B4-BE49-F238E27FC236}">
                <a16:creationId xmlns:a16="http://schemas.microsoft.com/office/drawing/2014/main" id="{92B414FF-F103-49B7-805F-0D834BD602C3}"/>
              </a:ext>
            </a:extLst>
          </p:cNvPr>
          <p:cNvPicPr>
            <a:picLocks noChangeAspect="1"/>
          </p:cNvPicPr>
          <p:nvPr/>
        </p:nvPicPr>
        <p:blipFill>
          <a:blip r:embed="rId4"/>
          <a:stretch>
            <a:fillRect/>
          </a:stretch>
        </p:blipFill>
        <p:spPr>
          <a:xfrm>
            <a:off x="945981" y="5229200"/>
            <a:ext cx="7400925" cy="485775"/>
          </a:xfrm>
          <a:prstGeom prst="rect">
            <a:avLst/>
          </a:prstGeom>
        </p:spPr>
      </p:pic>
    </p:spTree>
    <p:extLst>
      <p:ext uri="{BB962C8B-B14F-4D97-AF65-F5344CB8AC3E}">
        <p14:creationId xmlns:p14="http://schemas.microsoft.com/office/powerpoint/2010/main" val="1773335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88D1-FF8A-4B2D-87EB-3E3106AF51B0}"/>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Clinical risk groups (3)</a:t>
            </a:r>
          </a:p>
        </p:txBody>
      </p:sp>
      <p:pic>
        <p:nvPicPr>
          <p:cNvPr id="4" name="Content Placeholder 3">
            <a:extLst>
              <a:ext uri="{FF2B5EF4-FFF2-40B4-BE49-F238E27FC236}">
                <a16:creationId xmlns:a16="http://schemas.microsoft.com/office/drawing/2014/main" id="{BD39084F-0047-4909-B379-2661AB8DEF79}"/>
              </a:ext>
            </a:extLst>
          </p:cNvPr>
          <p:cNvPicPr>
            <a:picLocks noGrp="1" noChangeAspect="1"/>
          </p:cNvPicPr>
          <p:nvPr>
            <p:ph idx="1"/>
          </p:nvPr>
        </p:nvPicPr>
        <p:blipFill>
          <a:blip r:embed="rId3"/>
          <a:stretch>
            <a:fillRect/>
          </a:stretch>
        </p:blipFill>
        <p:spPr>
          <a:xfrm>
            <a:off x="742429" y="1196752"/>
            <a:ext cx="7904840" cy="4183732"/>
          </a:xfrm>
          <a:prstGeom prst="rect">
            <a:avLst/>
          </a:prstGeom>
        </p:spPr>
      </p:pic>
    </p:spTree>
    <p:extLst>
      <p:ext uri="{BB962C8B-B14F-4D97-AF65-F5344CB8AC3E}">
        <p14:creationId xmlns:p14="http://schemas.microsoft.com/office/powerpoint/2010/main" val="2475873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3200" dirty="0">
                <a:solidFill>
                  <a:schemeClr val="accent1">
                    <a:lumMod val="75000"/>
                  </a:schemeClr>
                </a:solidFill>
              </a:rPr>
              <a:t>Pregnancy </a:t>
            </a:r>
          </a:p>
        </p:txBody>
      </p:sp>
      <p:sp>
        <p:nvSpPr>
          <p:cNvPr id="3" name="Content Placeholder 2"/>
          <p:cNvSpPr>
            <a:spLocks noGrp="1"/>
          </p:cNvSpPr>
          <p:nvPr>
            <p:ph idx="1"/>
          </p:nvPr>
        </p:nvSpPr>
        <p:spPr>
          <a:xfrm>
            <a:off x="455240" y="908720"/>
            <a:ext cx="8305528" cy="4896544"/>
          </a:xfrm>
        </p:spPr>
        <p:txBody>
          <a:bodyPr/>
          <a:lstStyle/>
          <a:p>
            <a:pPr marL="285750" indent="-285750">
              <a:buFont typeface="Wingdings" panose="05000000000000000000" pitchFamily="2" charset="2"/>
              <a:buChar char="q"/>
            </a:pPr>
            <a:r>
              <a:rPr lang="en-GB" sz="1600" dirty="0"/>
              <a:t>JCVI advise that women who are pregnant should be recommended to receive primary and booster immunisation, and that pregnancy is considered a clinical risk group </a:t>
            </a:r>
          </a:p>
          <a:p>
            <a:pPr marL="285750" indent="-285750">
              <a:buFont typeface="Wingdings" panose="05000000000000000000" pitchFamily="2" charset="2"/>
              <a:buChar char="q"/>
            </a:pPr>
            <a:endParaRPr lang="en-GB" sz="1600" dirty="0">
              <a:solidFill>
                <a:srgbClr val="00B050"/>
              </a:solidFill>
            </a:endParaRPr>
          </a:p>
          <a:p>
            <a:pPr marL="285750" indent="-285750">
              <a:buFont typeface="Wingdings" panose="05000000000000000000" pitchFamily="2" charset="2"/>
              <a:buChar char="q"/>
            </a:pPr>
            <a:r>
              <a:rPr lang="en-GB" sz="1600" dirty="0"/>
              <a:t>studies following the use of the COVID-19 vaccines in pregnant women have shown the vaccines to be safe and highly effective in preventing serious complications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 large amount of observational data from women vaccinated during pregnancy in the USA has not shown an increase in adverse pregnancy outcomes</a:t>
            </a:r>
          </a:p>
          <a:p>
            <a:pPr marL="321750" indent="-285750">
              <a:buFont typeface="Wingdings" panose="05000000000000000000" pitchFamily="2" charset="2"/>
              <a:buChar char="q"/>
            </a:pPr>
            <a:endParaRPr lang="en-GB" sz="1600" dirty="0">
              <a:solidFill>
                <a:srgbClr val="00B050"/>
              </a:solidFill>
            </a:endParaRPr>
          </a:p>
          <a:p>
            <a:pPr marL="321750" indent="-285750">
              <a:buFont typeface="Wingdings" panose="05000000000000000000" pitchFamily="2" charset="2"/>
              <a:buChar char="q"/>
            </a:pPr>
            <a:r>
              <a:rPr lang="en-GB" sz="16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Wingdings" panose="05000000000000000000" pitchFamily="2" charset="2"/>
              <a:buChar char="q"/>
            </a:pPr>
            <a:endParaRPr lang="en-GB" sz="1600" dirty="0">
              <a:solidFill>
                <a:srgbClr val="FF0000"/>
              </a:solidFill>
            </a:endParaRPr>
          </a:p>
          <a:p>
            <a:pPr marL="321750" indent="-285750">
              <a:buFont typeface="Wingdings" panose="05000000000000000000" pitchFamily="2" charset="2"/>
              <a:buChar char="q"/>
            </a:pPr>
            <a:r>
              <a:rPr lang="en-GB" sz="1600" dirty="0"/>
              <a:t>there is now extensive post-marketing experience of the use of the Pfizer BioNTech and </a:t>
            </a:r>
            <a:r>
              <a:rPr lang="en-GB" sz="1600" dirty="0" err="1"/>
              <a:t>Moderna</a:t>
            </a:r>
            <a:r>
              <a:rPr lang="en-GB" sz="1600" dirty="0"/>
              <a:t> vaccines with no safety signals so far. These vaccines are therefore the preferred vaccines to offer to pregnant women (for those under 18 years, Pfizer BioNTech vaccine (Comirnaty®) is preferred) </a:t>
            </a:r>
            <a:endParaRPr lang="en-GB" sz="16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sz="3200"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Wingdings" panose="05000000000000000000" pitchFamily="2" charset="2"/>
              <a:buChar char="q"/>
            </a:pPr>
            <a:r>
              <a:rPr lang="en-GB" sz="1600" dirty="0"/>
              <a:t>there is clear evidence that certain Black, Asian and minority ethnic (BAME) groups have higher rates of infection, and higher rates of serious disease, morbidity and mortality from SARS-Cov-2 infection  </a:t>
            </a:r>
          </a:p>
          <a:p>
            <a:pPr marL="0" indent="0"/>
            <a:endParaRPr lang="en-GB" sz="1600" dirty="0"/>
          </a:p>
          <a:p>
            <a:pPr marL="285750" indent="-285750">
              <a:buFont typeface="Wingdings" panose="05000000000000000000" pitchFamily="2" charset="2"/>
              <a:buChar char="q"/>
            </a:pPr>
            <a:r>
              <a:rPr lang="en-GB" sz="1600" dirty="0"/>
              <a:t>there is no strong evidence that ethnicity by itself (or genetics) is the sole explanation for observed differences in rates of severe illness and deaths</a:t>
            </a:r>
          </a:p>
          <a:p>
            <a:pPr marL="0" indent="0"/>
            <a:endParaRPr lang="en-GB" sz="1600" dirty="0"/>
          </a:p>
          <a:p>
            <a:pPr marL="285750" indent="-285750">
              <a:buFont typeface="Wingdings" panose="05000000000000000000" pitchFamily="2" charset="2"/>
              <a:buChar char="q"/>
            </a:pPr>
            <a:r>
              <a:rPr lang="en-GB" sz="1600" dirty="0"/>
              <a:t>certain health conditions are associated with increased risk of serious disease, and these health conditions are often overrepresented in certain BAME groups</a:t>
            </a:r>
          </a:p>
          <a:p>
            <a:pPr marL="0" indent="0"/>
            <a:endParaRPr lang="en-GB" sz="1600" dirty="0"/>
          </a:p>
          <a:p>
            <a:pPr marL="285750" indent="-285750">
              <a:buFont typeface="Wingdings" panose="05000000000000000000" pitchFamily="2" charset="2"/>
              <a:buChar char="q"/>
            </a:pPr>
            <a:r>
              <a:rPr lang="en-GB" sz="1600" dirty="0"/>
              <a:t>societal factors, such as occupation, household size, deprivation, and access to healthcare can increase susceptibility to COVID-19 and worsen outcomes following infection</a:t>
            </a:r>
          </a:p>
          <a:p>
            <a:pPr marL="0" indent="0"/>
            <a:endParaRPr lang="en-GB" sz="1600" dirty="0"/>
          </a:p>
          <a:p>
            <a:pPr marL="285750" indent="-285750">
              <a:buFont typeface="Wingdings" panose="05000000000000000000" pitchFamily="2" charset="2"/>
              <a:buChar char="q"/>
            </a:pPr>
            <a:r>
              <a:rPr lang="en-GB" sz="16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395946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chemeClr val="accent1">
                    <a:lumMod val="75000"/>
                  </a:schemeClr>
                </a:solidFill>
              </a:rPr>
              <a:t>5. COVID-19 vaccination programme</a:t>
            </a:r>
          </a:p>
          <a:p>
            <a:pPr algn="ctr"/>
            <a:r>
              <a:rPr lang="en-GB" sz="5400" b="1" i="1" u="sng" dirty="0">
                <a:solidFill>
                  <a:schemeClr val="accent1">
                    <a:lumMod val="50000"/>
                  </a:schemeClr>
                </a:solidFill>
              </a:rPr>
              <a:t>Autumn/winter 2025/26</a:t>
            </a:r>
          </a:p>
        </p:txBody>
      </p:sp>
    </p:spTree>
    <p:extLst>
      <p:ext uri="{BB962C8B-B14F-4D97-AF65-F5344CB8AC3E}">
        <p14:creationId xmlns:p14="http://schemas.microsoft.com/office/powerpoint/2010/main" val="2987829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3200" dirty="0">
                <a:solidFill>
                  <a:schemeClr val="accent1">
                    <a:lumMod val="75000"/>
                  </a:schemeClr>
                </a:solidFill>
              </a:rPr>
              <a:t>Autumn/winter 2025/26: eligibility</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96752"/>
            <a:ext cx="8223448" cy="4464496"/>
          </a:xfrm>
        </p:spPr>
        <p:txBody>
          <a:bodyPr/>
          <a:lstStyle/>
          <a:p>
            <a:pPr marL="36000" indent="0"/>
            <a:r>
              <a:rPr lang="en-GB" sz="2000" dirty="0"/>
              <a:t>The JCVI have recommended that a dose of COVID-19 vaccine should be offered to: </a:t>
            </a:r>
          </a:p>
          <a:p>
            <a:pPr marL="36000" indent="0"/>
            <a:endParaRPr lang="en-GB" sz="2000" dirty="0"/>
          </a:p>
          <a:p>
            <a:pPr marL="321750" indent="-285750">
              <a:buFont typeface="Wingdings" panose="05000000000000000000" pitchFamily="2" charset="2"/>
              <a:buChar char="Ø"/>
            </a:pPr>
            <a:r>
              <a:rPr lang="en-GB" sz="2000" b="1" dirty="0"/>
              <a:t>all adults aged 75 years and over</a:t>
            </a:r>
          </a:p>
          <a:p>
            <a:pPr marL="36000" indent="0"/>
            <a:endParaRPr lang="en-GB" sz="2000" b="1" dirty="0"/>
          </a:p>
          <a:p>
            <a:pPr marL="321750" indent="-285750">
              <a:buFont typeface="Wingdings" panose="05000000000000000000" pitchFamily="2" charset="2"/>
              <a:buChar char="Ø"/>
            </a:pPr>
            <a:r>
              <a:rPr lang="en-GB" sz="2000" b="1" dirty="0"/>
              <a:t>residents in a care home registered with RQIA</a:t>
            </a:r>
          </a:p>
          <a:p>
            <a:pPr marL="36000" indent="0"/>
            <a:endParaRPr lang="en-GB" sz="2000" b="1" dirty="0"/>
          </a:p>
          <a:p>
            <a:pPr marL="321750" indent="-285750">
              <a:buFont typeface="Wingdings" panose="05000000000000000000" pitchFamily="2" charset="2"/>
              <a:buChar char="Ø"/>
            </a:pPr>
            <a:r>
              <a:rPr lang="en-GB" sz="2000" b="1" dirty="0"/>
              <a:t>persons aged 6 months and over who are immunosuppressed (as defined in tables 3 and 4 of the </a:t>
            </a:r>
            <a:r>
              <a:rPr lang="en-GB" sz="2000" b="1" dirty="0">
                <a:hlinkClick r:id="rId3">
                  <a:extLst>
                    <a:ext uri="{A12FA001-AC4F-418D-AE19-62706E023703}">
                      <ahyp:hlinkClr xmlns:ahyp="http://schemas.microsoft.com/office/drawing/2018/hyperlinkcolor" val="tx"/>
                    </a:ext>
                  </a:extLst>
                </a:hlinkClick>
              </a:rPr>
              <a:t>COVID-19 chapter of the Green Book</a:t>
            </a:r>
            <a:endParaRPr lang="en-GB" sz="2000" b="1" dirty="0"/>
          </a:p>
          <a:p>
            <a:pPr marL="36000" indent="0"/>
            <a:endParaRPr lang="en-GB" sz="2000" dirty="0">
              <a:solidFill>
                <a:srgbClr val="FF0000"/>
              </a:solidFill>
            </a:endParaRPr>
          </a:p>
        </p:txBody>
      </p:sp>
    </p:spTree>
    <p:extLst>
      <p:ext uri="{BB962C8B-B14F-4D97-AF65-F5344CB8AC3E}">
        <p14:creationId xmlns:p14="http://schemas.microsoft.com/office/powerpoint/2010/main" val="1489449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1A0-A25F-41E4-91E4-68CBD0B9BFE0}"/>
              </a:ext>
            </a:extLst>
          </p:cNvPr>
          <p:cNvSpPr>
            <a:spLocks noGrp="1"/>
          </p:cNvSpPr>
          <p:nvPr>
            <p:ph type="title"/>
          </p:nvPr>
        </p:nvSpPr>
        <p:spPr>
          <a:xfrm>
            <a:off x="467544" y="260648"/>
            <a:ext cx="8295456" cy="936104"/>
          </a:xfrm>
        </p:spPr>
        <p:txBody>
          <a:bodyPr/>
          <a:lstStyle/>
          <a:p>
            <a:r>
              <a:rPr lang="en-GB" sz="3200" dirty="0">
                <a:solidFill>
                  <a:schemeClr val="accent1">
                    <a:lumMod val="75000"/>
                  </a:schemeClr>
                </a:solidFill>
              </a:rPr>
              <a:t>Autumn/winter 2025/26</a:t>
            </a:r>
          </a:p>
        </p:txBody>
      </p:sp>
      <p:sp>
        <p:nvSpPr>
          <p:cNvPr id="3" name="Content Placeholder 2">
            <a:extLst>
              <a:ext uri="{FF2B5EF4-FFF2-40B4-BE49-F238E27FC236}">
                <a16:creationId xmlns:a16="http://schemas.microsoft.com/office/drawing/2014/main" id="{C55370CB-5285-4B70-B31B-0DEFD0ADFB84}"/>
              </a:ext>
            </a:extLst>
          </p:cNvPr>
          <p:cNvSpPr>
            <a:spLocks noGrp="1"/>
          </p:cNvSpPr>
          <p:nvPr>
            <p:ph idx="1"/>
          </p:nvPr>
        </p:nvSpPr>
        <p:spPr>
          <a:xfrm>
            <a:off x="685800" y="1196752"/>
            <a:ext cx="8077200" cy="4365848"/>
          </a:xfrm>
        </p:spPr>
        <p:txBody>
          <a:bodyPr/>
          <a:lstStyle/>
          <a:p>
            <a:pPr marL="378900">
              <a:buFont typeface="Wingdings" panose="05000000000000000000" pitchFamily="2" charset="2"/>
              <a:buChar char="q"/>
            </a:pPr>
            <a:r>
              <a:rPr lang="en-GB" sz="2000" dirty="0"/>
              <a:t>Covid-19 vaccines should ideally be offered around six months from any previous dose </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however, operational flexibility can be used, for example, individuals in care homes or housebound patients may be offered the booster alongside other residents providing there was at least three months from the previous dose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based on the evidence that vaccine effectiveness can wane over time in adults, community pharmacies should prioritise the vaccination of </a:t>
            </a:r>
            <a:r>
              <a:rPr lang="en-GB" sz="2000" b="1" dirty="0"/>
              <a:t>care home residents from the beginning of the programme.</a:t>
            </a:r>
          </a:p>
          <a:p>
            <a:endParaRPr lang="en-GB" dirty="0"/>
          </a:p>
        </p:txBody>
      </p:sp>
    </p:spTree>
    <p:extLst>
      <p:ext uri="{BB962C8B-B14F-4D97-AF65-F5344CB8AC3E}">
        <p14:creationId xmlns:p14="http://schemas.microsoft.com/office/powerpoint/2010/main" val="4076157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Wingdings" panose="05000000000000000000" pitchFamily="2" charset="2"/>
              <a:buChar char="q"/>
            </a:pPr>
            <a:r>
              <a:rPr lang="en-GB" sz="2000" dirty="0"/>
              <a:t>Only those who currently meet the eligibility criteria for a COVID-19 vaccination during the </a:t>
            </a:r>
            <a:r>
              <a:rPr lang="en-GB" sz="2000" b="1" dirty="0"/>
              <a:t>autumn/winter ’25/26 </a:t>
            </a:r>
            <a:r>
              <a:rPr lang="en-GB" sz="2000" dirty="0"/>
              <a:t>programme continue to be eligible for a primary vaccination</a:t>
            </a:r>
          </a:p>
          <a:p>
            <a:pPr marL="0" indent="0"/>
            <a:r>
              <a:rPr lang="en-GB" sz="2000" dirty="0"/>
              <a:t> </a:t>
            </a:r>
          </a:p>
          <a:p>
            <a:pPr marL="457200" indent="-457200">
              <a:buFont typeface="Wingdings" panose="05000000000000000000" pitchFamily="2" charset="2"/>
              <a:buChar char="q"/>
            </a:pPr>
            <a:r>
              <a:rPr lang="en-GB" sz="2000" dirty="0"/>
              <a:t>For the </a:t>
            </a:r>
            <a:r>
              <a:rPr lang="en-GB" sz="2000" b="1" dirty="0"/>
              <a:t>autumn/winter ’25/26 </a:t>
            </a:r>
            <a:r>
              <a:rPr lang="en-GB" sz="2000" dirty="0"/>
              <a:t>programme, the primary course consists of a single dose of COVID-19 vaccine. Further details regarding exceptions to this advice, are outlined in the COVID-19 Greenbook chapter 14a</a:t>
            </a:r>
          </a:p>
          <a:p>
            <a:pPr marL="0" indent="0"/>
            <a:endParaRPr lang="en-GB" sz="2000" dirty="0"/>
          </a:p>
          <a:p>
            <a:pPr marL="457200" indent="-457200">
              <a:buFont typeface="Wingdings" panose="05000000000000000000" pitchFamily="2" charset="2"/>
              <a:buChar char="q"/>
            </a:pPr>
            <a:r>
              <a:rPr lang="en-GB" sz="2000" dirty="0"/>
              <a:t>Those in the eligible groups who have not yet come forward for primary vaccination may attend any vaccination provider to be vaccinated.</a:t>
            </a:r>
          </a:p>
        </p:txBody>
      </p:sp>
    </p:spTree>
    <p:extLst>
      <p:ext uri="{BB962C8B-B14F-4D97-AF65-F5344CB8AC3E}">
        <p14:creationId xmlns:p14="http://schemas.microsoft.com/office/powerpoint/2010/main" val="514578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116632"/>
            <a:ext cx="8077200" cy="648072"/>
          </a:xfrm>
        </p:spPr>
        <p:txBody>
          <a:bodyPr/>
          <a:lstStyle/>
          <a:p>
            <a:r>
              <a:rPr lang="en-GB" sz="3200" dirty="0">
                <a:solidFill>
                  <a:schemeClr val="accent1">
                    <a:lumMod val="75000"/>
                  </a:schemeClr>
                </a:solidFill>
              </a:rPr>
              <a:t>Reinforcing vaccination (1)</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764704"/>
            <a:ext cx="8077200" cy="5040560"/>
          </a:xfrm>
        </p:spPr>
        <p:txBody>
          <a:bodyPr/>
          <a:lstStyle/>
          <a:p>
            <a:pPr marL="285750" indent="-285750">
              <a:buFont typeface="Wingdings" panose="05000000000000000000" pitchFamily="2" charset="2"/>
              <a:buChar char="q"/>
            </a:pPr>
            <a:r>
              <a:rPr lang="en-GB" sz="1700" dirty="0"/>
              <a:t>studies of boosting in the UK have shown that a third adult dose of AstraZeneca (</a:t>
            </a:r>
            <a:r>
              <a:rPr lang="en-GB" sz="1700" dirty="0" err="1"/>
              <a:t>Vaxzevria</a:t>
            </a:r>
            <a:r>
              <a:rPr lang="en-GB" sz="1700" dirty="0"/>
              <a:t>®), Novavax (Nuvaxovid®), </a:t>
            </a:r>
            <a:r>
              <a:rPr lang="en-GB" sz="1700" dirty="0" err="1"/>
              <a:t>Moderna</a:t>
            </a:r>
            <a:r>
              <a:rPr lang="en-GB" sz="1700" dirty="0"/>
              <a:t> (Spikevax®) and Pfizer BioNTech (Comirnaty®) vaccines successfully boosted individuals who had been primed with two doses of Pfizer BioNTech (Comirnaty®) or AstraZeneca (</a:t>
            </a:r>
            <a:r>
              <a:rPr lang="en-GB" sz="1700" dirty="0" err="1"/>
              <a:t>Vaxzevria</a:t>
            </a:r>
            <a:r>
              <a:rPr lang="en-GB" sz="1700" dirty="0"/>
              <a:t>®) vaccine around three months earlier</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levels of IgG and neutralising antibody, including against Delta variant, were generally higher where an mRNA vaccine was used as either a heterologous or homologous boost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following the Omicron variant becoming the dominant global circulating strain in 2021, many vaccine manufacturers rapidly developed second generation vaccines that may have broader coverage against SARS-CoV-2 variants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overall, booster doses of the first bivalent variant mRNA vaccines (targeting BA.1), which were used in the autumn 2022 programme, showed superior immunogenicity against the matched strains and slightly improved immunogenicity against historic strains than the equivalent original vaccines</a:t>
            </a:r>
          </a:p>
        </p:txBody>
      </p:sp>
    </p:spTree>
    <p:extLst>
      <p:ext uri="{BB962C8B-B14F-4D97-AF65-F5344CB8AC3E}">
        <p14:creationId xmlns:p14="http://schemas.microsoft.com/office/powerpoint/2010/main" val="1235746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936104"/>
          </a:xfrm>
        </p:spPr>
        <p:txBody>
          <a:bodyPr/>
          <a:lstStyle/>
          <a:p>
            <a:r>
              <a:rPr lang="en-GB" sz="3200" dirty="0">
                <a:solidFill>
                  <a:schemeClr val="accent1">
                    <a:lumMod val="75000"/>
                  </a:schemeClr>
                </a:solidFill>
              </a:rPr>
              <a:t>Reinforcing vaccination (2)</a:t>
            </a:r>
            <a:endParaRPr lang="en-GB" sz="3200" i="1" dirty="0">
              <a:solidFill>
                <a:schemeClr val="accent1">
                  <a:lumMod val="75000"/>
                </a:schemeClr>
              </a:solidFill>
            </a:endParaRP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052736"/>
            <a:ext cx="8077200" cy="4509864"/>
          </a:xfrm>
        </p:spPr>
        <p:txBody>
          <a:bodyPr/>
          <a:lstStyle/>
          <a:p>
            <a:pPr marL="285750" indent="-285750">
              <a:buFont typeface="Wingdings" panose="05000000000000000000" pitchFamily="2" charset="2"/>
              <a:buChar char="q"/>
            </a:pPr>
            <a:r>
              <a:rPr lang="en-GB" sz="1800" dirty="0"/>
              <a:t>in the early summer of 2023, based on emerging evidence of superior immunogenicity against matched strains with good evidence of back-boosting against historic strains, regulators expressed a preference for moving from bivalent to monovalent variant vaccines </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monovalent XBB mRNA vaccines produced by Pfizer BioNTech and </a:t>
            </a:r>
            <a:r>
              <a:rPr lang="en-GB" sz="1800" dirty="0" err="1"/>
              <a:t>Moderna</a:t>
            </a:r>
            <a:r>
              <a:rPr lang="en-GB" sz="1800" dirty="0"/>
              <a:t> were approved and available for use by October 2023</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kern="1200" dirty="0"/>
              <a:t>mRNA vaccines targeting the JN.1 subvariant were approved for use in July and September 2024</a:t>
            </a:r>
            <a:endParaRPr lang="en-GB" sz="1800" dirty="0"/>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b="1" dirty="0"/>
              <a:t>eligible individuals should be clearly advised that boosting is required to ensure timely protection, and therefore to accept whichever booster vaccine they are offered</a:t>
            </a:r>
          </a:p>
          <a:p>
            <a:pPr marL="321750" indent="-285750">
              <a:buFont typeface="Wingdings" panose="05000000000000000000" pitchFamily="2" charset="2"/>
              <a:buChar char="q"/>
            </a:pPr>
            <a:r>
              <a:rPr lang="en-GB" sz="1800" dirty="0">
                <a:solidFill>
                  <a:srgbClr val="FF0000"/>
                </a:solidFill>
              </a:rPr>
              <a:t> </a:t>
            </a:r>
          </a:p>
        </p:txBody>
      </p:sp>
    </p:spTree>
    <p:extLst>
      <p:ext uri="{BB962C8B-B14F-4D97-AF65-F5344CB8AC3E}">
        <p14:creationId xmlns:p14="http://schemas.microsoft.com/office/powerpoint/2010/main" val="251218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72008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323528" y="1196752"/>
            <a:ext cx="8439472" cy="4365848"/>
          </a:xfrm>
        </p:spPr>
        <p:txBody>
          <a:bodyPr/>
          <a:lstStyle/>
          <a:p>
            <a:pPr>
              <a:buSzPct val="100000"/>
              <a:buFont typeface="+mj-lt"/>
              <a:buAutoNum type="arabicPeriod"/>
            </a:pPr>
            <a:r>
              <a:rPr lang="en-GB" sz="1800" dirty="0"/>
              <a:t>the global COVID-19 pandemic caused hundreds of millions of infections and over seven million deaths across the world</a:t>
            </a:r>
          </a:p>
          <a:p>
            <a:pPr lvl="0">
              <a:buFont typeface="+mj-lt"/>
              <a:buAutoNum type="arabicPeriod"/>
            </a:pPr>
            <a:endParaRPr lang="en-GB" sz="1800" dirty="0"/>
          </a:p>
          <a:p>
            <a:pPr lvl="0">
              <a:buSzPct val="100000"/>
              <a:buFont typeface="+mj-lt"/>
              <a:buAutoNum type="arabicPeriod"/>
            </a:pPr>
            <a:r>
              <a:rPr lang="en-GB" sz="1800" dirty="0"/>
              <a:t>scientists across the world worked to develop vaccines which were then rigorously tested for safety and efficacy</a:t>
            </a:r>
          </a:p>
          <a:p>
            <a:pPr lvl="0">
              <a:buFont typeface="+mj-lt"/>
              <a:buAutoNum type="arabicPeriod"/>
            </a:pPr>
            <a:endParaRPr lang="en-GB" sz="1800" dirty="0"/>
          </a:p>
          <a:p>
            <a:pPr lvl="0">
              <a:buSzPct val="100000"/>
              <a:buFont typeface="+mj-lt"/>
              <a:buAutoNum type="arabicPeriod"/>
            </a:pPr>
            <a:r>
              <a:rPr lang="en-GB" sz="1800" dirty="0"/>
              <a:t>it continues to be crucial that the COVID-19 vaccine is safely and effectively delivered to as many of those eligible as possible </a:t>
            </a:r>
          </a:p>
          <a:p>
            <a:pPr lvl="0">
              <a:buFont typeface="+mj-lt"/>
              <a:buAutoNum type="arabicPeriod"/>
            </a:pPr>
            <a:endParaRPr lang="en-GB" sz="1800" dirty="0"/>
          </a:p>
          <a:p>
            <a:pPr>
              <a:buSzPct val="100000"/>
              <a:buFont typeface="+mj-lt"/>
              <a:buAutoNum type="arabicPeriod"/>
            </a:pPr>
            <a:r>
              <a:rPr lang="en-GB" sz="1800" dirty="0"/>
              <a:t>vaccination to prevent COVID-19 continues to be a key measure to protect those who are at highest risk from serious illness, hospitalisation and death</a:t>
            </a:r>
          </a:p>
          <a:p>
            <a:pPr lvl="0">
              <a:buFont typeface="+mj-lt"/>
              <a:buAutoNum type="arabicPeriod"/>
            </a:pPr>
            <a:endParaRPr lang="en-GB" sz="1800" dirty="0"/>
          </a:p>
          <a:p>
            <a:pPr lvl="0">
              <a:buSzPct val="100000"/>
              <a:buFont typeface="+mj-lt"/>
              <a:buAutoNum type="arabicPeriod"/>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9F58-5C45-4241-8606-BC5D686D6321}"/>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COVID-19 vaccine: </a:t>
            </a:r>
            <a:r>
              <a:rPr lang="en-GB" sz="3200" u="sng" dirty="0">
                <a:solidFill>
                  <a:schemeClr val="accent1">
                    <a:lumMod val="75000"/>
                  </a:schemeClr>
                </a:solidFill>
              </a:rPr>
              <a:t>Autumn/winter ’25/26 </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6EEFB08D-9D4F-48B2-9821-408467C19CA1}"/>
              </a:ext>
            </a:extLst>
          </p:cNvPr>
          <p:cNvSpPr>
            <a:spLocks noGrp="1"/>
          </p:cNvSpPr>
          <p:nvPr>
            <p:ph idx="1"/>
          </p:nvPr>
        </p:nvSpPr>
        <p:spPr>
          <a:xfrm>
            <a:off x="685800" y="1124744"/>
            <a:ext cx="8077200" cy="4437856"/>
          </a:xfrm>
        </p:spPr>
        <p:txBody>
          <a:bodyPr/>
          <a:lstStyle/>
          <a:p>
            <a:pPr marL="36000" indent="0"/>
            <a:r>
              <a:rPr lang="en-GB" sz="2200" dirty="0"/>
              <a:t>Only </a:t>
            </a:r>
            <a:r>
              <a:rPr lang="en-GB" sz="2200" b="1" u="sng" dirty="0"/>
              <a:t>one</a:t>
            </a:r>
            <a:r>
              <a:rPr lang="en-GB" sz="2200" dirty="0"/>
              <a:t> brand of COVID-19 vaccine will be deployed during the </a:t>
            </a:r>
            <a:r>
              <a:rPr lang="en-GB" sz="2200" b="1" dirty="0"/>
              <a:t>Autumn/Winter 25/26 </a:t>
            </a:r>
            <a:r>
              <a:rPr lang="en-GB" sz="2200" dirty="0"/>
              <a:t>programme.</a:t>
            </a:r>
          </a:p>
          <a:p>
            <a:pPr marL="36000" indent="0"/>
            <a:endParaRPr lang="en-GB" sz="2200" dirty="0"/>
          </a:p>
          <a:p>
            <a:pPr marL="36000" indent="0"/>
            <a:r>
              <a:rPr lang="en-GB" sz="2200" dirty="0"/>
              <a:t>Eligible adults aged 18 years or over (including residents in care homes for the elderly) will receive: </a:t>
            </a:r>
          </a:p>
          <a:p>
            <a:pPr marL="36000" indent="0"/>
            <a:endParaRPr lang="en-GB" sz="2000" b="1" dirty="0">
              <a:solidFill>
                <a:schemeClr val="accent6"/>
              </a:solidFill>
            </a:endParaRPr>
          </a:p>
          <a:p>
            <a:pPr marL="36000" indent="0"/>
            <a:r>
              <a:rPr lang="en-GB" sz="2000" b="1" dirty="0">
                <a:solidFill>
                  <a:schemeClr val="accent6"/>
                </a:solidFill>
              </a:rPr>
              <a:t>One 0.3mL dose of the Pfizer/</a:t>
            </a:r>
            <a:r>
              <a:rPr lang="en-GB" sz="2000" b="1" dirty="0" err="1">
                <a:solidFill>
                  <a:schemeClr val="accent6"/>
                </a:solidFill>
              </a:rPr>
              <a:t>BioNTech</a:t>
            </a:r>
            <a:r>
              <a:rPr lang="en-GB" sz="2000" b="1" dirty="0">
                <a:solidFill>
                  <a:schemeClr val="accent6"/>
                </a:solidFill>
              </a:rPr>
              <a:t> Comirnaty</a:t>
            </a:r>
            <a:r>
              <a:rPr lang="en-GB" sz="2000" b="1" baseline="30000" dirty="0">
                <a:solidFill>
                  <a:schemeClr val="accent6"/>
                </a:solidFill>
              </a:rPr>
              <a:t>®</a:t>
            </a:r>
            <a:r>
              <a:rPr lang="en-GB" sz="2000" b="1" dirty="0">
                <a:solidFill>
                  <a:schemeClr val="accent6"/>
                </a:solidFill>
              </a:rPr>
              <a:t> KP.2 (30 micrograms/dose) vaccine</a:t>
            </a:r>
            <a:endParaRPr lang="en-GB" sz="2000" b="1" dirty="0"/>
          </a:p>
          <a:p>
            <a:pPr marL="36000" indent="0"/>
            <a:endParaRPr lang="en-GB" sz="2000" dirty="0"/>
          </a:p>
          <a:p>
            <a:pPr marL="36000" indent="0" algn="ctr"/>
            <a:r>
              <a:rPr lang="en-GB" sz="2000" dirty="0"/>
              <a:t>**The same adult vaccine brand will be provided by all vaccine service providers**</a:t>
            </a:r>
            <a:endParaRPr lang="en-GB" dirty="0"/>
          </a:p>
          <a:p>
            <a:pPr marL="36000" indent="0"/>
            <a:endParaRPr lang="en-GB" sz="2400" b="1" dirty="0">
              <a:solidFill>
                <a:schemeClr val="accent6"/>
              </a:solidFill>
            </a:endParaRPr>
          </a:p>
          <a:p>
            <a:pPr marL="378900">
              <a:buFont typeface="Wingdings" panose="05000000000000000000" pitchFamily="2" charset="2"/>
              <a:buChar char="Ø"/>
            </a:pPr>
            <a:endParaRPr lang="en-GB" sz="2800" b="1" dirty="0">
              <a:solidFill>
                <a:schemeClr val="accent6"/>
              </a:solidFill>
            </a:endParaRPr>
          </a:p>
        </p:txBody>
      </p:sp>
    </p:spTree>
    <p:extLst>
      <p:ext uri="{BB962C8B-B14F-4D97-AF65-F5344CB8AC3E}">
        <p14:creationId xmlns:p14="http://schemas.microsoft.com/office/powerpoint/2010/main" val="2911101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864096"/>
          </a:xfrm>
        </p:spPr>
        <p:txBody>
          <a:bodyPr/>
          <a:lstStyle/>
          <a:p>
            <a:r>
              <a:rPr lang="en-GB" sz="3200" dirty="0">
                <a:solidFill>
                  <a:schemeClr val="accent1">
                    <a:lumMod val="75000"/>
                  </a:schemeClr>
                </a:solidFill>
              </a:rPr>
              <a:t>Severely immunosuppressed (1)</a:t>
            </a:r>
          </a:p>
        </p:txBody>
      </p:sp>
      <p:sp>
        <p:nvSpPr>
          <p:cNvPr id="3" name="Content Placeholder 2"/>
          <p:cNvSpPr>
            <a:spLocks noGrp="1"/>
          </p:cNvSpPr>
          <p:nvPr>
            <p:ph idx="1"/>
          </p:nvPr>
        </p:nvSpPr>
        <p:spPr>
          <a:xfrm>
            <a:off x="685800" y="980728"/>
            <a:ext cx="8077200" cy="4896544"/>
          </a:xfrm>
        </p:spPr>
        <p:txBody>
          <a:bodyPr/>
          <a:lstStyle/>
          <a:p>
            <a:pPr marL="36000" indent="0"/>
            <a:r>
              <a:rPr lang="en-GB" sz="1700" dirty="0"/>
              <a:t>Some individuals who are immunosuppressed due to underlying health conditions or medical treatment may not mount a full immune response to COVID-19 vaccination.</a:t>
            </a:r>
          </a:p>
          <a:p>
            <a:endParaRPr lang="en-GB" sz="1700" dirty="0"/>
          </a:p>
          <a:p>
            <a:pPr marL="36000" indent="0"/>
            <a:r>
              <a:rPr lang="en-GB" sz="1700" dirty="0"/>
              <a:t>The JCVI therefore advises that a small group of more severely immunosuppressed individuals should be offered additional doses of vaccination.</a:t>
            </a:r>
          </a:p>
          <a:p>
            <a:endParaRPr lang="en-GB" sz="1700" dirty="0"/>
          </a:p>
          <a:p>
            <a:r>
              <a:rPr lang="en-GB" sz="1700" dirty="0"/>
              <a:t>This includes individuals:</a:t>
            </a:r>
          </a:p>
          <a:p>
            <a:pPr>
              <a:buSzPct val="100000"/>
              <a:buFont typeface="+mj-lt"/>
              <a:buAutoNum type="arabicPeriod"/>
            </a:pPr>
            <a:r>
              <a:rPr lang="en-GB" sz="1700" dirty="0"/>
              <a:t>with primary or acquired immunodeficiency states at the time of vaccination due to certain conditions </a:t>
            </a:r>
          </a:p>
          <a:p>
            <a:pPr>
              <a:buSzPct val="100000"/>
              <a:buFont typeface="+mj-lt"/>
              <a:buAutoNum type="arabicPeriod"/>
            </a:pPr>
            <a:r>
              <a:rPr lang="en-GB" sz="1700" dirty="0"/>
              <a:t>on immunosuppressive or immunomodulating therapy at the time of vaccination </a:t>
            </a:r>
          </a:p>
          <a:p>
            <a:pPr>
              <a:buSzPct val="100000"/>
              <a:buFont typeface="+mj-lt"/>
              <a:buAutoNum type="arabicPeriod"/>
            </a:pPr>
            <a:r>
              <a:rPr lang="en-GB" sz="1700" dirty="0"/>
              <a:t>with chronic immune-mediated inflammatory disease who were receiving or had received immunosuppressive therapy prior to vaccination </a:t>
            </a:r>
          </a:p>
          <a:p>
            <a:pPr>
              <a:buSzPct val="100000"/>
              <a:buFont typeface="+mj-lt"/>
              <a:buAutoNum type="arabicPeriod"/>
            </a:pPr>
            <a:r>
              <a:rPr lang="en-GB" sz="1700" dirty="0"/>
              <a:t>who had received high-dose steroids (equivalent to &gt;40mg prednisolone per day for more than a week) for any reason in the month before vaccination</a:t>
            </a:r>
          </a:p>
          <a:p>
            <a:endParaRPr lang="en-GB" sz="1600" dirty="0"/>
          </a:p>
        </p:txBody>
      </p:sp>
    </p:spTree>
    <p:extLst>
      <p:ext uri="{BB962C8B-B14F-4D97-AF65-F5344CB8AC3E}">
        <p14:creationId xmlns:p14="http://schemas.microsoft.com/office/powerpoint/2010/main" val="2331432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381000" y="196739"/>
            <a:ext cx="8077200" cy="792088"/>
          </a:xfrm>
        </p:spPr>
        <p:txBody>
          <a:bodyPr/>
          <a:lstStyle/>
          <a:p>
            <a:r>
              <a:rPr lang="en-GB" sz="3200"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980728"/>
            <a:ext cx="8077200" cy="4752528"/>
          </a:xfrm>
        </p:spPr>
        <p:txBody>
          <a:bodyPr/>
          <a:lstStyle/>
          <a:p>
            <a:pPr marL="321750" indent="-285750">
              <a:buFont typeface="Wingdings" panose="05000000000000000000" pitchFamily="2" charset="2"/>
              <a:buChar char="q"/>
            </a:pPr>
            <a:r>
              <a:rPr lang="en-GB" sz="1800" dirty="0"/>
              <a:t>unvaccinated individuals who become or have recently become severely immunosuppressed should be considered for primary and reinforcing vaccination, regardless of the time of year. Clinical judgement should be used to decide on the best timing to commence vaccination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in general, vaccines administered during periods of minimum immunosuppression are more likely to generate better immune responses. Therefore, any planned additional doses should ideally be given with special attention paid to current or planned immunosuppressive therapies</a:t>
            </a:r>
          </a:p>
        </p:txBody>
      </p:sp>
    </p:spTree>
    <p:extLst>
      <p:ext uri="{BB962C8B-B14F-4D97-AF65-F5344CB8AC3E}">
        <p14:creationId xmlns:p14="http://schemas.microsoft.com/office/powerpoint/2010/main" val="4276126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323528" y="188640"/>
            <a:ext cx="8077200" cy="936104"/>
          </a:xfrm>
        </p:spPr>
        <p:txBody>
          <a:bodyPr/>
          <a:lstStyle/>
          <a:p>
            <a:r>
              <a:rPr lang="en-GB" sz="3200" dirty="0">
                <a:solidFill>
                  <a:schemeClr val="accent1">
                    <a:lumMod val="75000"/>
                  </a:schemeClr>
                </a:solidFill>
              </a:rPr>
              <a:t>Long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488731" y="1124744"/>
            <a:ext cx="8274269" cy="4680520"/>
          </a:xfrm>
        </p:spPr>
        <p:txBody>
          <a:bodyPr/>
          <a:lstStyle/>
          <a:p>
            <a:pPr marL="457200" indent="-457200">
              <a:buFont typeface="Wingdings" panose="05000000000000000000" pitchFamily="2" charset="2"/>
              <a:buChar char="q"/>
            </a:pPr>
            <a:r>
              <a:rPr lang="en-GB" sz="2000" dirty="0"/>
              <a:t>the UK COVID-19 pandemic vaccine programme was initiated in December 2020 with the primary objective to prevent severe disease, hospitalisations, and deaths</a:t>
            </a:r>
          </a:p>
          <a:p>
            <a:pPr marL="457200" indent="-457200">
              <a:buFont typeface="Wingdings" panose="05000000000000000000" pitchFamily="2" charset="2"/>
              <a:buChar char="q"/>
            </a:pPr>
            <a:endParaRPr lang="en-GB" sz="2000" dirty="0"/>
          </a:p>
          <a:p>
            <a:pPr marL="457200" indent="-457200">
              <a:buFont typeface="Wingdings" panose="05000000000000000000" pitchFamily="2" charset="2"/>
              <a:buChar char="q"/>
            </a:pPr>
            <a:r>
              <a:rPr lang="en-GB" sz="2000" dirty="0"/>
              <a:t>now that the vast majority of the UK adult population have been vaccinated and seroprevalence studies indicate that most of the adult and childhood population have been naturally infected, the UK COVID-19 vaccination programme has started to transition towards a longer-term more sustainable programme</a:t>
            </a:r>
          </a:p>
          <a:p>
            <a:pPr>
              <a:buFont typeface="Wingdings" panose="05000000000000000000" pitchFamily="2" charset="2"/>
              <a:buChar char="q"/>
            </a:pPr>
            <a:endParaRPr lang="en-GB" sz="2000" dirty="0"/>
          </a:p>
          <a:p>
            <a:pPr marL="457200" indent="-457200">
              <a:buFont typeface="Wingdings" panose="05000000000000000000" pitchFamily="2" charset="2"/>
              <a:buChar char="q"/>
            </a:pPr>
            <a:r>
              <a:rPr lang="en-GB" sz="2000" dirty="0"/>
              <a:t>JCVI have advised that emergency surge vaccination responses may be required should a novel variant of concern emerge with clinically significant biological differences compared to previous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58031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47" y="423112"/>
            <a:ext cx="7719392" cy="3096344"/>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br>
              <a:rPr lang="en-GB" dirty="0">
                <a:solidFill>
                  <a:srgbClr val="FF0000"/>
                </a:solidFill>
              </a:rPr>
            </a:br>
            <a:endParaRPr lang="en-GB" i="1" dirty="0">
              <a:solidFill>
                <a:srgbClr val="FF0000"/>
              </a:solidFill>
            </a:endParaRPr>
          </a:p>
        </p:txBody>
      </p:sp>
      <p:pic>
        <p:nvPicPr>
          <p:cNvPr id="3" name="Picture 2">
            <a:extLst>
              <a:ext uri="{FF2B5EF4-FFF2-40B4-BE49-F238E27FC236}">
                <a16:creationId xmlns:a16="http://schemas.microsoft.com/office/drawing/2014/main" id="{F079558D-0EBD-4F7E-ADC7-7DD47C9CB976}"/>
              </a:ext>
            </a:extLst>
          </p:cNvPr>
          <p:cNvPicPr>
            <a:picLocks noChangeAspect="1"/>
          </p:cNvPicPr>
          <p:nvPr/>
        </p:nvPicPr>
        <p:blipFill rotWithShape="1">
          <a:blip r:embed="rId3"/>
          <a:srcRect r="59273"/>
          <a:stretch/>
        </p:blipFill>
        <p:spPr>
          <a:xfrm>
            <a:off x="632946" y="1727834"/>
            <a:ext cx="4678660" cy="3297433"/>
          </a:xfrm>
          <a:prstGeom prst="rect">
            <a:avLst/>
          </a:prstGeom>
        </p:spPr>
      </p:pic>
      <p:pic>
        <p:nvPicPr>
          <p:cNvPr id="5" name="Picture 4">
            <a:extLst>
              <a:ext uri="{FF2B5EF4-FFF2-40B4-BE49-F238E27FC236}">
                <a16:creationId xmlns:a16="http://schemas.microsoft.com/office/drawing/2014/main" id="{8B7667D3-01A6-458F-A884-39C38736B4DA}"/>
              </a:ext>
            </a:extLst>
          </p:cNvPr>
          <p:cNvPicPr>
            <a:picLocks noChangeAspect="1"/>
          </p:cNvPicPr>
          <p:nvPr/>
        </p:nvPicPr>
        <p:blipFill rotWithShape="1">
          <a:blip r:embed="rId3"/>
          <a:srcRect l="73803"/>
          <a:stretch/>
        </p:blipFill>
        <p:spPr>
          <a:xfrm>
            <a:off x="5212363" y="1744975"/>
            <a:ext cx="3009395" cy="3297432"/>
          </a:xfrm>
          <a:prstGeom prst="rect">
            <a:avLst/>
          </a:prstGeom>
        </p:spPr>
      </p:pic>
      <p:sp>
        <p:nvSpPr>
          <p:cNvPr id="7" name="Rectangle 6">
            <a:extLst>
              <a:ext uri="{FF2B5EF4-FFF2-40B4-BE49-F238E27FC236}">
                <a16:creationId xmlns:a16="http://schemas.microsoft.com/office/drawing/2014/main" id="{53349627-8223-4644-8DAB-2C16E5D8434D}"/>
              </a:ext>
            </a:extLst>
          </p:cNvPr>
          <p:cNvSpPr/>
          <p:nvPr/>
        </p:nvSpPr>
        <p:spPr>
          <a:xfrm>
            <a:off x="632945" y="5059547"/>
            <a:ext cx="7580237" cy="646331"/>
          </a:xfrm>
          <a:prstGeom prst="rect">
            <a:avLst/>
          </a:prstGeom>
        </p:spPr>
        <p:txBody>
          <a:bodyPr wrap="square">
            <a:spAutoFit/>
          </a:bodyPr>
          <a:lstStyle/>
          <a:p>
            <a:r>
              <a:rPr lang="en-GB" dirty="0">
                <a:hlinkClick r:id="rId4"/>
              </a:rPr>
              <a:t>Comirnaty KP.2 30 micrograms/dose dispersion for injection - Summary of Product Characteristics (SmPC) - (</a:t>
            </a:r>
            <a:r>
              <a:rPr lang="en-GB" dirty="0" err="1">
                <a:hlinkClick r:id="rId4"/>
              </a:rPr>
              <a:t>emc</a:t>
            </a:r>
            <a:r>
              <a:rPr lang="en-GB" dirty="0">
                <a:hlinkClick r:id="rId4"/>
              </a:rPr>
              <a:t>) | 100163</a:t>
            </a:r>
            <a:endParaRPr lang="en-GB" dirty="0"/>
          </a:p>
        </p:txBody>
      </p:sp>
    </p:spTree>
    <p:extLst>
      <p:ext uri="{BB962C8B-B14F-4D97-AF65-F5344CB8AC3E}">
        <p14:creationId xmlns:p14="http://schemas.microsoft.com/office/powerpoint/2010/main" val="1358103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68" y="188640"/>
            <a:ext cx="8748464" cy="1008112"/>
          </a:xfrm>
        </p:spPr>
        <p:txBody>
          <a:bodyPr/>
          <a:lstStyle/>
          <a:p>
            <a:r>
              <a:rPr lang="en-GB" sz="3200" dirty="0">
                <a:solidFill>
                  <a:schemeClr val="accent1">
                    <a:lumMod val="75000"/>
                  </a:schemeClr>
                </a:solidFill>
              </a:rPr>
              <a:t>Comirnaty 30 KP.2 -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(Cemivameran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((4-hydroxybutyl)azanediyl)bis(hexane-6,1-diyl)bis(2-hexyldecanoate) (ALC-0315)</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2‑[(polyethylene glycol**)-2000]-N,N-</a:t>
            </a:r>
            <a:r>
              <a:rPr lang="en-GB" sz="1700" kern="1200" dirty="0" err="1">
                <a:latin typeface="Arial" pitchFamily="34" charset="0"/>
                <a:ea typeface="ヒラギノ角ゴ Pro W3" pitchFamily="84" charset="-128"/>
              </a:rPr>
              <a:t>ditetradecylacetamide</a:t>
            </a:r>
            <a:r>
              <a:rPr lang="en-GB" sz="1700" kern="1200" dirty="0">
                <a:latin typeface="Arial" pitchFamily="34" charset="0"/>
                <a:ea typeface="ヒラギノ角ゴ Pro W3" pitchFamily="84" charset="-128"/>
              </a:rPr>
              <a:t> (ALC-0159)</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1,2-Distearoyl-sn-glycero-3-phosphocholine (DSPC)</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Cholesterol</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Trometamol</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Trometamol hydrochloride</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Sucrose</a:t>
            </a:r>
          </a:p>
          <a:p>
            <a:pPr marL="285750" lvl="0" indent="-285750">
              <a:lnSpc>
                <a:spcPct val="114000"/>
              </a:lnSpc>
              <a:spcBef>
                <a:spcPts val="0"/>
              </a:spcBef>
              <a:buClrTx/>
              <a:buSzTx/>
              <a:buFont typeface="Arial" panose="020B0604020202020204" pitchFamily="34" charset="0"/>
              <a:buChar char="•"/>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646653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3200" dirty="0">
                <a:solidFill>
                  <a:schemeClr val="accent1">
                    <a:lumMod val="75000"/>
                  </a:schemeClr>
                </a:solidFill>
              </a:rPr>
              <a:t>Comirnaty 30 KP.2 - Adverse Reactions</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196752"/>
            <a:ext cx="8278688"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66</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3200" dirty="0">
                <a:solidFill>
                  <a:schemeClr val="accent1">
                    <a:lumMod val="75000"/>
                  </a:schemeClr>
                </a:solidFill>
              </a:rPr>
              <a:t>Comirnaty 30 KP.2 - </a:t>
            </a:r>
            <a:br>
              <a:rPr lang="en-GB" sz="3200" dirty="0">
                <a:solidFill>
                  <a:schemeClr val="accent1">
                    <a:lumMod val="75000"/>
                  </a:schemeClr>
                </a:solidFill>
              </a:rPr>
            </a:br>
            <a:r>
              <a:rPr lang="en-GB" sz="3200" dirty="0">
                <a:solidFill>
                  <a:schemeClr val="accent1">
                    <a:lumMod val="75000"/>
                  </a:schemeClr>
                </a:solidFill>
              </a:rPr>
              <a:t>Vaccine presentation, Dose and Schedule</a:t>
            </a:r>
          </a:p>
        </p:txBody>
      </p:sp>
      <p:sp>
        <p:nvSpPr>
          <p:cNvPr id="3" name="Content Placeholder 2"/>
          <p:cNvSpPr>
            <a:spLocks noGrp="1"/>
          </p:cNvSpPr>
          <p:nvPr>
            <p:ph idx="1"/>
          </p:nvPr>
        </p:nvSpPr>
        <p:spPr>
          <a:xfrm>
            <a:off x="827584" y="1124744"/>
            <a:ext cx="7935416" cy="4824536"/>
          </a:xfrm>
        </p:spPr>
        <p:txBody>
          <a:bodyPr/>
          <a:lstStyle/>
          <a:p>
            <a:pPr marL="285750" indent="-285750">
              <a:buFont typeface="Wingdings" panose="05000000000000000000" pitchFamily="2" charset="2"/>
              <a:buChar char="q"/>
            </a:pPr>
            <a:r>
              <a:rPr lang="en-GB" sz="1700" dirty="0"/>
              <a:t>the vaccine packs contain </a:t>
            </a:r>
            <a:r>
              <a:rPr lang="en-GB" sz="1700" dirty="0">
                <a:solidFill>
                  <a:schemeClr val="accent6"/>
                </a:solidFill>
              </a:rPr>
              <a:t>10 multidose </a:t>
            </a:r>
            <a:r>
              <a:rPr lang="en-GB" sz="1700" dirty="0"/>
              <a:t>vials of vaccine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vaccine is contained in a multidose clear glass vial. The vial has a rubber (synthetic </a:t>
            </a:r>
            <a:r>
              <a:rPr lang="en-GB" sz="1700" dirty="0" err="1"/>
              <a:t>bromobutyl</a:t>
            </a:r>
            <a:r>
              <a:rPr lang="en-GB" sz="1700" dirty="0"/>
              <a:t>) stopper, aluminium seal and a </a:t>
            </a:r>
            <a:r>
              <a:rPr lang="en-GB" sz="1700" b="1" dirty="0">
                <a:solidFill>
                  <a:schemeClr val="accent6"/>
                </a:solidFill>
              </a:rPr>
              <a:t>grey</a:t>
            </a:r>
            <a:r>
              <a:rPr lang="en-GB" sz="1700" b="1" dirty="0"/>
              <a:t> </a:t>
            </a:r>
            <a:r>
              <a:rPr lang="en-GB" sz="1700" dirty="0"/>
              <a:t>flip-off plastic cap</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solidFill>
                  <a:schemeClr val="accent6"/>
                </a:solidFill>
              </a:rPr>
              <a:t>a single dose is 0.3 mL</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vaccine </a:t>
            </a:r>
            <a:r>
              <a:rPr lang="en-GB" sz="1700" b="1" dirty="0"/>
              <a:t>does not </a:t>
            </a:r>
            <a:r>
              <a:rPr lang="en-GB" sz="1700" dirty="0"/>
              <a:t>require dilution (ready-to-use)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the dose-sparing needles and syringes are used, it should be possible to obtain at least </a:t>
            </a:r>
            <a:r>
              <a:rPr lang="en-GB" sz="1700" dirty="0">
                <a:solidFill>
                  <a:schemeClr val="accent6"/>
                </a:solidFill>
              </a:rPr>
              <a:t>6 full 0.3mL doses from the vial*</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for individuals who have previously been vaccinated, Comirnaty </a:t>
            </a:r>
            <a:r>
              <a:rPr lang="en-GB" sz="1800" dirty="0"/>
              <a:t>30 KP.2</a:t>
            </a:r>
            <a:r>
              <a:rPr lang="en-GB" sz="1800" dirty="0">
                <a:solidFill>
                  <a:srgbClr val="FF0000"/>
                </a:solidFill>
              </a:rPr>
              <a:t> </a:t>
            </a:r>
            <a:r>
              <a:rPr lang="en-GB" sz="1700" dirty="0"/>
              <a:t>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76" y="188640"/>
            <a:ext cx="8909248" cy="1152128"/>
          </a:xfrm>
        </p:spPr>
        <p:txBody>
          <a:bodyPr/>
          <a:lstStyle/>
          <a:p>
            <a:r>
              <a:rPr lang="en-GB" sz="3200" dirty="0">
                <a:solidFill>
                  <a:schemeClr val="accent1">
                    <a:lumMod val="75000"/>
                  </a:schemeClr>
                </a:solidFill>
              </a:rPr>
              <a:t>Comirnaty 30 KP.2 - Vaccine storage and use </a:t>
            </a:r>
          </a:p>
        </p:txBody>
      </p:sp>
      <p:sp>
        <p:nvSpPr>
          <p:cNvPr id="3" name="Content Placeholder 2"/>
          <p:cNvSpPr>
            <a:spLocks noGrp="1"/>
          </p:cNvSpPr>
          <p:nvPr>
            <p:ph idx="1"/>
          </p:nvPr>
        </p:nvSpPr>
        <p:spPr>
          <a:xfrm>
            <a:off x="533400" y="1340768"/>
            <a:ext cx="8077200" cy="4536504"/>
          </a:xfrm>
        </p:spPr>
        <p:txBody>
          <a:bodyPr/>
          <a:lstStyle/>
          <a:p>
            <a:pPr marL="285750" indent="-285750" algn="just">
              <a:buFont typeface="Wingdings" panose="05000000000000000000" pitchFamily="2" charset="2"/>
              <a:buChar char="q"/>
            </a:pPr>
            <a:r>
              <a:rPr lang="en-GB" sz="1800" dirty="0"/>
              <a:t>Shelf-life of Comirnaty 30 KP.2 is 18 months at -90ºC to -60ºC</a:t>
            </a:r>
          </a:p>
          <a:p>
            <a:pPr marL="285750" lvl="0" indent="-285750" algn="just">
              <a:buFont typeface="Wingdings" panose="05000000000000000000" pitchFamily="2" charset="2"/>
              <a:buChar char="q"/>
            </a:pPr>
            <a:r>
              <a:rPr lang="en-GB" sz="1800" dirty="0"/>
              <a:t>The vaccine may then be delivered to where it is going to be administered thawed but refrigerated between +2ºC and +8ºC</a:t>
            </a:r>
          </a:p>
          <a:p>
            <a:pPr marL="285750" lvl="0" indent="-285750" algn="just">
              <a:buFont typeface="Wingdings" panose="05000000000000000000" pitchFamily="2" charset="2"/>
              <a:buChar char="q"/>
            </a:pPr>
            <a:r>
              <a:rPr lang="en-GB" sz="1800" b="1" dirty="0"/>
              <a:t>Thawed vaccine must be transferred immediately to a vaccine fridge on arrival and stored in a carefully monitored temperature range of +2ºC and +8ºC</a:t>
            </a:r>
          </a:p>
          <a:p>
            <a:pPr marL="285750" lvl="0" indent="-285750" algn="just">
              <a:buFont typeface="Wingdings" panose="05000000000000000000" pitchFamily="2" charset="2"/>
              <a:buChar char="q"/>
            </a:pPr>
            <a:r>
              <a:rPr lang="en-GB" sz="1800" dirty="0"/>
              <a:t>Once thawed, the unopened vaccine may be stored refrigerated at +2ºC to +8ºC, protected from light, for up to </a:t>
            </a:r>
            <a:r>
              <a:rPr lang="en-GB" sz="1800" b="1" u="sng" dirty="0"/>
              <a:t>10 weeks</a:t>
            </a:r>
          </a:p>
          <a:p>
            <a:pPr marL="285750" indent="-285750" algn="just">
              <a:buFont typeface="Wingdings" panose="05000000000000000000" pitchFamily="2" charset="2"/>
              <a:buChar char="q"/>
            </a:pPr>
            <a:r>
              <a:rPr lang="en-GB" sz="1800" u="sng" dirty="0"/>
              <a:t>The expiry date on the outer carton should have been updated to reflect the refrigerated expiry date and the original expiry date should have been crossed out</a:t>
            </a:r>
          </a:p>
          <a:p>
            <a:pPr marL="285750" indent="-285750" algn="just">
              <a:buFont typeface="Wingdings" panose="05000000000000000000" pitchFamily="2" charset="2"/>
              <a:buChar char="q"/>
            </a:pPr>
            <a:r>
              <a:rPr lang="en-GB" sz="1800" kern="1200" dirty="0"/>
              <a:t>Prior to use, the unopened vials can be stored for up to 12 hours at temperatures between 8 °C and 30 °C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4255001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5456" cy="980728"/>
          </a:xfrm>
        </p:spPr>
        <p:txBody>
          <a:bodyPr/>
          <a:lstStyle/>
          <a:p>
            <a:r>
              <a:rPr lang="en-GB" sz="3200" dirty="0">
                <a:solidFill>
                  <a:schemeClr val="accent1">
                    <a:lumMod val="75000"/>
                  </a:schemeClr>
                </a:solidFill>
              </a:rPr>
              <a:t>Comirnaty 30 KP.2: Preparation (1)</a:t>
            </a:r>
          </a:p>
        </p:txBody>
      </p:sp>
      <p:sp>
        <p:nvSpPr>
          <p:cNvPr id="3" name="Content Placeholder 2"/>
          <p:cNvSpPr>
            <a:spLocks noGrp="1"/>
          </p:cNvSpPr>
          <p:nvPr>
            <p:ph idx="1"/>
          </p:nvPr>
        </p:nvSpPr>
        <p:spPr>
          <a:xfrm>
            <a:off x="685800" y="764704"/>
            <a:ext cx="8077200" cy="5112568"/>
          </a:xfrm>
        </p:spPr>
        <p:txBody>
          <a:bodyPr/>
          <a:lstStyle/>
          <a:p>
            <a:pPr marL="285750" indent="-285750">
              <a:buFont typeface="Wingdings" panose="05000000000000000000" pitchFamily="2" charset="2"/>
              <a:buChar char="q"/>
            </a:pPr>
            <a:r>
              <a:rPr lang="en-GB" sz="1600" dirty="0"/>
              <a:t>Comirnaty 30 KP.2 is ready-to-use and</a:t>
            </a:r>
            <a:r>
              <a:rPr lang="en-GB" sz="1600" b="1" dirty="0"/>
              <a:t> does not require dilution</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before drawing up a dose of vaccine from the multidose vial, clean hands with alcohol-based gel or soap and water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each multidose vial should be clearly labelled with the date and time of expiry (which will be 12 hours from when it was first punctured). Ideally product should be used as soon as possible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do not use the vaccine if the time of first puncture was more than 12 hours previous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check the appearance of the vaccine. It should be white to off-white and may contain white or translucent product-related particulates. Discard the vaccine if particulates or discolouration are present. </a:t>
            </a:r>
          </a:p>
          <a:p>
            <a:pPr>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gently mix by inverting vials 10 times prior to use. </a:t>
            </a:r>
            <a:r>
              <a:rPr lang="en-GB" sz="1600" b="1" dirty="0"/>
              <a:t>Do not shake the vaccine vial</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vial bung should be wiped with an alcohol swab and allowed to air-dry fully</a:t>
            </a:r>
          </a:p>
          <a:p>
            <a:endParaRPr lang="en-GB" dirty="0"/>
          </a:p>
        </p:txBody>
      </p:sp>
    </p:spTree>
    <p:extLst>
      <p:ext uri="{BB962C8B-B14F-4D97-AF65-F5344CB8AC3E}">
        <p14:creationId xmlns:p14="http://schemas.microsoft.com/office/powerpoint/2010/main" val="97464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285750" lvl="0" indent="-285750">
              <a:spcAft>
                <a:spcPts val="600"/>
              </a:spcAft>
              <a:buFont typeface="Wingdings" panose="05000000000000000000" pitchFamily="2" charset="2"/>
              <a:buChar char="q"/>
            </a:pPr>
            <a:r>
              <a:rPr lang="en-GB" sz="1600" dirty="0"/>
              <a:t>a virus emerged in Wuhan, China during December 2019 </a:t>
            </a:r>
          </a:p>
          <a:p>
            <a:pPr marL="285750" lvl="0" indent="-285750">
              <a:spcAft>
                <a:spcPts val="600"/>
              </a:spcAft>
              <a:buFont typeface="Wingdings" panose="05000000000000000000" pitchFamily="2" charset="2"/>
              <a:buChar char="q"/>
            </a:pPr>
            <a:r>
              <a:rPr lang="en-GB" sz="1600" dirty="0"/>
              <a:t>this virus, which causes respiratory disease, was identified as being part of the Coronavirus family and it rapidly spread to many other countries around the world</a:t>
            </a:r>
          </a:p>
          <a:p>
            <a:pPr marL="285750" indent="-285750">
              <a:spcAft>
                <a:spcPts val="600"/>
              </a:spcAft>
              <a:buFont typeface="Wingdings" panose="05000000000000000000" pitchFamily="2" charset="2"/>
              <a:buChar char="q"/>
            </a:pPr>
            <a:r>
              <a:rPr lang="en-GB" sz="1600" dirty="0"/>
              <a:t>the clinical picture varies widely. A significant proportion of individuals are likely to have mild symptoms and may be asymptomatic</a:t>
            </a:r>
          </a:p>
          <a:p>
            <a:pPr marL="285750" indent="-285750">
              <a:buFont typeface="Wingdings" panose="05000000000000000000" pitchFamily="2" charset="2"/>
              <a:buChar char="q"/>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285750" lvl="0" indent="-285750">
              <a:spcAft>
                <a:spcPts val="600"/>
              </a:spcAft>
              <a:buFont typeface="Wingdings" panose="05000000000000000000" pitchFamily="2" charset="2"/>
              <a:buChar char="q"/>
            </a:pPr>
            <a:r>
              <a:rPr lang="en-GB" sz="1600" dirty="0"/>
              <a:t>older people, individuals with underlying medical problems and pregnant women are more likely to develop serious illness or die from COVID-19</a:t>
            </a:r>
          </a:p>
          <a:p>
            <a:pPr marL="285750" lvl="0" indent="-285750">
              <a:spcAft>
                <a:spcPts val="600"/>
              </a:spcAft>
              <a:buFont typeface="Wingdings" panose="05000000000000000000" pitchFamily="2" charset="2"/>
              <a:buChar char="q"/>
            </a:pPr>
            <a:r>
              <a:rPr lang="en-GB" sz="1600" dirty="0"/>
              <a:t>measures to contain the virus initially included the introduction of social distancing measures, travel restrictions, closure of public spaces and the wearing of face coverings </a:t>
            </a:r>
          </a:p>
          <a:p>
            <a:pPr marL="285750" lvl="0" indent="-285750">
              <a:spcAft>
                <a:spcPts val="600"/>
              </a:spcAft>
              <a:buFont typeface="Wingdings" panose="05000000000000000000" pitchFamily="2" charset="2"/>
              <a:buChar char="q"/>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077200" cy="936104"/>
          </a:xfrm>
        </p:spPr>
        <p:txBody>
          <a:bodyPr/>
          <a:lstStyle/>
          <a:p>
            <a:r>
              <a:rPr lang="en-GB" sz="3200" dirty="0">
                <a:solidFill>
                  <a:schemeClr val="accent1">
                    <a:lumMod val="75000"/>
                  </a:schemeClr>
                </a:solidFill>
              </a:rPr>
              <a:t>Comirnaty 30 KP.2 - Preparation (2)</a:t>
            </a:r>
          </a:p>
        </p:txBody>
      </p:sp>
      <p:sp>
        <p:nvSpPr>
          <p:cNvPr id="3" name="Content Placeholder 2"/>
          <p:cNvSpPr>
            <a:spLocks noGrp="1"/>
          </p:cNvSpPr>
          <p:nvPr>
            <p:ph idx="1"/>
          </p:nvPr>
        </p:nvSpPr>
        <p:spPr>
          <a:xfrm>
            <a:off x="685800" y="1196752"/>
            <a:ext cx="8077200" cy="4365848"/>
          </a:xfrm>
        </p:spPr>
        <p:txBody>
          <a:bodyPr/>
          <a:lstStyle/>
          <a:p>
            <a:pPr>
              <a:buFont typeface="Wingdings" panose="05000000000000000000" pitchFamily="2" charset="2"/>
              <a:buChar char="q"/>
            </a:pPr>
            <a:r>
              <a:rPr lang="en-GB" sz="1900" dirty="0"/>
              <a:t>a 1 mL dose-sparing syringe with a 23g, 25mm fixed-needle should be used to draw up and administer the vaccine</a:t>
            </a:r>
          </a:p>
          <a:p>
            <a:pPr>
              <a:buFont typeface="Wingdings" panose="05000000000000000000" pitchFamily="2" charset="2"/>
              <a:buChar char="q"/>
            </a:pPr>
            <a:endParaRPr lang="en-GB" sz="1900" dirty="0"/>
          </a:p>
          <a:p>
            <a:pPr>
              <a:buFont typeface="Wingdings" panose="05000000000000000000" pitchFamily="2" charset="2"/>
              <a:buChar char="q"/>
            </a:pPr>
            <a:r>
              <a:rPr lang="en-GB" sz="1900" dirty="0"/>
              <a:t>separate 38mm length needles and syringes should be used for morbidly obese patients to ensure the vaccine can be injected into the muscle</a:t>
            </a:r>
          </a:p>
          <a:p>
            <a:pPr>
              <a:buFont typeface="Wingdings" panose="05000000000000000000" pitchFamily="2" charset="2"/>
              <a:buChar char="q"/>
            </a:pPr>
            <a:endParaRPr lang="en-GB" sz="1900" dirty="0"/>
          </a:p>
          <a:p>
            <a:pPr>
              <a:buFont typeface="Wingdings" panose="05000000000000000000" pitchFamily="2" charset="2"/>
              <a:buChar char="q"/>
            </a:pPr>
            <a:r>
              <a:rPr lang="en-GB" sz="1900" dirty="0"/>
              <a:t>withdraw a dose of 0.3 mL for each vaccination. </a:t>
            </a:r>
            <a:r>
              <a:rPr lang="en-GB" sz="1900" b="1" dirty="0"/>
              <a:t>Take particular care to ensure the correct dose is drawn up as a partial dose may not provide protection</a:t>
            </a:r>
          </a:p>
          <a:p>
            <a:pPr>
              <a:buFont typeface="Wingdings" panose="05000000000000000000" pitchFamily="2" charset="2"/>
              <a:buChar char="q"/>
            </a:pPr>
            <a:endParaRPr lang="en-GB" sz="1900" b="1" dirty="0"/>
          </a:p>
          <a:p>
            <a:pPr>
              <a:buFont typeface="Wingdings" panose="05000000000000000000" pitchFamily="2" charset="2"/>
              <a:buChar char="q"/>
            </a:pPr>
            <a:r>
              <a:rPr lang="en-GB" sz="19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3304060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077200" cy="720080"/>
          </a:xfrm>
        </p:spPr>
        <p:txBody>
          <a:bodyPr/>
          <a:lstStyle/>
          <a:p>
            <a:r>
              <a:rPr lang="en-GB" sz="2800" dirty="0">
                <a:solidFill>
                  <a:schemeClr val="accent1">
                    <a:lumMod val="75000"/>
                  </a:schemeClr>
                </a:solidFill>
              </a:rPr>
              <a:t>Guidance: Handling Multiple COVID-19 vaccines </a:t>
            </a:r>
          </a:p>
        </p:txBody>
      </p:sp>
      <p:sp>
        <p:nvSpPr>
          <p:cNvPr id="3" name="Content Placeholder 2"/>
          <p:cNvSpPr>
            <a:spLocks noGrp="1"/>
          </p:cNvSpPr>
          <p:nvPr>
            <p:ph idx="1"/>
          </p:nvPr>
        </p:nvSpPr>
        <p:spPr>
          <a:xfrm>
            <a:off x="187735" y="2852937"/>
            <a:ext cx="8768529" cy="3350536"/>
          </a:xfrm>
        </p:spPr>
        <p:txBody>
          <a:bodyPr/>
          <a:lstStyle/>
          <a:p>
            <a:pPr marL="0" indent="0" algn="just"/>
            <a:r>
              <a:rPr lang="en-GB" sz="1600" dirty="0"/>
              <a:t>As more COVID-19 vaccines become available, it is important to ensure there are procedures in place to make certain that each person gets the </a:t>
            </a:r>
            <a:r>
              <a:rPr lang="en-GB" sz="1600" b="1" u="sng" dirty="0"/>
              <a:t>right dose of the right vaccine at the right time</a:t>
            </a:r>
            <a:r>
              <a:rPr lang="en-GB" sz="1600" b="1" dirty="0"/>
              <a:t> </a:t>
            </a:r>
            <a:r>
              <a:rPr lang="en-GB" sz="1600" dirty="0"/>
              <a:t>and that the vaccine has been stored and handled as specified in the product’s authorisation documentation.</a:t>
            </a:r>
          </a:p>
          <a:p>
            <a:pPr marL="0" indent="0" algn="just"/>
            <a:r>
              <a:rPr lang="en-GB" sz="1600" dirty="0"/>
              <a:t> </a:t>
            </a:r>
          </a:p>
          <a:p>
            <a:pPr marL="0" indent="0" algn="just"/>
            <a:r>
              <a:rPr lang="en-GB" sz="16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lgn="just"/>
            <a:r>
              <a:rPr lang="en-GB" sz="1600" dirty="0"/>
              <a:t> </a:t>
            </a:r>
          </a:p>
          <a:p>
            <a:pPr marL="0" indent="0" algn="just"/>
            <a:r>
              <a:rPr lang="en-GB" sz="1600" dirty="0"/>
              <a:t>Ensure you know what these are in order to minimise the risk of errors where multiple vaccines are available. </a:t>
            </a:r>
          </a:p>
        </p:txBody>
      </p:sp>
      <p:pic>
        <p:nvPicPr>
          <p:cNvPr id="5" name="Picture 4">
            <a:hlinkClick r:id="rId3"/>
            <a:extLst>
              <a:ext uri="{FF2B5EF4-FFF2-40B4-BE49-F238E27FC236}">
                <a16:creationId xmlns:a16="http://schemas.microsoft.com/office/drawing/2014/main" id="{A9C7E60C-BCD4-4E88-A931-D47B16BA1C12}"/>
              </a:ext>
            </a:extLst>
          </p:cNvPr>
          <p:cNvPicPr>
            <a:picLocks noChangeAspect="1"/>
          </p:cNvPicPr>
          <p:nvPr/>
        </p:nvPicPr>
        <p:blipFill rotWithShape="1">
          <a:blip r:embed="rId4"/>
          <a:srcRect b="46085"/>
          <a:stretch/>
        </p:blipFill>
        <p:spPr>
          <a:xfrm>
            <a:off x="0" y="836713"/>
            <a:ext cx="9144000" cy="2016224"/>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08" y="304618"/>
            <a:ext cx="8077200" cy="1143000"/>
          </a:xfrm>
        </p:spPr>
        <p:txBody>
          <a:bodyPr/>
          <a:lstStyle/>
          <a:p>
            <a:r>
              <a:rPr lang="en-GB" sz="3200" dirty="0">
                <a:solidFill>
                  <a:schemeClr val="accent1">
                    <a:lumMod val="75000"/>
                  </a:schemeClr>
                </a:solidFill>
              </a:rPr>
              <a:t>Reporting Adverse Reactions</a:t>
            </a:r>
          </a:p>
        </p:txBody>
      </p:sp>
      <p:sp>
        <p:nvSpPr>
          <p:cNvPr id="3" name="Content Placeholder 2"/>
          <p:cNvSpPr>
            <a:spLocks noGrp="1"/>
          </p:cNvSpPr>
          <p:nvPr>
            <p:ph idx="1"/>
          </p:nvPr>
        </p:nvSpPr>
        <p:spPr>
          <a:xfrm>
            <a:off x="403808" y="1612287"/>
            <a:ext cx="5334745" cy="4038600"/>
          </a:xfrm>
        </p:spPr>
        <p:txBody>
          <a:bodyPr/>
          <a:lstStyle/>
          <a:p>
            <a:pPr marL="36000" indent="0"/>
            <a:r>
              <a:rPr lang="en-GB" sz="1600" dirty="0"/>
              <a:t>Suspected adverse reactions or suspected side effects should be reported to the MHRA through the online </a:t>
            </a:r>
            <a:r>
              <a:rPr lang="en-GB" sz="1600" b="1" dirty="0">
                <a:hlinkClick r:id="rId3"/>
              </a:rPr>
              <a:t>Yellow Card COVID-19 </a:t>
            </a:r>
            <a:r>
              <a:rPr lang="en-GB" sz="1600" dirty="0">
                <a:hlinkClick r:id="rId3"/>
              </a:rPr>
              <a:t>|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21750" indent="-285750">
              <a:buFont typeface="Arial" panose="020B0604020202020204" pitchFamily="34" charset="0"/>
              <a:buChar char="•"/>
            </a:pPr>
            <a:r>
              <a:rPr lang="en-GB" sz="1600" dirty="0"/>
              <a:t>The COVID-19 vaccines carry a black triangle symbol (▼) (as do all vaccines during the earlier stages of their introduction). This is to encourage reporting of all.</a:t>
            </a:r>
          </a:p>
          <a:p>
            <a:pPr marL="321750" indent="-285750">
              <a:buFont typeface="Arial" panose="020B0604020202020204" pitchFamily="34" charset="0"/>
              <a:buChar char="•"/>
            </a:pPr>
            <a:r>
              <a:rPr lang="en-GB" altLang="en-US" sz="1600" b="1" dirty="0">
                <a:ea typeface="Source Sans Pro"/>
              </a:rPr>
              <a:t>Anyone</a:t>
            </a:r>
            <a:r>
              <a:rPr lang="en-GB" altLang="en-US" sz="1600" dirty="0">
                <a:ea typeface="Source Sans Pro"/>
              </a:rPr>
              <a:t> (patients and health care workers) can make a Yellow Card report, even if they are uncertain as to whether a vaccine caused the condition </a:t>
            </a:r>
            <a:r>
              <a:rPr lang="en-GB" sz="1600" dirty="0"/>
              <a:t>suspected adverse reactions</a:t>
            </a: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4"/>
          <a:stretch>
            <a:fillRect/>
          </a:stretch>
        </p:blipFill>
        <p:spPr>
          <a:xfrm>
            <a:off x="6429163" y="107536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263071" y="3445149"/>
            <a:ext cx="2533046" cy="1477328"/>
          </a:xfrm>
          <a:prstGeom prst="rect">
            <a:avLst/>
          </a:prstGeom>
        </p:spPr>
        <p:txBody>
          <a:bodyPr wrap="square">
            <a:spAutoFit/>
          </a:bodyPr>
          <a:lstStyle/>
          <a:p>
            <a:r>
              <a:rPr lang="en-GB" dirty="0">
                <a:solidFill>
                  <a:schemeClr val="bg2"/>
                </a:solidFill>
              </a:rPr>
              <a:t>The QR code can be used for quick and easy access to the Yellow Card COVID-19 reporting site</a:t>
            </a:r>
          </a:p>
        </p:txBody>
      </p:sp>
      <p:pic>
        <p:nvPicPr>
          <p:cNvPr id="6" name="Picture 5">
            <a:extLst>
              <a:ext uri="{FF2B5EF4-FFF2-40B4-BE49-F238E27FC236}">
                <a16:creationId xmlns:a16="http://schemas.microsoft.com/office/drawing/2014/main" id="{F0DBDFA2-C406-49BE-BC11-5F9E09F5D0BC}"/>
              </a:ext>
            </a:extLst>
          </p:cNvPr>
          <p:cNvPicPr>
            <a:picLocks noChangeAspect="1"/>
          </p:cNvPicPr>
          <p:nvPr/>
        </p:nvPicPr>
        <p:blipFill>
          <a:blip r:embed="rId5"/>
          <a:stretch>
            <a:fillRect/>
          </a:stretch>
        </p:blipFill>
        <p:spPr>
          <a:xfrm>
            <a:off x="3595699" y="5155843"/>
            <a:ext cx="5334744" cy="1381318"/>
          </a:xfrm>
          <a:prstGeom prst="rect">
            <a:avLst/>
          </a:prstGeom>
        </p:spPr>
      </p:pic>
    </p:spTree>
    <p:extLst>
      <p:ext uri="{BB962C8B-B14F-4D97-AF65-F5344CB8AC3E}">
        <p14:creationId xmlns:p14="http://schemas.microsoft.com/office/powerpoint/2010/main" val="2272790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sz="3200" dirty="0">
                <a:solidFill>
                  <a:schemeClr val="accent1">
                    <a:lumMod val="75000"/>
                  </a:schemeClr>
                </a:solidFill>
              </a:rPr>
              <a:t>Further information</a:t>
            </a:r>
          </a:p>
        </p:txBody>
      </p:sp>
      <p:sp>
        <p:nvSpPr>
          <p:cNvPr id="3" name="Content Placeholder 2"/>
          <p:cNvSpPr>
            <a:spLocks noGrp="1"/>
          </p:cNvSpPr>
          <p:nvPr>
            <p:ph idx="1"/>
          </p:nvPr>
        </p:nvSpPr>
        <p:spPr>
          <a:xfrm>
            <a:off x="685800" y="1268760"/>
            <a:ext cx="8077200" cy="4293840"/>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50-4735-4540-A7ED-4165E587B5C3}"/>
              </a:ext>
            </a:extLst>
          </p:cNvPr>
          <p:cNvSpPr>
            <a:spLocks noGrp="1"/>
          </p:cNvSpPr>
          <p:nvPr>
            <p:ph type="title"/>
          </p:nvPr>
        </p:nvSpPr>
        <p:spPr>
          <a:xfrm>
            <a:off x="685800" y="53634"/>
            <a:ext cx="8077200" cy="720080"/>
          </a:xfrm>
        </p:spPr>
        <p:txBody>
          <a:bodyPr/>
          <a:lstStyle/>
          <a:p>
            <a:r>
              <a:rPr lang="en-GB" sz="3200" dirty="0">
                <a:solidFill>
                  <a:schemeClr val="accent1">
                    <a:lumMod val="75000"/>
                  </a:schemeClr>
                </a:solidFill>
              </a:rPr>
              <a:t>Further information (continued)</a:t>
            </a:r>
          </a:p>
        </p:txBody>
      </p:sp>
      <p:sp>
        <p:nvSpPr>
          <p:cNvPr id="3" name="Content Placeholder 2">
            <a:extLst>
              <a:ext uri="{FF2B5EF4-FFF2-40B4-BE49-F238E27FC236}">
                <a16:creationId xmlns:a16="http://schemas.microsoft.com/office/drawing/2014/main" id="{F27E0BB3-77EE-4059-BCA0-47DC65A82376}"/>
              </a:ext>
            </a:extLst>
          </p:cNvPr>
          <p:cNvSpPr>
            <a:spLocks noGrp="1"/>
          </p:cNvSpPr>
          <p:nvPr>
            <p:ph idx="1"/>
          </p:nvPr>
        </p:nvSpPr>
        <p:spPr>
          <a:xfrm>
            <a:off x="685800" y="773714"/>
            <a:ext cx="8077200" cy="4968552"/>
          </a:xfrm>
        </p:spPr>
        <p:txBody>
          <a:bodyPr/>
          <a:lstStyle/>
          <a:p>
            <a:pPr marL="36000" indent="0"/>
            <a:r>
              <a:rPr lang="en-GB" sz="2200" dirty="0"/>
              <a:t>E learning resources: </a:t>
            </a:r>
            <a:r>
              <a:rPr lang="en-GB" sz="2200" dirty="0">
                <a:hlinkClick r:id="rId3"/>
              </a:rPr>
              <a:t>NHSE </a:t>
            </a:r>
            <a:r>
              <a:rPr lang="en-GB" sz="2200" dirty="0" err="1">
                <a:hlinkClick r:id="rId3"/>
              </a:rPr>
              <a:t>elfh</a:t>
            </a:r>
            <a:r>
              <a:rPr lang="en-GB" sz="2200" dirty="0">
                <a:hlinkClick r:id="rId3"/>
              </a:rPr>
              <a:t> Hub (e-lfh.org.uk)</a:t>
            </a:r>
            <a:endParaRPr lang="en-GB" sz="2200" dirty="0"/>
          </a:p>
          <a:p>
            <a:pPr marL="36000" indent="0"/>
            <a:endParaRPr lang="en-GB" sz="2200" dirty="0"/>
          </a:p>
          <a:p>
            <a:pPr marL="36000" indent="0"/>
            <a:r>
              <a:rPr lang="en-GB" sz="2200" dirty="0">
                <a:hlinkClick r:id="rId4"/>
              </a:rPr>
              <a:t>Professional information | HSC Public Health Agency (hscni.net)</a:t>
            </a:r>
            <a:endParaRPr lang="en-GB" sz="2200" dirty="0"/>
          </a:p>
          <a:p>
            <a:pPr marL="36000" indent="0"/>
            <a:endParaRPr lang="en-GB" sz="2200" dirty="0"/>
          </a:p>
          <a:p>
            <a:pPr marL="36000" indent="0"/>
            <a:r>
              <a:rPr lang="en-GB" sz="2200" dirty="0" err="1"/>
              <a:t>DoH</a:t>
            </a:r>
            <a:r>
              <a:rPr lang="en-GB" sz="2200" dirty="0"/>
              <a:t> CMO policy letter A/W 2025/26:  </a:t>
            </a:r>
            <a:r>
              <a:rPr lang="en-GB" sz="2200" dirty="0">
                <a:hlinkClick r:id="rId5"/>
              </a:rPr>
              <a:t>HSS(MD) 23 2025 - AUTUMN 2025 COVID-19 VACCINATION CAMPAIGN.pdf</a:t>
            </a:r>
            <a:endParaRPr lang="en-GB" sz="2200" dirty="0">
              <a:highlight>
                <a:srgbClr val="FFFF00"/>
              </a:highlight>
            </a:endParaRPr>
          </a:p>
          <a:p>
            <a:pPr marL="36000" indent="0"/>
            <a:endParaRPr lang="en-GB" sz="2200" dirty="0"/>
          </a:p>
          <a:p>
            <a:pPr marL="36000" indent="0"/>
            <a:r>
              <a:rPr lang="en-GB" sz="2200" dirty="0">
                <a:hlinkClick r:id="rId6"/>
              </a:rPr>
              <a:t>COVID-19: vaccinator competency assessment tool - GOV.UK (www.gov.uk)</a:t>
            </a:r>
          </a:p>
          <a:p>
            <a:pPr marL="36000" indent="0"/>
            <a:endParaRPr lang="en-GB" sz="2200" dirty="0"/>
          </a:p>
          <a:p>
            <a:pPr marL="36000" indent="0"/>
            <a:r>
              <a:rPr lang="en-GB" sz="2200" dirty="0">
                <a:hlinkClick r:id="rId7"/>
              </a:rPr>
              <a:t>COVID-19 vaccination programme - GOV.UK (www.gov.uk)</a:t>
            </a:r>
            <a:endParaRPr lang="en-GB" sz="2200" dirty="0"/>
          </a:p>
        </p:txBody>
      </p:sp>
    </p:spTree>
    <p:extLst>
      <p:ext uri="{BB962C8B-B14F-4D97-AF65-F5344CB8AC3E}">
        <p14:creationId xmlns:p14="http://schemas.microsoft.com/office/powerpoint/2010/main" val="209398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ED3D-FC53-472E-812E-DEE1A1BEF5D2}"/>
              </a:ext>
            </a:extLst>
          </p:cNvPr>
          <p:cNvSpPr>
            <a:spLocks noGrp="1"/>
          </p:cNvSpPr>
          <p:nvPr>
            <p:ph type="title"/>
          </p:nvPr>
        </p:nvSpPr>
        <p:spPr>
          <a:xfrm>
            <a:off x="685800" y="260648"/>
            <a:ext cx="8077200" cy="1034752"/>
          </a:xfrm>
        </p:spPr>
        <p:txBody>
          <a:bodyPr/>
          <a:lstStyle/>
          <a:p>
            <a:r>
              <a:rPr lang="en-GB" dirty="0">
                <a:solidFill>
                  <a:schemeClr val="accent1">
                    <a:lumMod val="75000"/>
                  </a:schemeClr>
                </a:solidFill>
              </a:rPr>
              <a:t>2. COVID–19 timeline in the UK </a:t>
            </a:r>
            <a:br>
              <a:rPr lang="en-GB" dirty="0">
                <a:solidFill>
                  <a:schemeClr val="accent1">
                    <a:lumMod val="75000"/>
                  </a:schemeClr>
                </a:solidFill>
              </a:rPr>
            </a:br>
            <a:r>
              <a:rPr lang="en-GB" dirty="0">
                <a:solidFill>
                  <a:schemeClr val="accent1">
                    <a:lumMod val="75000"/>
                  </a:schemeClr>
                </a:solidFill>
              </a:rPr>
              <a:t>and Northern Ireland</a:t>
            </a:r>
          </a:p>
        </p:txBody>
      </p:sp>
      <p:sp>
        <p:nvSpPr>
          <p:cNvPr id="3" name="Content Placeholder 2">
            <a:extLst>
              <a:ext uri="{FF2B5EF4-FFF2-40B4-BE49-F238E27FC236}">
                <a16:creationId xmlns:a16="http://schemas.microsoft.com/office/drawing/2014/main" id="{075A3F8C-8697-4F99-B45F-BED1E83F9391}"/>
              </a:ext>
            </a:extLst>
          </p:cNvPr>
          <p:cNvSpPr>
            <a:spLocks noGrp="1"/>
          </p:cNvSpPr>
          <p:nvPr>
            <p:ph idx="1"/>
          </p:nvPr>
        </p:nvSpPr>
        <p:spPr>
          <a:xfrm>
            <a:off x="685800" y="1484784"/>
            <a:ext cx="8077200" cy="4248472"/>
          </a:xfrm>
        </p:spPr>
        <p:txBody>
          <a:bodyPr/>
          <a:lstStyle/>
          <a:p>
            <a:pPr marL="378900">
              <a:buFont typeface="Wingdings" panose="05000000000000000000" pitchFamily="2" charset="2"/>
              <a:buChar char="q"/>
            </a:pPr>
            <a:r>
              <a:rPr lang="en-GB" sz="2000" dirty="0"/>
              <a:t>the first COVID-19 cases were initially detected in the United Kingdom (UK) in January 2020, with further cases being detected in February</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cases continued to rise in the UK throughout March until a national lockdown was introduced on 23 March 2020</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date of the first positive COVID-19 case in Northern Ireland (NI) was 26/02/2020</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date of the first COVID -19 death in NI (as reported on the mortality reporting system) was 18/03/2020</a:t>
            </a:r>
          </a:p>
          <a:p>
            <a:pPr marL="378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36896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792088"/>
          </a:xfrm>
        </p:spPr>
        <p:txBody>
          <a:bodyPr/>
          <a:lstStyle/>
          <a:p>
            <a:r>
              <a:rPr lang="en-GB" dirty="0">
                <a:solidFill>
                  <a:schemeClr val="accent1">
                    <a:lumMod val="75000"/>
                  </a:schemeClr>
                </a:solidFill>
              </a:rPr>
              <a:t>3. COVID-19 and Coronavirus</a:t>
            </a:r>
            <a:br>
              <a:rPr lang="en-GB" dirty="0"/>
            </a:br>
            <a:endParaRPr lang="en-GB" dirty="0"/>
          </a:p>
        </p:txBody>
      </p:sp>
      <p:sp>
        <p:nvSpPr>
          <p:cNvPr id="3" name="Content Placeholder 2"/>
          <p:cNvSpPr>
            <a:spLocks noGrp="1"/>
          </p:cNvSpPr>
          <p:nvPr>
            <p:ph idx="1"/>
          </p:nvPr>
        </p:nvSpPr>
        <p:spPr>
          <a:xfrm>
            <a:off x="383232" y="980728"/>
            <a:ext cx="8377536" cy="4326632"/>
          </a:xfrm>
        </p:spPr>
        <p:txBody>
          <a:bodyPr/>
          <a:lstStyle/>
          <a:p>
            <a:pPr marL="285750" indent="-285750">
              <a:buFont typeface="Wingdings" panose="05000000000000000000" pitchFamily="2" charset="2"/>
              <a:buChar char="q"/>
            </a:pPr>
            <a:r>
              <a:rPr lang="en-GB" sz="1600" dirty="0"/>
              <a:t>COVID-19 is the disease that is caused by infection with the SARS-CoV-2 virus which belongs to the Coronavirus family</a:t>
            </a:r>
          </a:p>
          <a:p>
            <a:pPr marL="792162" lvl="3" indent="-171450"/>
            <a:r>
              <a:rPr lang="en-GB" sz="1600" dirty="0"/>
              <a:t> - SARS-CoV-2 stands for Severe Acute Respiratory Syndrome (SARS) and </a:t>
            </a:r>
            <a:r>
              <a:rPr lang="en-GB" sz="1600" dirty="0" err="1"/>
              <a:t>CoV</a:t>
            </a:r>
            <a:r>
              <a:rPr lang="en-GB" sz="1600" dirty="0"/>
              <a:t> for coronavirus</a:t>
            </a:r>
          </a:p>
          <a:p>
            <a:pPr marL="792162" lvl="3" indent="-171450"/>
            <a:r>
              <a:rPr lang="en-GB" sz="1600" dirty="0"/>
              <a:t> - COVID-19 stands for </a:t>
            </a:r>
            <a:r>
              <a:rPr lang="en-GB" sz="1600" u="sng" dirty="0"/>
              <a:t>Co</a:t>
            </a:r>
            <a:r>
              <a:rPr lang="en-GB" sz="1600" dirty="0"/>
              <a:t>rona</a:t>
            </a:r>
            <a:r>
              <a:rPr lang="en-GB" sz="1600" u="sng" dirty="0"/>
              <a:t>vi</a:t>
            </a:r>
            <a:r>
              <a:rPr lang="en-GB" sz="1600" dirty="0"/>
              <a:t>rus </a:t>
            </a:r>
            <a:r>
              <a:rPr lang="en-GB" sz="1600" u="sng" dirty="0"/>
              <a:t>D</a:t>
            </a:r>
            <a:r>
              <a:rPr lang="en-GB" sz="1600" dirty="0"/>
              <a:t>isease and </a:t>
            </a:r>
            <a:r>
              <a:rPr lang="en-GB" sz="1600" u="sng" dirty="0"/>
              <a:t>19</a:t>
            </a:r>
            <a:r>
              <a:rPr lang="en-GB" sz="1600" dirty="0"/>
              <a:t> is from the year 2019 when it was first seen</a:t>
            </a:r>
          </a:p>
          <a:p>
            <a:pPr marL="0" indent="0"/>
            <a:endParaRPr lang="en-GB" sz="1600" dirty="0"/>
          </a:p>
          <a:p>
            <a:pPr marL="285750" indent="-285750">
              <a:buFont typeface="Wingdings" panose="05000000000000000000" pitchFamily="2" charset="2"/>
              <a:buChar char="q"/>
            </a:pPr>
            <a:r>
              <a:rPr lang="en-GB" sz="16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SARS-CoV-2 virus is the most recently discovered coronavirus and has now affected many countries globally</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9087933-29e1-43ba-9f34-822d6f2c20f4">
      <UserInfo>
        <DisplayName>Hanna, Nuala</DisplayName>
        <AccountId>1133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1" ma:contentTypeDescription="Create a new document." ma:contentTypeScope="" ma:versionID="6f58ed3a203013f783b01437eae14d9b">
  <xsd:schema xmlns:xsd="http://www.w3.org/2001/XMLSchema" xmlns:xs="http://www.w3.org/2001/XMLSchema" xmlns:p="http://schemas.microsoft.com/office/2006/metadata/properties" xmlns:ns2="59087933-29e1-43ba-9f34-822d6f2c20f4" targetNamespace="http://schemas.microsoft.com/office/2006/metadata/properties" ma:root="true" ma:fieldsID="1624a8e2010292e2f7f4eff75e8c3596" ns2:_="">
    <xsd:import namespace="59087933-29e1-43ba-9f34-822d6f2c20f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87933-29e1-43ba-9f34-822d6f2c20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F628C-F8A1-4C9E-995C-37EC44C4EE87}">
  <ds:schemaRefs>
    <ds:schemaRef ds:uri="http://schemas.microsoft.com/sharepoint/v3/contenttype/forms"/>
  </ds:schemaRefs>
</ds:datastoreItem>
</file>

<file path=customXml/itemProps2.xml><?xml version="1.0" encoding="utf-8"?>
<ds:datastoreItem xmlns:ds="http://schemas.openxmlformats.org/officeDocument/2006/customXml" ds:itemID="{372FFDF7-03E7-4CB4-980B-94BD29B156B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9087933-29e1-43ba-9f34-822d6f2c20f4"/>
    <ds:schemaRef ds:uri="http://www.w3.org/XML/1998/namespace"/>
    <ds:schemaRef ds:uri="http://purl.org/dc/dcmitype/"/>
  </ds:schemaRefs>
</ds:datastoreItem>
</file>

<file path=customXml/itemProps3.xml><?xml version="1.0" encoding="utf-8"?>
<ds:datastoreItem xmlns:ds="http://schemas.openxmlformats.org/officeDocument/2006/customXml" ds:itemID="{C4117611-E5CC-4B0D-86B5-C3FA54B7E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087933-29e1-43ba-9f34-822d6f2c2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19188</TotalTime>
  <Words>11592</Words>
  <Application>Microsoft Office PowerPoint</Application>
  <PresentationFormat>On-screen Show (4:3)</PresentationFormat>
  <Paragraphs>885</Paragraphs>
  <Slides>74</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Source Sans Pro</vt:lpstr>
      <vt:lpstr>Symbol</vt:lpstr>
      <vt:lpstr>Times New Roman</vt:lpstr>
      <vt:lpstr>Wingdings</vt:lpstr>
      <vt:lpstr>ヒラギノ角ゴ Pro W3</vt:lpstr>
      <vt:lpstr>2_BHSCT_white</vt:lpstr>
      <vt:lpstr>      COVID-19 vaccination   programme for Adults  Northern Ireland   Acknowledgments to UKHSA, PHW and PHS for use of information from their  training slides  Provisional – Subject to revision – Use latest version link: x </vt:lpstr>
      <vt:lpstr>Note to immunisers</vt:lpstr>
      <vt:lpstr>Content</vt:lpstr>
      <vt:lpstr>1. Learning objectives</vt:lpstr>
      <vt:lpstr>Pre-requisites to administering COVID-19 vaccine</vt:lpstr>
      <vt:lpstr>Key messages</vt:lpstr>
      <vt:lpstr>Introduction</vt:lpstr>
      <vt:lpstr>2. COVID–19 timeline in the UK  and Northern Ireland</vt:lpstr>
      <vt:lpstr>3. COVID-19 and Coronavirus </vt:lpstr>
      <vt:lpstr>Viral infections</vt:lpstr>
      <vt:lpstr>Coronavirus structure</vt:lpstr>
      <vt:lpstr>COVID-19: variants</vt:lpstr>
      <vt:lpstr>COVID-19: transmission</vt:lpstr>
      <vt:lpstr>COVID-19: symptoms</vt:lpstr>
      <vt:lpstr>COVID-19: symptom progression and  complications</vt:lpstr>
      <vt:lpstr>COVID-19: complications in pregnancy (1)</vt:lpstr>
      <vt:lpstr>COVID-19: complications in pregnancy (2)</vt:lpstr>
      <vt:lpstr>Long COVID</vt:lpstr>
      <vt:lpstr>Long COVID: symptoms</vt:lpstr>
      <vt:lpstr>COVID-19: vaccine development and safety</vt:lpstr>
      <vt:lpstr>COVID-19: vaccine safety (continued)</vt:lpstr>
      <vt:lpstr>COVID-19: vaccine effectiveness (1)</vt:lpstr>
      <vt:lpstr>COVID-19: vaccine effectiveness (2)</vt:lpstr>
      <vt:lpstr>4. COVID-19 Vaccine (Adults)</vt:lpstr>
      <vt:lpstr>COVID-19 mRNA vaccines (Pifzer BioNTech and Moderna)</vt:lpstr>
      <vt:lpstr>Variant vaccines</vt:lpstr>
      <vt:lpstr>mRNA variant COVID-19 vaccines</vt:lpstr>
      <vt:lpstr>Additional COVID-19 vaccines</vt:lpstr>
      <vt:lpstr>Vaccine interchangeability</vt:lpstr>
      <vt:lpstr> Interval between COVID-19 vaccines  and COVID-19 infection </vt:lpstr>
      <vt:lpstr>Administering COVID-19 vaccine  at the same time as Abrysvo® (RSV)</vt:lpstr>
      <vt:lpstr> Co-administration of COVID-19                                 and other vaccines (1)  </vt:lpstr>
      <vt:lpstr>Co-administration of COVID-19  and other vaccines (2)</vt:lpstr>
      <vt:lpstr>Pregnancy </vt:lpstr>
      <vt:lpstr>Breastfeeding</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 unexpected vaginal bleeding</vt:lpstr>
      <vt:lpstr>Local reactions at the vaccination site</vt:lpstr>
      <vt:lpstr>Bell’s Palsy</vt:lpstr>
      <vt:lpstr>COVID-19  vaccination programme considerations</vt:lpstr>
      <vt:lpstr>Resident in a care home</vt:lpstr>
      <vt:lpstr>Older adults</vt:lpstr>
      <vt:lpstr>Clinical risk groups (1)</vt:lpstr>
      <vt:lpstr>Clinical risk groups (2)</vt:lpstr>
      <vt:lpstr>Clinical risk groups (3)</vt:lpstr>
      <vt:lpstr>Pregnancy </vt:lpstr>
      <vt:lpstr>Deprivation and ethnicity</vt:lpstr>
      <vt:lpstr>PowerPoint Presentation</vt:lpstr>
      <vt:lpstr>Autumn/winter 2025/26: eligibility</vt:lpstr>
      <vt:lpstr>Autumn/winter 2025/26</vt:lpstr>
      <vt:lpstr>Primary COVID-19 vaccination</vt:lpstr>
      <vt:lpstr>Reinforcing vaccination (1)</vt:lpstr>
      <vt:lpstr>Reinforcing vaccination (2)</vt:lpstr>
      <vt:lpstr>COVID-19 vaccine: Autumn/winter ’25/26 </vt:lpstr>
      <vt:lpstr>Severely immunosuppressed (1)</vt:lpstr>
      <vt:lpstr>Severely immunosuppressed (2)</vt:lpstr>
      <vt:lpstr>Long term COVID-19 vaccination programme</vt:lpstr>
      <vt:lpstr>6. Vaccine specific information   </vt:lpstr>
      <vt:lpstr>Comirnaty 30 KP.2 - Ingredients / Excipients</vt:lpstr>
      <vt:lpstr>Comirnaty 30 KP.2 - Adverse Reactions</vt:lpstr>
      <vt:lpstr>Comirnaty 30 KP.2 -  Vaccine presentation, Dose and Schedule</vt:lpstr>
      <vt:lpstr>Comirnaty 30 KP.2 - Vaccine storage and use </vt:lpstr>
      <vt:lpstr>Comirnaty 30 KP.2: Preparation (1)</vt:lpstr>
      <vt:lpstr>Comirnaty 30 KP.2 - Preparation (2)</vt:lpstr>
      <vt:lpstr>Guidance: Handling Multiple COVID-19 vaccines </vt:lpstr>
      <vt:lpstr>Reporting Adverse Reactions</vt:lpstr>
      <vt:lpstr>Further information</vt:lpstr>
      <vt:lpstr>Further information (continued)</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Wendy Thornton</cp:lastModifiedBy>
  <cp:revision>840</cp:revision>
  <cp:lastPrinted>2025-03-25T10:15:31Z</cp:lastPrinted>
  <dcterms:created xsi:type="dcterms:W3CDTF">2020-12-04T16:12:05Z</dcterms:created>
  <dcterms:modified xsi:type="dcterms:W3CDTF">2025-09-12T13:08:15Z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