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2"/>
  </p:notesMasterIdLst>
  <p:sldIdLst>
    <p:sldId id="417" r:id="rId2"/>
    <p:sldId id="274" r:id="rId3"/>
    <p:sldId id="275" r:id="rId4"/>
    <p:sldId id="276" r:id="rId5"/>
    <p:sldId id="277" r:id="rId6"/>
    <p:sldId id="395" r:id="rId7"/>
    <p:sldId id="281" r:id="rId8"/>
    <p:sldId id="547" r:id="rId9"/>
    <p:sldId id="548" r:id="rId10"/>
    <p:sldId id="549" r:id="rId11"/>
    <p:sldId id="284" r:id="rId12"/>
    <p:sldId id="558" r:id="rId13"/>
    <p:sldId id="285" r:id="rId14"/>
    <p:sldId id="550" r:id="rId15"/>
    <p:sldId id="557" r:id="rId16"/>
    <p:sldId id="289" r:id="rId17"/>
    <p:sldId id="290" r:id="rId18"/>
    <p:sldId id="500" r:id="rId19"/>
    <p:sldId id="507" r:id="rId20"/>
    <p:sldId id="556" r:id="rId21"/>
    <p:sldId id="302" r:id="rId22"/>
    <p:sldId id="433" r:id="rId23"/>
    <p:sldId id="428" r:id="rId24"/>
    <p:sldId id="467" r:id="rId25"/>
    <p:sldId id="468" r:id="rId26"/>
    <p:sldId id="469" r:id="rId27"/>
    <p:sldId id="519" r:id="rId28"/>
    <p:sldId id="520" r:id="rId29"/>
    <p:sldId id="521" r:id="rId30"/>
    <p:sldId id="396" r:id="rId31"/>
    <p:sldId id="387" r:id="rId32"/>
    <p:sldId id="472" r:id="rId33"/>
    <p:sldId id="551" r:id="rId34"/>
    <p:sldId id="419" r:id="rId35"/>
    <p:sldId id="485" r:id="rId36"/>
    <p:sldId id="517" r:id="rId37"/>
    <p:sldId id="439" r:id="rId38"/>
    <p:sldId id="444" r:id="rId39"/>
    <p:sldId id="534" r:id="rId40"/>
    <p:sldId id="533" r:id="rId41"/>
    <p:sldId id="535" r:id="rId42"/>
    <p:sldId id="484" r:id="rId43"/>
    <p:sldId id="430" r:id="rId44"/>
    <p:sldId id="554" r:id="rId45"/>
    <p:sldId id="421" r:id="rId46"/>
    <p:sldId id="422" r:id="rId47"/>
    <p:sldId id="435" r:id="rId48"/>
    <p:sldId id="436" r:id="rId49"/>
    <p:sldId id="555" r:id="rId50"/>
    <p:sldId id="450" r:id="rId51"/>
    <p:sldId id="486" r:id="rId52"/>
    <p:sldId id="451" r:id="rId53"/>
    <p:sldId id="452" r:id="rId54"/>
    <p:sldId id="478" r:id="rId55"/>
    <p:sldId id="538" r:id="rId56"/>
    <p:sldId id="565" r:id="rId57"/>
    <p:sldId id="566" r:id="rId58"/>
    <p:sldId id="567" r:id="rId59"/>
    <p:sldId id="568" r:id="rId60"/>
    <p:sldId id="569" r:id="rId61"/>
    <p:sldId id="570" r:id="rId62"/>
    <p:sldId id="473" r:id="rId63"/>
    <p:sldId id="522" r:id="rId64"/>
    <p:sldId id="572" r:id="rId65"/>
    <p:sldId id="573" r:id="rId66"/>
    <p:sldId id="574" r:id="rId67"/>
    <p:sldId id="575" r:id="rId68"/>
    <p:sldId id="576" r:id="rId69"/>
    <p:sldId id="523" r:id="rId70"/>
    <p:sldId id="560" r:id="rId71"/>
    <p:sldId id="561" r:id="rId72"/>
    <p:sldId id="562" r:id="rId73"/>
    <p:sldId id="563" r:id="rId74"/>
    <p:sldId id="525" r:id="rId75"/>
    <p:sldId id="477" r:id="rId76"/>
    <p:sldId id="559" r:id="rId77"/>
    <p:sldId id="453" r:id="rId78"/>
    <p:sldId id="454" r:id="rId79"/>
    <p:sldId id="271" r:id="rId80"/>
    <p:sldId id="392" r:id="rId81"/>
  </p:sldIdLst>
  <p:sldSz cx="9144000" cy="6858000" type="screen4x3"/>
  <p:notesSz cx="6808788" cy="9940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rainne McKeown" initials="GM" lastIdx="9" clrIdx="0"/>
  <p:cmAuthor id="1" name="Jillian Johnston" initials="JJ" lastIdx="6" clrIdx="1"/>
  <p:cmAuthor id="2" name="Ashling Kerr" initials="AK" lastIdx="5" clrIdx="2">
    <p:extLst>
      <p:ext uri="{19B8F6BF-5375-455C-9EA6-DF929625EA0E}">
        <p15:presenceInfo xmlns:p15="http://schemas.microsoft.com/office/powerpoint/2012/main" userId="S-1-5-21-1087248158-1645291680-3373200396-81494" providerId="AD"/>
      </p:ext>
    </p:extLst>
  </p:cmAuthor>
  <p:cmAuthor id="3" name="Louise Herron" initials="LH" lastIdx="5" clrIdx="3">
    <p:extLst>
      <p:ext uri="{19B8F6BF-5375-455C-9EA6-DF929625EA0E}">
        <p15:presenceInfo xmlns:p15="http://schemas.microsoft.com/office/powerpoint/2012/main" userId="S-1-5-21-1087248158-1645291680-3373200396-930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2BBC6"/>
    <a:srgbClr val="B2E2F9"/>
    <a:srgbClr val="7C35B1"/>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762" autoAdjust="0"/>
    <p:restoredTop sz="83139" autoAdjust="0"/>
  </p:normalViewPr>
  <p:slideViewPr>
    <p:cSldViewPr>
      <p:cViewPr varScale="1">
        <p:scale>
          <a:sx n="59" d="100"/>
          <a:sy n="59" d="100"/>
        </p:scale>
        <p:origin x="1128" y="72"/>
      </p:cViewPr>
      <p:guideLst>
        <p:guide orient="horz" pos="216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notesMaster" Target="notesMasters/notesMaster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704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6737" y="0"/>
            <a:ext cx="2950475" cy="497046"/>
          </a:xfrm>
          <a:prstGeom prst="rect">
            <a:avLst/>
          </a:prstGeom>
        </p:spPr>
        <p:txBody>
          <a:bodyPr vert="horz" lIns="91440" tIns="45720" rIns="91440" bIns="45720" rtlCol="0"/>
          <a:lstStyle>
            <a:lvl1pPr algn="r">
              <a:defRPr sz="1200"/>
            </a:lvl1pPr>
          </a:lstStyle>
          <a:p>
            <a:fld id="{60344259-92A0-4A40-8846-580BA1BDC160}" type="datetimeFigureOut">
              <a:rPr lang="en-GB" smtClean="0"/>
              <a:t>13/04/2026</a:t>
            </a:fld>
            <a:endParaRPr lang="en-GB"/>
          </a:p>
        </p:txBody>
      </p:sp>
      <p:sp>
        <p:nvSpPr>
          <p:cNvPr id="4" name="Slide Image Placeholder 3"/>
          <p:cNvSpPr>
            <a:spLocks noGrp="1" noRot="1" noChangeAspect="1"/>
          </p:cNvSpPr>
          <p:nvPr>
            <p:ph type="sldImg" idx="2"/>
          </p:nvPr>
        </p:nvSpPr>
        <p:spPr>
          <a:xfrm>
            <a:off x="920750" y="746125"/>
            <a:ext cx="4967288" cy="37274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0879" y="4721940"/>
            <a:ext cx="5447030" cy="4473416"/>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2154"/>
            <a:ext cx="2950475" cy="497046"/>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6737" y="9442154"/>
            <a:ext cx="2950475" cy="497046"/>
          </a:xfrm>
          <a:prstGeom prst="rect">
            <a:avLst/>
          </a:prstGeom>
        </p:spPr>
        <p:txBody>
          <a:bodyPr vert="horz" lIns="91440" tIns="45720" rIns="91440" bIns="45720" rtlCol="0" anchor="b"/>
          <a:lstStyle>
            <a:lvl1pPr algn="r">
              <a:defRPr sz="1200"/>
            </a:lvl1pPr>
          </a:lstStyle>
          <a:p>
            <a:fld id="{AB5E6CED-5492-4614-9686-C1FE80B7C7AF}" type="slidenum">
              <a:rPr lang="en-GB" smtClean="0"/>
              <a:t>‹#›</a:t>
            </a:fld>
            <a:endParaRPr lang="en-GB"/>
          </a:p>
        </p:txBody>
      </p:sp>
    </p:spTree>
    <p:extLst>
      <p:ext uri="{BB962C8B-B14F-4D97-AF65-F5344CB8AC3E}">
        <p14:creationId xmlns:p14="http://schemas.microsoft.com/office/powerpoint/2010/main" val="26625909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nidirect.gov.uk/articles/symptoms-respiratory-infections-including-covid-19"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portal.e-lfh.org.uk/myElearning/Index?HierarchyId=0_50349&amp;programmeId=50349"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1153300/Greenbook-chapter-14a-26April2023.pdf"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assets.publishing.service.gov.uk/media/65d50a1f2197b2001d7fa70e/Greenbook-chapter-14a-20240220.pdf"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nihr.ac.uk/news/up-to-one-in-three-people-who-have-had-covid-19-report-long-covid-symptoms/27979" TargetMode="External"/><Relationship Id="rId2" Type="http://schemas.openxmlformats.org/officeDocument/2006/relationships/slide" Target="../slides/slide19.xml"/><Relationship Id="rId1" Type="http://schemas.openxmlformats.org/officeDocument/2006/relationships/notesMaster" Target="../notesMasters/notesMaster1.xml"/><Relationship Id="rId4" Type="http://schemas.openxmlformats.org/officeDocument/2006/relationships/hyperlink" Target="https://www.gov.uk/government/news/ukhsa-review-shows-vaccinated-less-likely-to-have-long-covid-than-unvaccinated" TargetMode="Externa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gov.uk/government/publications/covid-19-vaccination-in-2025-and-spring-2026-jcvi-advice/jcvi-statement-on-covid-19-vaccination-in-2025-and-spring-2026" TargetMode="External"/><Relationship Id="rId2" Type="http://schemas.openxmlformats.org/officeDocument/2006/relationships/slide" Target="../slides/slide2.xml"/><Relationship Id="rId1" Type="http://schemas.openxmlformats.org/officeDocument/2006/relationships/notesMaster" Target="../notesMasters/notesMaster1.xml"/><Relationship Id="rId5" Type="http://schemas.openxmlformats.org/officeDocument/2006/relationships/hyperlink" Target="https://bso.hscni.net/wp-content/uploads/2025/09/Autumn-25-26-Flu-Covid-19-Programme-PHA-OPERATIONAL-LETTER-08092025.pdf" TargetMode="External"/><Relationship Id="rId4" Type="http://schemas.openxmlformats.org/officeDocument/2006/relationships/hyperlink" Target="https://www.health-ni.gov.uk/sites/default/files/2025-06/HSS%28MD%29%2023%202025%20-%20AUTUMN%202025%20COVID-19%20VACCINATION%20CAMPAIGN.pdf" TargetMode="Externa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gov.uk/government/publications/suspension-of-the-15-minute-wait-for-vaccination-with-mrna-vaccine-for-covid-19-uk-cmos-opinion/suspension-of-the-15-minute-wait-for-vaccination-with-mrna-vaccine-for-covid-19-uk-cmos-opinion"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www.gov.uk/government/publications/coronavirus-covid-19-vaccine-adverse-reactions/coronavirus-vaccine-summary-of-yellow-card-reporting"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www.publichealth.hscni.net/publications/guidance-vaccine-handling-and-storage-gp-practices"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s://www.gov.uk/government/publications/covid-19-spring-2024-and-future-vaccination-programmes-jcvi-advice-4-december-2023/jcvi-statement-on-covid-19-vaccination-in-spring-2024-and-considerations-on-future-covid-19-vaccination-4-december-2023" TargetMode="External"/><Relationship Id="rId2" Type="http://schemas.openxmlformats.org/officeDocument/2006/relationships/slide" Target="../slides/slide40.xml"/><Relationship Id="rId1" Type="http://schemas.openxmlformats.org/officeDocument/2006/relationships/notesMaster" Target="../notesMasters/notesMaster1.xml"/><Relationship Id="rId6" Type="http://schemas.openxmlformats.org/officeDocument/2006/relationships/hyperlink" Target="https://bso.hscni.net/wp-content/uploads/2025/09/Autumn-25-26-Flu-Covid-19-Programme-PHA-OPERATIONAL-LETTER-08092025.pdf" TargetMode="External"/><Relationship Id="rId5" Type="http://schemas.openxmlformats.org/officeDocument/2006/relationships/hyperlink" Target="https://www.health-ni.gov.uk/sites/default/files/2025-06/HSS%28MD%29%2023%202025%20-%20AUTUMN%202025%20COVID-19%20VACCINATION%20CAMPAIGN.pdf" TargetMode="External"/><Relationship Id="rId4" Type="http://schemas.openxmlformats.org/officeDocument/2006/relationships/hyperlink" Target="https://www.gov.uk/government/publications/covid-19-vaccination-in-2025-and-spring-2026-jcvi-advice/jcvi-statement-on-covid-19-vaccination-in-2025-and-spring-2026" TargetMode="Externa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s://www.gov.uk/government/publications/covid-19-spring-2024-and-future-vaccination-programmes-jcvi-advice-4-december-2023/jcvi-statement-on-covid-19-vaccination-in-spring-2024-and-considerations-on-future-covid-19-vaccination-4-december-2023" TargetMode="External"/><Relationship Id="rId7" Type="http://schemas.openxmlformats.org/officeDocument/2006/relationships/hyperlink" Target="https://www.health-ni.gov.uk/sites/default/files/publications/health/doh-hss-md-34-2024.pdf" TargetMode="External"/><Relationship Id="rId2" Type="http://schemas.openxmlformats.org/officeDocument/2006/relationships/slide" Target="../slides/slide41.xml"/><Relationship Id="rId1" Type="http://schemas.openxmlformats.org/officeDocument/2006/relationships/notesMaster" Target="../notesMasters/notesMaster1.xml"/><Relationship Id="rId6" Type="http://schemas.openxmlformats.org/officeDocument/2006/relationships/hyperlink" Target="https://bso.hscni.net/wp-content/uploads/2025/09/Autumn-25-26-Flu-Covid-19-Programme-PHA-OPERATIONAL-LETTER-08092025.pdf" TargetMode="External"/><Relationship Id="rId5" Type="http://schemas.openxmlformats.org/officeDocument/2006/relationships/hyperlink" Target="https://www.health-ni.gov.uk/sites/default/files/2025-06/HSS%28MD%29%2023%202025%20-%20AUTUMN%202025%20COVID-19%20VACCINATION%20CAMPAIGN.pdf" TargetMode="External"/><Relationship Id="rId4" Type="http://schemas.openxmlformats.org/officeDocument/2006/relationships/hyperlink" Target="https://www.gov.uk/government/publications/covid-19-vaccination-in-2025-and-spring-2026-jcvi-advice/jcvi-statement-on-covid-19-vaccination-in-2025-and-spring-2026" TargetMode="Externa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s://www.gov.uk/government/publications/covid-19-vaccination-of-children-aged-6-months-to-4-years-jcvi-advice-9-december-2022/covid-19-vaccination-of-children-aged-6-months-to-4-years-jcvi-advice-9-december-2022" TargetMode="External"/><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gov.uk/government/publications/covid-19-vaccinator-competency-assessment-tool"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3" Type="http://schemas.openxmlformats.org/officeDocument/2006/relationships/hyperlink" Target="https://www.medicines.org.uk/emc/product/101152/smpc" TargetMode="External"/><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3" Type="http://schemas.openxmlformats.org/officeDocument/2006/relationships/hyperlink" Target="https://www.medicines.org.uk/emc/product/101152/smpc" TargetMode="External"/><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3" Type="http://schemas.openxmlformats.org/officeDocument/2006/relationships/hyperlink" Target="https://www.medicines.org.uk/emc/product/101152/smpc" TargetMode="External"/><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3" Type="http://schemas.openxmlformats.org/officeDocument/2006/relationships/hyperlink" Target="https://www.medicines.org.uk/emc/product/101152/smpc" TargetMode="External"/><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3" Type="http://schemas.openxmlformats.org/officeDocument/2006/relationships/hyperlink" Target="https://www.medicines.org.uk/emc/product/101152/smpc" TargetMode="External"/><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3" Type="http://schemas.openxmlformats.org/officeDocument/2006/relationships/hyperlink" Target="https://www.medicines.org.uk/emc/product/101152/smpc" TargetMode="External"/><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3" Type="http://schemas.openxmlformats.org/officeDocument/2006/relationships/hyperlink" Target="https://www.medicines.org.uk/emc/product/101152/smpc" TargetMode="External"/><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3" Type="http://schemas.openxmlformats.org/officeDocument/2006/relationships/hyperlink" Target="https://www.medicines.org.uk/emc/product/101151/smpc" TargetMode="External"/><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3" Type="http://schemas.openxmlformats.org/officeDocument/2006/relationships/hyperlink" Target="https://www.medicines.org.uk/emc/product/101151/smpc" TargetMode="External"/><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3" Type="http://schemas.openxmlformats.org/officeDocument/2006/relationships/hyperlink" Target="https://www.medicines.org.uk/emc/product/101151/smpc" TargetMode="External"/><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3" Type="http://schemas.openxmlformats.org/officeDocument/2006/relationships/hyperlink" Target="https://www.medicines.org.uk/emc/product/101151/smpc" TargetMode="External"/><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3" Type="http://schemas.openxmlformats.org/officeDocument/2006/relationships/hyperlink" Target="https://www.medicines.org.uk/emc/product/101151/smpc" TargetMode="External"/><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gov.uk/government/publications/covid-19-the-green-book-chapter-14a"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3" Type="http://schemas.openxmlformats.org/officeDocument/2006/relationships/hyperlink" Target="https://www.medicines.org.uk/emc/product/101151/smpc" TargetMode="External"/><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3" Type="http://schemas.openxmlformats.org/officeDocument/2006/relationships/hyperlink" Target="https://www.medicines.org.uk/emc/product/101151/smpc" TargetMode="External"/><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3" Type="http://schemas.openxmlformats.org/officeDocument/2006/relationships/hyperlink" Target="https://www.medicines.org.uk/emc/product/100163/smpc" TargetMode="External"/><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3" Type="http://schemas.openxmlformats.org/officeDocument/2006/relationships/hyperlink" Target="https://www.medicines.org.uk/emc/product/100163/smpc" TargetMode="External"/><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3" Type="http://schemas.openxmlformats.org/officeDocument/2006/relationships/hyperlink" Target="https://www.medicines.org.uk/emc/product/100163/smpc" TargetMode="External"/><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3" Type="http://schemas.openxmlformats.org/officeDocument/2006/relationships/hyperlink" Target="https://www.medicines.org.uk/emc/product/100163/smpc" TargetMode="External"/><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3" Type="http://schemas.openxmlformats.org/officeDocument/2006/relationships/hyperlink" Target="https://www.medicines.org.uk/emc/product/100163/smpc" TargetMode="External"/><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portal.e-lfh.org.uk/myElearning/Index?HierarchyId=0_50349&amp;programmeId=50349"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3" Type="http://schemas.openxmlformats.org/officeDocument/2006/relationships/hyperlink" Target="https://www.gov.uk/government/publications/covid-19-vaccination-in-2025-and-spring-2026-jcvi-advice/jcvi-statement-on-covid-19-vaccination-in-2025-and-spring-2026" TargetMode="External"/><Relationship Id="rId2" Type="http://schemas.openxmlformats.org/officeDocument/2006/relationships/slide" Target="../slides/slide80.xml"/><Relationship Id="rId1" Type="http://schemas.openxmlformats.org/officeDocument/2006/relationships/notesMaster" Target="../notesMasters/notesMaster1.xml"/><Relationship Id="rId5" Type="http://schemas.openxmlformats.org/officeDocument/2006/relationships/hyperlink" Target="https://bso.hscni.net/wp-content/uploads/2025/09/Autumn-25-26-Flu-Covid-19-Programme-PHA-OPERATIONAL-LETTER-08092025.pdf" TargetMode="External"/><Relationship Id="rId4" Type="http://schemas.openxmlformats.org/officeDocument/2006/relationships/hyperlink" Target="https://www.health-ni.gov.uk/sites/default/files/2026-01/HSS%20MD%2007%202026%20-%20END%20OF%20COVID-19%202025%2026%20CAMPAIGN%20AND%20DETAILS%20OF%20SPRING%202026%20VACCINATION%20CAMPAIGN.pdf"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gov.uk/government/publications/sars-cov-2-variants-of-public-health-interest"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solidFill>
                  <a:schemeClr val="accent1">
                    <a:lumMod val="75000"/>
                  </a:schemeClr>
                </a:solidFill>
              </a:rPr>
              <a:t>Acknowledgments to the UK Health Security Agency (UKHSA)</a:t>
            </a:r>
          </a:p>
        </p:txBody>
      </p:sp>
      <p:sp>
        <p:nvSpPr>
          <p:cNvPr id="4" name="Slide Number Placeholder 3"/>
          <p:cNvSpPr>
            <a:spLocks noGrp="1"/>
          </p:cNvSpPr>
          <p:nvPr>
            <p:ph type="sldNum" sz="quarter" idx="10"/>
          </p:nvPr>
        </p:nvSpPr>
        <p:spPr/>
        <p:txBody>
          <a:bodyPr/>
          <a:lstStyle/>
          <a:p>
            <a:fld id="{AB5E6CED-5492-4614-9686-C1FE80B7C7AF}" type="slidenum">
              <a:rPr lang="en-GB" smtClean="0"/>
              <a:t>1</a:t>
            </a:fld>
            <a:endParaRPr lang="en-GB" dirty="0"/>
          </a:p>
        </p:txBody>
      </p:sp>
    </p:spTree>
    <p:extLst>
      <p:ext uri="{BB962C8B-B14F-4D97-AF65-F5344CB8AC3E}">
        <p14:creationId xmlns:p14="http://schemas.microsoft.com/office/powerpoint/2010/main" val="36167178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a:solidFill>
                  <a:schemeClr val="tx1"/>
                </a:solidFill>
                <a:latin typeface="+mn-lt"/>
                <a:ea typeface="+mn-ea"/>
                <a:cs typeface="+mn-cs"/>
              </a:rPr>
              <a:t>Viral RNA can persist in respiratory samples for 7-12 days after symptom onset, and viral loads are highest soon after symptom onset.</a:t>
            </a:r>
          </a:p>
          <a:p>
            <a:endParaRPr lang="en-GB" dirty="0">
              <a:hlinkClick r:id="" action="ppaction://noaction"/>
            </a:endParaRPr>
          </a:p>
          <a:p>
            <a:r>
              <a:rPr lang="en-GB" dirty="0">
                <a:hlinkClick r:id="" action="ppaction://noaction"/>
              </a:rPr>
              <a:t>COVID-19: the green book, chapter 14a - GOV.UK (www.gov.uk)</a:t>
            </a:r>
            <a:endParaRPr lang="en-GB" dirty="0"/>
          </a:p>
        </p:txBody>
      </p:sp>
      <p:sp>
        <p:nvSpPr>
          <p:cNvPr id="4" name="Slide Number Placeholder 3"/>
          <p:cNvSpPr>
            <a:spLocks noGrp="1"/>
          </p:cNvSpPr>
          <p:nvPr>
            <p:ph type="sldNum" sz="quarter" idx="5"/>
          </p:nvPr>
        </p:nvSpPr>
        <p:spPr/>
        <p:txBody>
          <a:bodyPr/>
          <a:lstStyle/>
          <a:p>
            <a:fld id="{AB5E6CED-5492-4614-9686-C1FE80B7C7AF}" type="slidenum">
              <a:rPr lang="en-GB" smtClean="0"/>
              <a:t>10</a:t>
            </a:fld>
            <a:endParaRPr lang="en-GB"/>
          </a:p>
        </p:txBody>
      </p:sp>
    </p:spTree>
    <p:extLst>
      <p:ext uri="{BB962C8B-B14F-4D97-AF65-F5344CB8AC3E}">
        <p14:creationId xmlns:p14="http://schemas.microsoft.com/office/powerpoint/2010/main" val="29242089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B5E6CED-5492-4614-9686-C1FE80B7C7AF}" type="slidenum">
              <a:rPr lang="en-GB" smtClean="0"/>
              <a:t>12</a:t>
            </a:fld>
            <a:endParaRPr lang="en-GB"/>
          </a:p>
        </p:txBody>
      </p:sp>
    </p:spTree>
    <p:extLst>
      <p:ext uri="{BB962C8B-B14F-4D97-AF65-F5344CB8AC3E}">
        <p14:creationId xmlns:p14="http://schemas.microsoft.com/office/powerpoint/2010/main" val="29652215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Symptoms of respiratory infections including COVID-19 | </a:t>
            </a:r>
            <a:r>
              <a:rPr lang="en-GB" dirty="0" err="1">
                <a:hlinkClick r:id="rId3"/>
              </a:rPr>
              <a:t>nidirect</a:t>
            </a:r>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13</a:t>
            </a:fld>
            <a:endParaRPr lang="en-GB"/>
          </a:p>
        </p:txBody>
      </p:sp>
    </p:spTree>
    <p:extLst>
      <p:ext uri="{BB962C8B-B14F-4D97-AF65-F5344CB8AC3E}">
        <p14:creationId xmlns:p14="http://schemas.microsoft.com/office/powerpoint/2010/main" val="34072010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7288" cy="372745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mn-lt"/>
                <a:ea typeface="+mn-ea"/>
                <a:cs typeface="+mn-cs"/>
              </a:rPr>
              <a:t>Complications from COVID-19 can be severe and fatal, complications include:</a:t>
            </a:r>
          </a:p>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GB" sz="1200" b="0" i="0" kern="1200" dirty="0">
                <a:solidFill>
                  <a:schemeClr val="tx1"/>
                </a:solidFill>
                <a:effectLst/>
                <a:latin typeface="+mn-lt"/>
                <a:ea typeface="+mn-ea"/>
                <a:cs typeface="+mn-cs"/>
              </a:rPr>
              <a:t>venous thromboembolism</a:t>
            </a:r>
          </a:p>
          <a:p>
            <a:pPr marL="171450" indent="-171450" fontAlgn="base">
              <a:buFont typeface="Wingdings" panose="05000000000000000000" pitchFamily="2" charset="2"/>
              <a:buChar char="Ø"/>
            </a:pPr>
            <a:r>
              <a:rPr lang="en-GB" sz="1200" b="0" i="0" kern="1200" dirty="0">
                <a:solidFill>
                  <a:schemeClr val="tx1"/>
                </a:solidFill>
                <a:effectLst/>
                <a:latin typeface="+mn-lt"/>
                <a:ea typeface="+mn-ea"/>
                <a:cs typeface="+mn-cs"/>
              </a:rPr>
              <a:t>heart, liver and kidney problems</a:t>
            </a:r>
          </a:p>
          <a:p>
            <a:pPr marL="171450" indent="-171450" fontAlgn="base">
              <a:buFont typeface="Wingdings" panose="05000000000000000000" pitchFamily="2" charset="2"/>
              <a:buChar char="Ø"/>
            </a:pPr>
            <a:r>
              <a:rPr lang="en-GB" sz="1200" b="0" i="0" kern="1200" dirty="0">
                <a:solidFill>
                  <a:schemeClr val="tx1"/>
                </a:solidFill>
                <a:effectLst/>
                <a:latin typeface="+mn-lt"/>
                <a:ea typeface="+mn-ea"/>
                <a:cs typeface="+mn-cs"/>
              </a:rPr>
              <a:t>neurological issues</a:t>
            </a:r>
          </a:p>
          <a:p>
            <a:pPr marL="171450" indent="-171450" fontAlgn="base">
              <a:buFont typeface="Wingdings" panose="05000000000000000000" pitchFamily="2" charset="2"/>
              <a:buChar char="Ø"/>
            </a:pPr>
            <a:r>
              <a:rPr lang="en-GB" sz="1200" b="0" i="0" kern="1200" dirty="0">
                <a:solidFill>
                  <a:schemeClr val="tx1"/>
                </a:solidFill>
                <a:effectLst/>
                <a:latin typeface="+mn-lt"/>
                <a:ea typeface="+mn-ea"/>
                <a:cs typeface="+mn-cs"/>
              </a:rPr>
              <a:t>coagulation (blood clotting) failure</a:t>
            </a:r>
          </a:p>
          <a:p>
            <a:pPr marL="171450" indent="-171450" fontAlgn="base">
              <a:buFont typeface="Wingdings" panose="05000000000000000000" pitchFamily="2" charset="2"/>
              <a:buChar char="Ø"/>
            </a:pPr>
            <a:r>
              <a:rPr lang="en-GB" sz="1200" b="0" i="0" kern="1200" dirty="0">
                <a:solidFill>
                  <a:schemeClr val="tx1"/>
                </a:solidFill>
                <a:effectLst/>
                <a:latin typeface="+mn-lt"/>
                <a:ea typeface="+mn-ea"/>
                <a:cs typeface="+mn-cs"/>
              </a:rPr>
              <a:t>respiratory failure</a:t>
            </a:r>
          </a:p>
          <a:p>
            <a:pPr marL="171450" indent="-171450" fontAlgn="base">
              <a:buFont typeface="Wingdings" panose="05000000000000000000" pitchFamily="2" charset="2"/>
              <a:buChar char="Ø"/>
            </a:pPr>
            <a:r>
              <a:rPr lang="en-GB" sz="1200" b="0" i="0" kern="1200" dirty="0">
                <a:solidFill>
                  <a:schemeClr val="tx1"/>
                </a:solidFill>
                <a:effectLst/>
                <a:latin typeface="+mn-lt"/>
                <a:ea typeface="+mn-ea"/>
                <a:cs typeface="+mn-cs"/>
              </a:rPr>
              <a:t>multiple organ failure</a:t>
            </a:r>
          </a:p>
          <a:p>
            <a:pPr marL="171450" indent="-171450" fontAlgn="base">
              <a:buFont typeface="Wingdings" panose="05000000000000000000" pitchFamily="2" charset="2"/>
              <a:buChar char="Ø"/>
            </a:pPr>
            <a:r>
              <a:rPr lang="en-GB" sz="1200" b="0" i="0" kern="1200" dirty="0">
                <a:solidFill>
                  <a:schemeClr val="tx1"/>
                </a:solidFill>
                <a:effectLst/>
                <a:latin typeface="+mn-lt"/>
                <a:ea typeface="+mn-ea"/>
                <a:cs typeface="+mn-cs"/>
              </a:rPr>
              <a:t>septic shock.</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hlinkClick r:id="" action="ppaction://noaction"/>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dirty="0">
                <a:hlinkClick r:id="" action="ppaction://noaction"/>
              </a:rPr>
              <a:t>COVID-19: the green book, chapter 14a - GOV.UK (www.gov.uk)</a:t>
            </a:r>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r>
              <a:rPr lang="en-GB" dirty="0">
                <a:hlinkClick r:id="rId3"/>
              </a:rPr>
              <a:t>NHSE </a:t>
            </a:r>
            <a:r>
              <a:rPr lang="en-GB" dirty="0" err="1">
                <a:hlinkClick r:id="rId3"/>
              </a:rPr>
              <a:t>elfh</a:t>
            </a:r>
            <a:r>
              <a:rPr lang="en-GB" dirty="0">
                <a:hlinkClick r:id="rId3"/>
              </a:rPr>
              <a:t> Hub (e-lfh.org.uk)</a:t>
            </a:r>
            <a:endParaRPr lang="en-GB" dirty="0"/>
          </a:p>
          <a:p>
            <a:endParaRPr lang="en-GB" dirty="0"/>
          </a:p>
        </p:txBody>
      </p:sp>
      <p:sp>
        <p:nvSpPr>
          <p:cNvPr id="4" name="Slide Number Placeholder 3"/>
          <p:cNvSpPr>
            <a:spLocks noGrp="1"/>
          </p:cNvSpPr>
          <p:nvPr>
            <p:ph type="sldNum" sz="quarter" idx="10"/>
          </p:nvPr>
        </p:nvSpPr>
        <p:spPr/>
        <p:txBody>
          <a:bodyPr/>
          <a:lstStyle/>
          <a:p>
            <a:fld id="{B94CF728-A76D-4DC2-9F70-D0183FBF9D4E}" type="slidenum">
              <a:rPr lang="en-GB" smtClean="0">
                <a:solidFill>
                  <a:prstClr val="black"/>
                </a:solidFill>
              </a:rPr>
              <a:pPr/>
              <a:t>14</a:t>
            </a:fld>
            <a:endParaRPr lang="en-GB">
              <a:solidFill>
                <a:prstClr val="black"/>
              </a:solidFill>
            </a:endParaRPr>
          </a:p>
        </p:txBody>
      </p:sp>
    </p:spTree>
    <p:extLst>
      <p:ext uri="{BB962C8B-B14F-4D97-AF65-F5344CB8AC3E}">
        <p14:creationId xmlns:p14="http://schemas.microsoft.com/office/powerpoint/2010/main" val="11075571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B5E6CED-5492-4614-9686-C1FE80B7C7AF}" type="slidenum">
              <a:rPr lang="en-GB" smtClean="0"/>
              <a:t>15</a:t>
            </a:fld>
            <a:endParaRPr lang="en-GB"/>
          </a:p>
        </p:txBody>
      </p:sp>
    </p:spTree>
    <p:extLst>
      <p:ext uri="{BB962C8B-B14F-4D97-AF65-F5344CB8AC3E}">
        <p14:creationId xmlns:p14="http://schemas.microsoft.com/office/powerpoint/2010/main" val="36998717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7288" cy="37274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In one study, 11% of children and adolescents presented with fatigue, headache, myalgia, sore throat, lymphadenopathy and a low platelet count.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3"/>
              </a:rPr>
              <a:t>COVID-19 </a:t>
            </a:r>
            <a:r>
              <a:rPr lang="en-GB" dirty="0" err="1">
                <a:hlinkClick r:id="rId3"/>
              </a:rPr>
              <a:t>greenbook</a:t>
            </a:r>
            <a:r>
              <a:rPr lang="en-GB" dirty="0">
                <a:hlinkClick r:id="rId3"/>
              </a:rPr>
              <a:t> chapter 14a (publishing.service.gov.uk)</a:t>
            </a:r>
            <a:endParaRPr lang="en-GB" dirty="0"/>
          </a:p>
          <a:p>
            <a:endParaRPr lang="en-GB" sz="1200" b="0" i="0" u="none" strike="noStrike" kern="1200" baseline="0" dirty="0">
              <a:solidFill>
                <a:schemeClr val="tx1"/>
              </a:solidFill>
              <a:latin typeface="+mn-lt"/>
              <a:ea typeface="+mn-ea"/>
              <a:cs typeface="+mn-cs"/>
            </a:endParaRPr>
          </a:p>
          <a:p>
            <a:endParaRPr lang="en-GB" sz="1200" b="0" i="0" u="none" strike="noStrike" kern="1200" baseline="0" dirty="0">
              <a:solidFill>
                <a:schemeClr val="tx1"/>
              </a:solidFill>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B94CF728-A76D-4DC2-9F70-D0183FBF9D4E}" type="slidenum">
              <a:rPr lang="en-GB" smtClean="0">
                <a:solidFill>
                  <a:prstClr val="black"/>
                </a:solidFill>
              </a:rPr>
              <a:pPr/>
              <a:t>16</a:t>
            </a:fld>
            <a:endParaRPr lang="en-GB">
              <a:solidFill>
                <a:prstClr val="black"/>
              </a:solidFill>
            </a:endParaRPr>
          </a:p>
        </p:txBody>
      </p:sp>
    </p:spTree>
    <p:extLst>
      <p:ext uri="{BB962C8B-B14F-4D97-AF65-F5344CB8AC3E}">
        <p14:creationId xmlns:p14="http://schemas.microsoft.com/office/powerpoint/2010/main" val="1958428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7288" cy="3727450"/>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b="0" i="0" u="none" strike="noStrike" kern="1200" baseline="0" dirty="0" err="1">
                <a:solidFill>
                  <a:schemeClr val="tx1"/>
                </a:solidFill>
                <a:latin typeface="+mn-lt"/>
                <a:ea typeface="+mn-ea"/>
                <a:cs typeface="+mn-cs"/>
              </a:rPr>
              <a:t>Bertran</a:t>
            </a:r>
            <a:r>
              <a:rPr lang="en-GB" sz="1200" b="0" i="0" u="none" strike="noStrike" kern="1200" baseline="0" dirty="0">
                <a:solidFill>
                  <a:schemeClr val="tx1"/>
                </a:solidFill>
                <a:latin typeface="+mn-lt"/>
                <a:ea typeface="+mn-ea"/>
                <a:cs typeface="+mn-cs"/>
              </a:rPr>
              <a:t> M, Amin-Chowdhury Z, Davies HG </a:t>
            </a:r>
            <a:r>
              <a:rPr lang="en-GB" sz="1200" b="0" i="1" u="none" strike="noStrike" kern="1200" baseline="0" dirty="0">
                <a:solidFill>
                  <a:schemeClr val="tx1"/>
                </a:solidFill>
                <a:latin typeface="+mn-lt"/>
                <a:ea typeface="+mn-ea"/>
                <a:cs typeface="+mn-cs"/>
              </a:rPr>
              <a:t>et al, 2022</a:t>
            </a:r>
            <a:r>
              <a:rPr lang="en-GB" sz="1200" b="0" i="0" u="none" strike="noStrike" kern="1200" baseline="0" dirty="0">
                <a:solidFill>
                  <a:schemeClr val="tx1"/>
                </a:solidFill>
                <a:latin typeface="+mn-lt"/>
                <a:ea typeface="+mn-ea"/>
                <a:cs typeface="+mn-cs"/>
              </a:rPr>
              <a:t>. COVID-19 deaths in children and young people in England, March 2020 to December 2021: An active prospective national surveillance study. </a:t>
            </a:r>
            <a:endParaRPr lang="en-GB" dirty="0"/>
          </a:p>
          <a:p>
            <a:r>
              <a:rPr lang="en-GB" dirty="0">
                <a:hlinkClick r:id="rId3"/>
              </a:rPr>
              <a:t>COVID-19 Greenbook chapter 14a (publishing.service.gov.uk)</a:t>
            </a:r>
            <a:endParaRPr lang="en-GB" dirty="0"/>
          </a:p>
        </p:txBody>
      </p:sp>
      <p:sp>
        <p:nvSpPr>
          <p:cNvPr id="4" name="Slide Number Placeholder 3"/>
          <p:cNvSpPr>
            <a:spLocks noGrp="1"/>
          </p:cNvSpPr>
          <p:nvPr>
            <p:ph type="sldNum" sz="quarter" idx="10"/>
          </p:nvPr>
        </p:nvSpPr>
        <p:spPr/>
        <p:txBody>
          <a:bodyPr/>
          <a:lstStyle/>
          <a:p>
            <a:fld id="{B94CF728-A76D-4DC2-9F70-D0183FBF9D4E}" type="slidenum">
              <a:rPr lang="en-GB" smtClean="0">
                <a:solidFill>
                  <a:prstClr val="black"/>
                </a:solidFill>
              </a:rPr>
              <a:pPr/>
              <a:t>17</a:t>
            </a:fld>
            <a:endParaRPr lang="en-GB">
              <a:solidFill>
                <a:prstClr val="black"/>
              </a:solidFill>
            </a:endParaRPr>
          </a:p>
        </p:txBody>
      </p:sp>
    </p:spTree>
    <p:extLst>
      <p:ext uri="{BB962C8B-B14F-4D97-AF65-F5344CB8AC3E}">
        <p14:creationId xmlns:p14="http://schemas.microsoft.com/office/powerpoint/2010/main" val="42242209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a:solidFill>
                  <a:schemeClr val="tx1"/>
                </a:solidFill>
                <a:latin typeface="+mn-lt"/>
                <a:ea typeface="+mn-ea"/>
                <a:cs typeface="+mn-cs"/>
              </a:rPr>
              <a:t>Cohen JM, Carter MJ, Ronny Cheung C, </a:t>
            </a:r>
            <a:r>
              <a:rPr lang="en-GB" sz="1200" b="0" i="1" u="none" strike="noStrike" kern="1200" baseline="0" dirty="0">
                <a:solidFill>
                  <a:schemeClr val="tx1"/>
                </a:solidFill>
                <a:latin typeface="+mn-lt"/>
                <a:ea typeface="+mn-ea"/>
                <a:cs typeface="+mn-cs"/>
              </a:rPr>
              <a:t>et al, 2022</a:t>
            </a:r>
            <a:r>
              <a:rPr lang="en-GB" sz="1200" b="0" i="0" u="none" strike="noStrike" kern="1200" baseline="0" dirty="0">
                <a:solidFill>
                  <a:schemeClr val="tx1"/>
                </a:solidFill>
                <a:latin typeface="+mn-lt"/>
                <a:ea typeface="+mn-ea"/>
                <a:cs typeface="+mn-cs"/>
              </a:rPr>
              <a:t>. Lower Risk of Multisystem Inflammatory Syndrome in Children (MIS-C) with the Delta and Omicron variants of SARS-CoV-2. </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err="1">
                <a:solidFill>
                  <a:schemeClr val="tx1"/>
                </a:solidFill>
                <a:latin typeface="+mn-lt"/>
                <a:ea typeface="+mn-ea"/>
                <a:cs typeface="+mn-cs"/>
              </a:rPr>
              <a:t>Shingleton</a:t>
            </a:r>
            <a:r>
              <a:rPr lang="en-GB" sz="1200" b="0" i="0" u="none" strike="noStrike" kern="1200" baseline="0" dirty="0">
                <a:solidFill>
                  <a:schemeClr val="tx1"/>
                </a:solidFill>
                <a:latin typeface="+mn-lt"/>
                <a:ea typeface="+mn-ea"/>
                <a:cs typeface="+mn-cs"/>
              </a:rPr>
              <a:t> J, Williams H, </a:t>
            </a:r>
            <a:r>
              <a:rPr lang="en-GB" sz="1200" b="0" i="0" u="none" strike="noStrike" kern="1200" baseline="0" dirty="0" err="1">
                <a:solidFill>
                  <a:schemeClr val="tx1"/>
                </a:solidFill>
                <a:latin typeface="+mn-lt"/>
                <a:ea typeface="+mn-ea"/>
                <a:cs typeface="+mn-cs"/>
              </a:rPr>
              <a:t>Oligbu</a:t>
            </a:r>
            <a:r>
              <a:rPr lang="en-GB" sz="1200" b="0" i="0" u="none" strike="noStrike" kern="1200" baseline="0" dirty="0">
                <a:solidFill>
                  <a:schemeClr val="tx1"/>
                </a:solidFill>
                <a:latin typeface="+mn-lt"/>
                <a:ea typeface="+mn-ea"/>
                <a:cs typeface="+mn-cs"/>
              </a:rPr>
              <a:t> G, </a:t>
            </a:r>
            <a:r>
              <a:rPr lang="en-GB" sz="1200" b="0" i="1" u="none" strike="noStrike" kern="1200" baseline="0" dirty="0">
                <a:solidFill>
                  <a:schemeClr val="tx1"/>
                </a:solidFill>
                <a:latin typeface="+mn-lt"/>
                <a:ea typeface="+mn-ea"/>
                <a:cs typeface="+mn-cs"/>
              </a:rPr>
              <a:t>et al, 2022</a:t>
            </a:r>
            <a:r>
              <a:rPr lang="en-GB" sz="1200" b="0" i="0" u="none" strike="noStrike" kern="1200" baseline="0" dirty="0">
                <a:solidFill>
                  <a:schemeClr val="tx1"/>
                </a:solidFill>
                <a:latin typeface="+mn-lt"/>
                <a:ea typeface="+mn-ea"/>
                <a:cs typeface="+mn-cs"/>
              </a:rPr>
              <a:t>. The changing epidemiology of PIMS-TS across COVID-19 waves: prospective national surveillance, January 2021 to July 2022, England. </a:t>
            </a:r>
          </a:p>
        </p:txBody>
      </p:sp>
      <p:sp>
        <p:nvSpPr>
          <p:cNvPr id="4" name="Slide Number Placeholder 3"/>
          <p:cNvSpPr>
            <a:spLocks noGrp="1"/>
          </p:cNvSpPr>
          <p:nvPr>
            <p:ph type="sldNum" sz="quarter" idx="5"/>
          </p:nvPr>
        </p:nvSpPr>
        <p:spPr/>
        <p:txBody>
          <a:bodyPr/>
          <a:lstStyle/>
          <a:p>
            <a:fld id="{AB5E6CED-5492-4614-9686-C1FE80B7C7AF}" type="slidenum">
              <a:rPr lang="en-GB" smtClean="0"/>
              <a:t>18</a:t>
            </a:fld>
            <a:endParaRPr lang="en-GB"/>
          </a:p>
        </p:txBody>
      </p:sp>
    </p:spTree>
    <p:extLst>
      <p:ext uri="{BB962C8B-B14F-4D97-AF65-F5344CB8AC3E}">
        <p14:creationId xmlns:p14="http://schemas.microsoft.com/office/powerpoint/2010/main" val="9614311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200" u="sng" dirty="0">
                <a:solidFill>
                  <a:srgbClr val="0563C1"/>
                </a:solidFill>
                <a:effectLst/>
                <a:latin typeface="+mn-lt"/>
                <a:ea typeface="Calibri" panose="020F0502020204030204" pitchFamily="34" charset="0"/>
                <a:cs typeface="Times New Roman" panose="02020603050405020304" pitchFamily="18" charset="0"/>
                <a:hlinkClick r:id="rId3"/>
              </a:rPr>
              <a:t>Up to one in three people who have had COVID-19 report long COVID symptoms | NIHR</a:t>
            </a:r>
            <a:r>
              <a:rPr lang="en-GB" sz="1200" dirty="0">
                <a:effectLst/>
                <a:latin typeface="+mn-lt"/>
                <a:ea typeface="Calibri" panose="020F0502020204030204"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effectLst/>
              <a:latin typeface="+mn-lt"/>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4"/>
              </a:rPr>
              <a:t>UKHSA review shows vaccinated less likely to have long COVID than unvaccinated - GOV.UK (www.gov.uk)</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5"/>
          </p:nvPr>
        </p:nvSpPr>
        <p:spPr/>
        <p:txBody>
          <a:bodyPr/>
          <a:lstStyle/>
          <a:p>
            <a:fld id="{AB5E6CED-5492-4614-9686-C1FE80B7C7AF}" type="slidenum">
              <a:rPr lang="en-GB" smtClean="0"/>
              <a:t>19</a:t>
            </a:fld>
            <a:endParaRPr lang="en-GB"/>
          </a:p>
        </p:txBody>
      </p:sp>
    </p:spTree>
    <p:extLst>
      <p:ext uri="{BB962C8B-B14F-4D97-AF65-F5344CB8AC3E}">
        <p14:creationId xmlns:p14="http://schemas.microsoft.com/office/powerpoint/2010/main" val="14504858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B5E6CED-5492-4614-9686-C1FE80B7C7AF}" type="slidenum">
              <a:rPr lang="en-GB" smtClean="0"/>
              <a:t>20</a:t>
            </a:fld>
            <a:endParaRPr lang="en-GB"/>
          </a:p>
        </p:txBody>
      </p:sp>
    </p:spTree>
    <p:extLst>
      <p:ext uri="{BB962C8B-B14F-4D97-AF65-F5344CB8AC3E}">
        <p14:creationId xmlns:p14="http://schemas.microsoft.com/office/powerpoint/2010/main" val="5350311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Advice: </a:t>
            </a:r>
          </a:p>
          <a:p>
            <a:r>
              <a:rPr lang="en-GB" dirty="0">
                <a:hlinkClick r:id="rId3"/>
              </a:rPr>
              <a:t>JCVI statement on COVID-19 vaccination in 2025 and spring 2026 - GOV.UK</a:t>
            </a:r>
            <a:endParaRPr lang="en-GB" dirty="0"/>
          </a:p>
          <a:p>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err="1"/>
              <a:t>DoH</a:t>
            </a:r>
            <a:r>
              <a:rPr lang="en-GB" b="1" dirty="0"/>
              <a:t> HSS CMO Policy Letter: </a:t>
            </a:r>
          </a:p>
          <a:p>
            <a:r>
              <a:rPr lang="en-GB" dirty="0">
                <a:hlinkClick r:id="rId4"/>
              </a:rPr>
              <a:t>HSS(MD) 23 2025 - AUTUMN 2025 COVID-19 VACCINATION CAMPAIGN.pdf</a:t>
            </a:r>
            <a:endParaRPr lang="en-GB" dirty="0"/>
          </a:p>
          <a:p>
            <a:endParaRPr lang="en-GB" sz="1200" b="1" i="0" u="none" strike="noStrike" kern="1200" baseline="0" dirty="0">
              <a:solidFill>
                <a:schemeClr val="tx1"/>
              </a:solidFill>
              <a:latin typeface="+mn-lt"/>
              <a:ea typeface="+mn-ea"/>
              <a:cs typeface="+mn-cs"/>
            </a:endParaRPr>
          </a:p>
          <a:p>
            <a:r>
              <a:rPr lang="en-GB" b="1" dirty="0"/>
              <a:t>PHA Operational Planning Letter: </a:t>
            </a:r>
          </a:p>
          <a:p>
            <a:r>
              <a:rPr lang="en-GB" dirty="0">
                <a:hlinkClick r:id="rId5"/>
              </a:rPr>
              <a:t>Autumn-25-26-Flu-Covid-19-Programme-PHA-OPERATIONAL-LETTER-08092025.pdf</a:t>
            </a:r>
            <a:endParaRPr lang="en-GB" dirty="0"/>
          </a:p>
          <a:p>
            <a:endParaRPr lang="en-GB" dirty="0"/>
          </a:p>
        </p:txBody>
      </p:sp>
      <p:sp>
        <p:nvSpPr>
          <p:cNvPr id="4" name="Slide Number Placeholder 3"/>
          <p:cNvSpPr>
            <a:spLocks noGrp="1"/>
          </p:cNvSpPr>
          <p:nvPr>
            <p:ph type="sldNum" sz="quarter" idx="5"/>
          </p:nvPr>
        </p:nvSpPr>
        <p:spPr/>
        <p:txBody>
          <a:bodyPr/>
          <a:lstStyle/>
          <a:p>
            <a:fld id="{AB5E6CED-5492-4614-9686-C1FE80B7C7AF}" type="slidenum">
              <a:rPr lang="en-GB" smtClean="0"/>
              <a:t>2</a:t>
            </a:fld>
            <a:endParaRPr lang="en-GB"/>
          </a:p>
        </p:txBody>
      </p:sp>
    </p:spTree>
    <p:extLst>
      <p:ext uri="{BB962C8B-B14F-4D97-AF65-F5344CB8AC3E}">
        <p14:creationId xmlns:p14="http://schemas.microsoft.com/office/powerpoint/2010/main" val="23737198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21</a:t>
            </a:fld>
            <a:endParaRPr lang="en-GB"/>
          </a:p>
        </p:txBody>
      </p:sp>
    </p:spTree>
    <p:extLst>
      <p:ext uri="{BB962C8B-B14F-4D97-AF65-F5344CB8AC3E}">
        <p14:creationId xmlns:p14="http://schemas.microsoft.com/office/powerpoint/2010/main" val="32831680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B5E6CED-5492-4614-9686-C1FE80B7C7AF}" type="slidenum">
              <a:rPr lang="en-GB" smtClean="0"/>
              <a:t>22</a:t>
            </a:fld>
            <a:endParaRPr lang="en-GB"/>
          </a:p>
        </p:txBody>
      </p:sp>
    </p:spTree>
    <p:extLst>
      <p:ext uri="{BB962C8B-B14F-4D97-AF65-F5344CB8AC3E}">
        <p14:creationId xmlns:p14="http://schemas.microsoft.com/office/powerpoint/2010/main" val="23641049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24</a:t>
            </a:fld>
            <a:endParaRPr lang="en-GB"/>
          </a:p>
        </p:txBody>
      </p:sp>
    </p:spTree>
    <p:extLst>
      <p:ext uri="{BB962C8B-B14F-4D97-AF65-F5344CB8AC3E}">
        <p14:creationId xmlns:p14="http://schemas.microsoft.com/office/powerpoint/2010/main" val="333556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B5E6CED-5492-4614-9686-C1FE80B7C7AF}" type="slidenum">
              <a:rPr lang="en-GB" smtClean="0"/>
              <a:t>26</a:t>
            </a:fld>
            <a:endParaRPr lang="en-GB"/>
          </a:p>
        </p:txBody>
      </p:sp>
    </p:spTree>
    <p:extLst>
      <p:ext uri="{BB962C8B-B14F-4D97-AF65-F5344CB8AC3E}">
        <p14:creationId xmlns:p14="http://schemas.microsoft.com/office/powerpoint/2010/main" val="2577238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a:t>
            </a:r>
            <a:r>
              <a:rPr lang="en-GB" dirty="0"/>
              <a:t>if a decision is made to administer the same vaccine, then this should be done under medical supervision in the hospital setting.</a:t>
            </a: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Anaphylaxis can be a rare risk of most vaccines and it is important that health professionals are vigilant in watching for the early signs and initiate prompt treatment, as occurred in these cases. The vast majority of people will not be at risk of anaphylaxis after being administered the Pfizer BioNTech vaccines. </a:t>
            </a:r>
          </a:p>
          <a:p>
            <a:endParaRPr lang="en-GB" dirty="0"/>
          </a:p>
        </p:txBody>
      </p:sp>
      <p:sp>
        <p:nvSpPr>
          <p:cNvPr id="4" name="Slide Number Placeholder 3"/>
          <p:cNvSpPr>
            <a:spLocks noGrp="1"/>
          </p:cNvSpPr>
          <p:nvPr>
            <p:ph type="sldNum" sz="quarter" idx="5"/>
          </p:nvPr>
        </p:nvSpPr>
        <p:spPr/>
        <p:txBody>
          <a:bodyPr/>
          <a:lstStyle/>
          <a:p>
            <a:fld id="{AB5E6CED-5492-4614-9686-C1FE80B7C7AF}" type="slidenum">
              <a:rPr lang="en-GB" smtClean="0"/>
              <a:t>27</a:t>
            </a:fld>
            <a:endParaRPr lang="en-GB"/>
          </a:p>
        </p:txBody>
      </p:sp>
    </p:spTree>
    <p:extLst>
      <p:ext uri="{BB962C8B-B14F-4D97-AF65-F5344CB8AC3E}">
        <p14:creationId xmlns:p14="http://schemas.microsoft.com/office/powerpoint/2010/main" val="25955730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Following COVID-19 vaccine administration, individuals should be observed for any immediate reactions whilst they are receiving any verbal post vaccination information and exiting the centre. </a:t>
            </a:r>
            <a:endParaRPr lang="en-GB" dirty="0">
              <a:hlinkClick r:id="rId3"/>
            </a:endParaRPr>
          </a:p>
          <a:p>
            <a:endParaRPr lang="en-GB" dirty="0">
              <a:hlinkClick r:id="rId3"/>
            </a:endParaRPr>
          </a:p>
          <a:p>
            <a:r>
              <a:rPr lang="en-GB" dirty="0">
                <a:hlinkClick r:id="rId3"/>
              </a:rPr>
              <a:t>Suspension of the 15-minute wait for vaccination with mRNA vaccine for COVID-19: UK CMOs' opinion - GOV.UK (www.gov.uk)</a:t>
            </a:r>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28</a:t>
            </a:fld>
            <a:endParaRPr lang="en-GB"/>
          </a:p>
        </p:txBody>
      </p:sp>
    </p:spTree>
    <p:extLst>
      <p:ext uri="{BB962C8B-B14F-4D97-AF65-F5344CB8AC3E}">
        <p14:creationId xmlns:p14="http://schemas.microsoft.com/office/powerpoint/2010/main" val="39695079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AB5E6CED-5492-4614-9686-C1FE80B7C7AF}" type="slidenum">
              <a:rPr lang="en-GB" smtClean="0"/>
              <a:t>29</a:t>
            </a:fld>
            <a:endParaRPr lang="en-GB"/>
          </a:p>
        </p:txBody>
      </p:sp>
    </p:spTree>
    <p:extLst>
      <p:ext uri="{BB962C8B-B14F-4D97-AF65-F5344CB8AC3E}">
        <p14:creationId xmlns:p14="http://schemas.microsoft.com/office/powerpoint/2010/main" val="20532852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B5E6CED-5492-4614-9686-C1FE80B7C7AF}" type="slidenum">
              <a:rPr lang="en-GB" smtClean="0"/>
              <a:t>31</a:t>
            </a:fld>
            <a:endParaRPr lang="en-GB"/>
          </a:p>
        </p:txBody>
      </p:sp>
    </p:spTree>
    <p:extLst>
      <p:ext uri="{BB962C8B-B14F-4D97-AF65-F5344CB8AC3E}">
        <p14:creationId xmlns:p14="http://schemas.microsoft.com/office/powerpoint/2010/main" val="39169793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r>
              <a:rPr lang="en-GB" dirty="0"/>
              <a:t>Myocarditis is inflammation of the heart muscle.</a:t>
            </a:r>
          </a:p>
          <a:p>
            <a:pPr marL="0" indent="0"/>
            <a:r>
              <a:rPr lang="en-GB" dirty="0"/>
              <a:t>Pericarditis is inflammation of the protective thin saclike membrane around the heart (pericardium).</a:t>
            </a:r>
          </a:p>
          <a:p>
            <a:pPr marL="0" indent="0"/>
            <a:endParaRPr lang="en-GB" dirty="0"/>
          </a:p>
          <a:p>
            <a:pPr marL="0" indent="0"/>
            <a:r>
              <a:rPr lang="en-GB" sz="1200" b="0" i="0" u="sng" strike="noStrike" kern="1200" baseline="0" dirty="0">
                <a:solidFill>
                  <a:schemeClr val="tx1"/>
                </a:solidFill>
                <a:latin typeface="+mn-lt"/>
                <a:ea typeface="+mn-ea"/>
                <a:cs typeface="+mn-cs"/>
              </a:rPr>
              <a:t>https://www.gov.uk/government/publications/myocarditis-and-pericarditis-after-covid-19-vaccination/myocarditis-and-pericarditis-after-covid-19-vaccination-guidance-for-healthcare-professionals</a:t>
            </a:r>
            <a:endParaRPr lang="en-GB" dirty="0"/>
          </a:p>
          <a:p>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32</a:t>
            </a:fld>
            <a:endParaRPr lang="en-GB"/>
          </a:p>
        </p:txBody>
      </p:sp>
    </p:spTree>
    <p:extLst>
      <p:ext uri="{BB962C8B-B14F-4D97-AF65-F5344CB8AC3E}">
        <p14:creationId xmlns:p14="http://schemas.microsoft.com/office/powerpoint/2010/main" val="8275230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33</a:t>
            </a:fld>
            <a:endParaRPr lang="en-GB"/>
          </a:p>
        </p:txBody>
      </p:sp>
    </p:spTree>
    <p:extLst>
      <p:ext uri="{BB962C8B-B14F-4D97-AF65-F5344CB8AC3E}">
        <p14:creationId xmlns:p14="http://schemas.microsoft.com/office/powerpoint/2010/main" val="15194931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3</a:t>
            </a:fld>
            <a:endParaRPr lang="en-GB" dirty="0"/>
          </a:p>
        </p:txBody>
      </p:sp>
    </p:spTree>
    <p:extLst>
      <p:ext uri="{BB962C8B-B14F-4D97-AF65-F5344CB8AC3E}">
        <p14:creationId xmlns:p14="http://schemas.microsoft.com/office/powerpoint/2010/main" val="199024605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British Society for Haematology https://b-s-h.org.uk/about-us/news/covid-19-updates/</a:t>
            </a:r>
          </a:p>
        </p:txBody>
      </p:sp>
      <p:sp>
        <p:nvSpPr>
          <p:cNvPr id="4" name="Slide Number Placeholder 3"/>
          <p:cNvSpPr>
            <a:spLocks noGrp="1"/>
          </p:cNvSpPr>
          <p:nvPr>
            <p:ph type="sldNum" sz="quarter" idx="10"/>
          </p:nvPr>
        </p:nvSpPr>
        <p:spPr/>
        <p:txBody>
          <a:bodyPr/>
          <a:lstStyle/>
          <a:p>
            <a:fld id="{AB5E6CED-5492-4614-9686-C1FE80B7C7AF}" type="slidenum">
              <a:rPr lang="en-GB" smtClean="0"/>
              <a:t>35</a:t>
            </a:fld>
            <a:endParaRPr lang="en-GB"/>
          </a:p>
        </p:txBody>
      </p:sp>
    </p:spTree>
    <p:extLst>
      <p:ext uri="{BB962C8B-B14F-4D97-AF65-F5344CB8AC3E}">
        <p14:creationId xmlns:p14="http://schemas.microsoft.com/office/powerpoint/2010/main" val="347838529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Coronavirus vaccine - summary of Yellow Card reporting - GOV.UK (www.gov.uk)</a:t>
            </a:r>
            <a:endParaRPr lang="en-GB" dirty="0"/>
          </a:p>
        </p:txBody>
      </p:sp>
      <p:sp>
        <p:nvSpPr>
          <p:cNvPr id="4" name="Slide Number Placeholder 3"/>
          <p:cNvSpPr>
            <a:spLocks noGrp="1"/>
          </p:cNvSpPr>
          <p:nvPr>
            <p:ph type="sldNum" sz="quarter" idx="5"/>
          </p:nvPr>
        </p:nvSpPr>
        <p:spPr/>
        <p:txBody>
          <a:bodyPr/>
          <a:lstStyle/>
          <a:p>
            <a:fld id="{AB5E6CED-5492-4614-9686-C1FE80B7C7AF}" type="slidenum">
              <a:rPr lang="en-GB" smtClean="0"/>
              <a:t>36</a:t>
            </a:fld>
            <a:endParaRPr lang="en-GB"/>
          </a:p>
        </p:txBody>
      </p:sp>
    </p:spTree>
    <p:extLst>
      <p:ext uri="{BB962C8B-B14F-4D97-AF65-F5344CB8AC3E}">
        <p14:creationId xmlns:p14="http://schemas.microsoft.com/office/powerpoint/2010/main" val="368376976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94CF728-A76D-4DC2-9F70-D0183FBF9D4E}" type="slidenum">
              <a:rPr lang="en-GB" smtClean="0">
                <a:solidFill>
                  <a:prstClr val="black"/>
                </a:solidFill>
              </a:rPr>
              <a:pPr/>
              <a:t>37</a:t>
            </a:fld>
            <a:endParaRPr lang="en-GB">
              <a:solidFill>
                <a:prstClr val="black"/>
              </a:solidFill>
            </a:endParaRPr>
          </a:p>
        </p:txBody>
      </p:sp>
    </p:spTree>
    <p:extLst>
      <p:ext uri="{BB962C8B-B14F-4D97-AF65-F5344CB8AC3E}">
        <p14:creationId xmlns:p14="http://schemas.microsoft.com/office/powerpoint/2010/main" val="378677145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Guidance on vaccine handling and storage in GP practices | HSC Public Health Agency</a:t>
            </a:r>
            <a:endParaRPr lang="en-GB" dirty="0"/>
          </a:p>
        </p:txBody>
      </p:sp>
      <p:sp>
        <p:nvSpPr>
          <p:cNvPr id="4" name="Slide Number Placeholder 3"/>
          <p:cNvSpPr>
            <a:spLocks noGrp="1"/>
          </p:cNvSpPr>
          <p:nvPr>
            <p:ph type="sldNum" sz="quarter" idx="5"/>
          </p:nvPr>
        </p:nvSpPr>
        <p:spPr/>
        <p:txBody>
          <a:bodyPr/>
          <a:lstStyle/>
          <a:p>
            <a:fld id="{AB5E6CED-5492-4614-9686-C1FE80B7C7AF}" type="slidenum">
              <a:rPr lang="en-GB" smtClean="0"/>
              <a:t>38</a:t>
            </a:fld>
            <a:endParaRPr lang="en-GB"/>
          </a:p>
        </p:txBody>
      </p:sp>
    </p:spTree>
    <p:extLst>
      <p:ext uri="{BB962C8B-B14F-4D97-AF65-F5344CB8AC3E}">
        <p14:creationId xmlns:p14="http://schemas.microsoft.com/office/powerpoint/2010/main" val="201895007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B5E6CED-5492-4614-9686-C1FE80B7C7AF}" type="slidenum">
              <a:rPr lang="en-GB" smtClean="0"/>
              <a:t>39</a:t>
            </a:fld>
            <a:endParaRPr lang="en-GB"/>
          </a:p>
        </p:txBody>
      </p:sp>
    </p:spTree>
    <p:extLst>
      <p:ext uri="{BB962C8B-B14F-4D97-AF65-F5344CB8AC3E}">
        <p14:creationId xmlns:p14="http://schemas.microsoft.com/office/powerpoint/2010/main" val="5354874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JCVI Advice: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hlinkClick r:id="rId3"/>
              </a:rPr>
              <a:t>JCVI statement on COVID-19 vaccination in spring 2024 and considerations on future COVID-19 vaccination, 4 December 2023 - GOV.UK (www.gov.uk)</a:t>
            </a:r>
            <a:endParaRPr lang="en-GB" dirty="0"/>
          </a:p>
          <a:p>
            <a:pPr marL="171450" indent="-171450">
              <a:buFont typeface="Arial" panose="020B0604020202020204" pitchFamily="34" charset="0"/>
              <a:buChar char="•"/>
            </a:pPr>
            <a:r>
              <a:rPr lang="en-GB" dirty="0">
                <a:hlinkClick r:id="rId4"/>
              </a:rPr>
              <a:t>JCVI statement on COVID-19 vaccination in 2025 and spring 2026 - GOV.UK</a:t>
            </a:r>
            <a:endParaRPr lang="en-GB" dirty="0"/>
          </a:p>
          <a:p>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err="1"/>
              <a:t>DoH</a:t>
            </a:r>
            <a:r>
              <a:rPr lang="en-GB" b="1" dirty="0"/>
              <a:t> HSS CMO Policy Letter: </a:t>
            </a:r>
          </a:p>
          <a:p>
            <a:pPr marL="171450" indent="-171450">
              <a:buFont typeface="Arial" panose="020B0604020202020204" pitchFamily="34" charset="0"/>
              <a:buChar char="•"/>
            </a:pPr>
            <a:r>
              <a:rPr lang="en-GB" dirty="0">
                <a:hlinkClick r:id="rId5"/>
              </a:rPr>
              <a:t>HSS(MD) 23 2025 - AUTUMN 2025 COVID-19 VACCINATION CAMPAIGN.pdf</a:t>
            </a:r>
            <a:endParaRPr lang="en-GB" dirty="0"/>
          </a:p>
          <a:p>
            <a:endParaRPr lang="en-GB" sz="1200" b="1" i="0" u="none" strike="noStrike" kern="1200" baseline="0" dirty="0">
              <a:solidFill>
                <a:schemeClr val="tx1"/>
              </a:solidFill>
              <a:latin typeface="+mn-lt"/>
              <a:ea typeface="+mn-ea"/>
              <a:cs typeface="+mn-cs"/>
            </a:endParaRPr>
          </a:p>
          <a:p>
            <a:r>
              <a:rPr lang="en-GB" b="1" dirty="0"/>
              <a:t>PHA Operational Planning Letter: </a:t>
            </a:r>
          </a:p>
          <a:p>
            <a:pPr marL="171450" indent="-171450">
              <a:buFont typeface="Arial" panose="020B0604020202020204" pitchFamily="34" charset="0"/>
              <a:buChar char="•"/>
            </a:pPr>
            <a:r>
              <a:rPr lang="en-GB" dirty="0">
                <a:hlinkClick r:id="rId6"/>
              </a:rPr>
              <a:t>Autumn-25-26-Flu-Covid-19-Programme-PHA-OPERATIONAL-LETTER-08092025.pdf</a:t>
            </a:r>
            <a:endParaRPr lang="en-GB" dirty="0"/>
          </a:p>
          <a:p>
            <a:endParaRPr lang="en-GB" dirty="0"/>
          </a:p>
        </p:txBody>
      </p:sp>
      <p:sp>
        <p:nvSpPr>
          <p:cNvPr id="4" name="Slide Number Placeholder 3"/>
          <p:cNvSpPr>
            <a:spLocks noGrp="1"/>
          </p:cNvSpPr>
          <p:nvPr>
            <p:ph type="sldNum" sz="quarter" idx="5"/>
          </p:nvPr>
        </p:nvSpPr>
        <p:spPr/>
        <p:txBody>
          <a:bodyPr/>
          <a:lstStyle/>
          <a:p>
            <a:fld id="{AB5E6CED-5492-4614-9686-C1FE80B7C7AF}" type="slidenum">
              <a:rPr lang="en-GB" smtClean="0"/>
              <a:t>40</a:t>
            </a:fld>
            <a:endParaRPr lang="en-GB"/>
          </a:p>
        </p:txBody>
      </p:sp>
    </p:spTree>
    <p:extLst>
      <p:ext uri="{BB962C8B-B14F-4D97-AF65-F5344CB8AC3E}">
        <p14:creationId xmlns:p14="http://schemas.microsoft.com/office/powerpoint/2010/main" val="258014001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JCVI Advice: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hlinkClick r:id="rId3"/>
              </a:rPr>
              <a:t>JCVI statement on COVID-19 vaccination in spring 2024 and considerations on future COVID-19 vaccination, 4 December 2023 - GOV.UK (www.gov.uk)</a:t>
            </a:r>
            <a:endParaRPr lang="en-GB" dirty="0"/>
          </a:p>
          <a:p>
            <a:pPr marL="171450" indent="-171450">
              <a:buFont typeface="Arial" panose="020B0604020202020204" pitchFamily="34" charset="0"/>
              <a:buChar char="•"/>
            </a:pPr>
            <a:r>
              <a:rPr lang="en-GB" dirty="0">
                <a:hlinkClick r:id="rId4"/>
              </a:rPr>
              <a:t>JCVI statement on COVID-19 vaccination in 2025 and spring 2026 - GOV.UK</a:t>
            </a:r>
            <a:endParaRPr lang="en-GB" dirty="0"/>
          </a:p>
          <a:p>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err="1"/>
              <a:t>DoH</a:t>
            </a:r>
            <a:r>
              <a:rPr lang="en-GB" b="1" dirty="0"/>
              <a:t> HSS CMO Policy Letter: </a:t>
            </a:r>
          </a:p>
          <a:p>
            <a:pPr marL="171450" indent="-171450">
              <a:buFont typeface="Arial" panose="020B0604020202020204" pitchFamily="34" charset="0"/>
              <a:buChar char="•"/>
            </a:pPr>
            <a:r>
              <a:rPr lang="en-GB" dirty="0">
                <a:hlinkClick r:id="rId5"/>
              </a:rPr>
              <a:t>HSS(MD) 23 2025 - AUTUMN 2025 COVID-19 VACCINATION CAMPAIGN.pdf</a:t>
            </a:r>
            <a:endParaRPr lang="en-GB" dirty="0"/>
          </a:p>
          <a:p>
            <a:endParaRPr lang="en-GB" sz="1200" b="1" i="0" u="none" strike="noStrike" kern="1200" baseline="0" dirty="0">
              <a:solidFill>
                <a:schemeClr val="tx1"/>
              </a:solidFill>
              <a:latin typeface="+mn-lt"/>
              <a:ea typeface="+mn-ea"/>
              <a:cs typeface="+mn-cs"/>
            </a:endParaRPr>
          </a:p>
          <a:p>
            <a:r>
              <a:rPr lang="en-GB" b="1" dirty="0"/>
              <a:t>PHA Operational Planning Letter: </a:t>
            </a:r>
          </a:p>
          <a:p>
            <a:pPr marL="171450" indent="-171450">
              <a:buFont typeface="Arial" panose="020B0604020202020204" pitchFamily="34" charset="0"/>
              <a:buChar char="•"/>
            </a:pPr>
            <a:r>
              <a:rPr lang="en-GB" dirty="0">
                <a:hlinkClick r:id="rId6"/>
              </a:rPr>
              <a:t>Autumn-25-26-Flu-Covid-19-Programme-PHA-OPERATIONAL-LETTER-08092025.pdf</a:t>
            </a:r>
            <a:r>
              <a:rPr lang="en-GB" dirty="0">
                <a:hlinkClick r:id="rId7"/>
              </a:rPr>
              <a:t>.gov.uk)</a:t>
            </a:r>
            <a:endParaRPr lang="en-GB" dirty="0"/>
          </a:p>
        </p:txBody>
      </p:sp>
      <p:sp>
        <p:nvSpPr>
          <p:cNvPr id="4" name="Slide Number Placeholder 3"/>
          <p:cNvSpPr>
            <a:spLocks noGrp="1"/>
          </p:cNvSpPr>
          <p:nvPr>
            <p:ph type="sldNum" sz="quarter" idx="5"/>
          </p:nvPr>
        </p:nvSpPr>
        <p:spPr/>
        <p:txBody>
          <a:bodyPr/>
          <a:lstStyle/>
          <a:p>
            <a:fld id="{AB5E6CED-5492-4614-9686-C1FE80B7C7AF}" type="slidenum">
              <a:rPr lang="en-GB" smtClean="0"/>
              <a:t>41</a:t>
            </a:fld>
            <a:endParaRPr lang="en-GB"/>
          </a:p>
        </p:txBody>
      </p:sp>
    </p:spTree>
    <p:extLst>
      <p:ext uri="{BB962C8B-B14F-4D97-AF65-F5344CB8AC3E}">
        <p14:creationId xmlns:p14="http://schemas.microsoft.com/office/powerpoint/2010/main" val="317688717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hlinkClick r:id="rId3"/>
              </a:rPr>
              <a:t>COVID-19 vaccination of children aged 6 months to 4 years: JCVI advice, 9 December 2022 (updated 26 April 2023) - GOV.UK (www.gov.uk)</a:t>
            </a:r>
            <a:endParaRPr lang="en-GB" sz="1200" dirty="0">
              <a:solidFill>
                <a:srgbClr val="FF0000"/>
              </a:solidFill>
            </a:endParaRPr>
          </a:p>
          <a:p>
            <a:endParaRPr lang="en-GB" dirty="0"/>
          </a:p>
        </p:txBody>
      </p:sp>
      <p:sp>
        <p:nvSpPr>
          <p:cNvPr id="4" name="Slide Number Placeholder 3"/>
          <p:cNvSpPr>
            <a:spLocks noGrp="1"/>
          </p:cNvSpPr>
          <p:nvPr>
            <p:ph type="sldNum" sz="quarter" idx="5"/>
          </p:nvPr>
        </p:nvSpPr>
        <p:spPr/>
        <p:txBody>
          <a:bodyPr/>
          <a:lstStyle/>
          <a:p>
            <a:fld id="{AB5E6CED-5492-4614-9686-C1FE80B7C7AF}" type="slidenum">
              <a:rPr lang="en-GB" smtClean="0"/>
              <a:t>42</a:t>
            </a:fld>
            <a:endParaRPr lang="en-GB"/>
          </a:p>
        </p:txBody>
      </p:sp>
    </p:spTree>
    <p:extLst>
      <p:ext uri="{BB962C8B-B14F-4D97-AF65-F5344CB8AC3E}">
        <p14:creationId xmlns:p14="http://schemas.microsoft.com/office/powerpoint/2010/main" val="290577864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43</a:t>
            </a:fld>
            <a:endParaRPr lang="en-GB"/>
          </a:p>
        </p:txBody>
      </p:sp>
    </p:spTree>
    <p:extLst>
      <p:ext uri="{BB962C8B-B14F-4D97-AF65-F5344CB8AC3E}">
        <p14:creationId xmlns:p14="http://schemas.microsoft.com/office/powerpoint/2010/main" val="110120205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B5E6CED-5492-4614-9686-C1FE80B7C7AF}" type="slidenum">
              <a:rPr lang="en-GB" smtClean="0"/>
              <a:t>44</a:t>
            </a:fld>
            <a:endParaRPr lang="en-GB"/>
          </a:p>
        </p:txBody>
      </p:sp>
    </p:spTree>
    <p:extLst>
      <p:ext uri="{BB962C8B-B14F-4D97-AF65-F5344CB8AC3E}">
        <p14:creationId xmlns:p14="http://schemas.microsoft.com/office/powerpoint/2010/main" val="40062392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GB" dirty="0">
                <a:hlinkClick r:id="rId3"/>
              </a:rPr>
              <a:t>COVID-19: vaccinator competency assessment tool - GOV.UK (www.gov.uk)</a:t>
            </a:r>
            <a:endParaRPr lang="en-GB" dirty="0"/>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en-GB" sz="1200" dirty="0"/>
          </a:p>
          <a:p>
            <a:pPr marL="171450" indent="-171450">
              <a:buFontTx/>
              <a:buChar char="-"/>
            </a:pPr>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4</a:t>
            </a:fld>
            <a:endParaRPr lang="en-GB"/>
          </a:p>
        </p:txBody>
      </p:sp>
    </p:spTree>
    <p:extLst>
      <p:ext uri="{BB962C8B-B14F-4D97-AF65-F5344CB8AC3E}">
        <p14:creationId xmlns:p14="http://schemas.microsoft.com/office/powerpoint/2010/main" val="181035861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45</a:t>
            </a:fld>
            <a:endParaRPr lang="en-GB"/>
          </a:p>
        </p:txBody>
      </p:sp>
    </p:spTree>
    <p:extLst>
      <p:ext uri="{BB962C8B-B14F-4D97-AF65-F5344CB8AC3E}">
        <p14:creationId xmlns:p14="http://schemas.microsoft.com/office/powerpoint/2010/main" val="78464763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As the COVID-19 vaccines are new vaccines, it is likely that people will have a lot of questions. Although they will be provided with patient information leaflets in advance of their immunisation appointment, many may not have read this or will want additional verbal reassurance or answers from you.</a:t>
            </a:r>
          </a:p>
          <a:p>
            <a:endParaRPr lang="en-GB" dirty="0"/>
          </a:p>
          <a:p>
            <a:r>
              <a:rPr lang="en-GB" dirty="0"/>
              <a:t>See Resources section for additional sources of information about the COVID-19 vaccine programme.</a:t>
            </a:r>
          </a:p>
          <a:p>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47</a:t>
            </a:fld>
            <a:endParaRPr lang="en-GB"/>
          </a:p>
        </p:txBody>
      </p:sp>
    </p:spTree>
    <p:extLst>
      <p:ext uri="{BB962C8B-B14F-4D97-AF65-F5344CB8AC3E}">
        <p14:creationId xmlns:p14="http://schemas.microsoft.com/office/powerpoint/2010/main" val="271903513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48</a:t>
            </a:fld>
            <a:endParaRPr lang="en-GB"/>
          </a:p>
        </p:txBody>
      </p:sp>
    </p:spTree>
    <p:extLst>
      <p:ext uri="{BB962C8B-B14F-4D97-AF65-F5344CB8AC3E}">
        <p14:creationId xmlns:p14="http://schemas.microsoft.com/office/powerpoint/2010/main" val="18888111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B5E6CED-5492-4614-9686-C1FE80B7C7AF}" type="slidenum">
              <a:rPr lang="en-GB" smtClean="0"/>
              <a:t>49</a:t>
            </a:fld>
            <a:endParaRPr lang="en-GB"/>
          </a:p>
        </p:txBody>
      </p:sp>
    </p:spTree>
    <p:extLst>
      <p:ext uri="{BB962C8B-B14F-4D97-AF65-F5344CB8AC3E}">
        <p14:creationId xmlns:p14="http://schemas.microsoft.com/office/powerpoint/2010/main" val="344912673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50</a:t>
            </a:fld>
            <a:endParaRPr lang="en-GB"/>
          </a:p>
        </p:txBody>
      </p:sp>
    </p:spTree>
    <p:extLst>
      <p:ext uri="{BB962C8B-B14F-4D97-AF65-F5344CB8AC3E}">
        <p14:creationId xmlns:p14="http://schemas.microsoft.com/office/powerpoint/2010/main" val="72987803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51</a:t>
            </a:fld>
            <a:endParaRPr lang="en-GB"/>
          </a:p>
        </p:txBody>
      </p:sp>
    </p:spTree>
    <p:extLst>
      <p:ext uri="{BB962C8B-B14F-4D97-AF65-F5344CB8AC3E}">
        <p14:creationId xmlns:p14="http://schemas.microsoft.com/office/powerpoint/2010/main" val="66667416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Healthy children aged between 5 – 17 years will no longer be eligible to receive COVID-19 vaccination after the end of the Spring 2023 programme.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The paediatric formulation of the Pfizer BioNTech monovalent vaccine Comirnaty® </a:t>
            </a:r>
            <a:r>
              <a:rPr lang="en-GB" sz="1200" b="0" dirty="0">
                <a:solidFill>
                  <a:srgbClr val="FF0000"/>
                </a:solidFill>
              </a:rPr>
              <a:t>LP.8.1</a:t>
            </a:r>
            <a:r>
              <a:rPr lang="en-GB" sz="1200" dirty="0"/>
              <a:t>10mcg/dose became available from August 2024. </a:t>
            </a:r>
            <a:endParaRPr lang="en-GB" dirty="0"/>
          </a:p>
          <a:p>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52</a:t>
            </a:fld>
            <a:endParaRPr lang="en-GB"/>
          </a:p>
        </p:txBody>
      </p:sp>
    </p:spTree>
    <p:extLst>
      <p:ext uri="{BB962C8B-B14F-4D97-AF65-F5344CB8AC3E}">
        <p14:creationId xmlns:p14="http://schemas.microsoft.com/office/powerpoint/2010/main" val="372694099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Healthy children aged between 5 – 17 years will no longer be eligible to receive COVID-19 vaccination after the end of the Spring 2023 programme (30/06/2023).</a:t>
            </a:r>
          </a:p>
        </p:txBody>
      </p:sp>
      <p:sp>
        <p:nvSpPr>
          <p:cNvPr id="4" name="Slide Number Placeholder 3"/>
          <p:cNvSpPr>
            <a:spLocks noGrp="1"/>
          </p:cNvSpPr>
          <p:nvPr>
            <p:ph type="sldNum" sz="quarter" idx="10"/>
          </p:nvPr>
        </p:nvSpPr>
        <p:spPr/>
        <p:txBody>
          <a:bodyPr/>
          <a:lstStyle/>
          <a:p>
            <a:fld id="{AB5E6CED-5492-4614-9686-C1FE80B7C7AF}" type="slidenum">
              <a:rPr lang="en-GB" smtClean="0"/>
              <a:t>53</a:t>
            </a:fld>
            <a:endParaRPr lang="en-GB"/>
          </a:p>
        </p:txBody>
      </p:sp>
    </p:spTree>
    <p:extLst>
      <p:ext uri="{BB962C8B-B14F-4D97-AF65-F5344CB8AC3E}">
        <p14:creationId xmlns:p14="http://schemas.microsoft.com/office/powerpoint/2010/main" val="421322983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mRNA encoding LP.8.1 is a single-stranded, 5'-capped messenger RNA (mRNA) produced using a cell-free in vitro transcription from the corresponding DNA templates, encoding the viral spike (S) protein of SARS-CoV-2 (Omicron LP.8.1).</a:t>
            </a:r>
          </a:p>
          <a:p>
            <a:r>
              <a:rPr lang="en-GB" dirty="0">
                <a:hlinkClick r:id="rId3"/>
              </a:rPr>
              <a:t>Comirnaty LP.8.1 3 micrograms/dose concentrate for dispersion for injection, 3-dose vial - Summary of Product Characteristics (SmPC) - (</a:t>
            </a:r>
            <a:r>
              <a:rPr lang="en-GB" dirty="0" err="1">
                <a:hlinkClick r:id="rId3"/>
              </a:rPr>
              <a:t>emc</a:t>
            </a:r>
            <a:r>
              <a:rPr lang="en-GB" dirty="0">
                <a:hlinkClick r:id="rId3"/>
              </a:rPr>
              <a:t>) | 101152</a:t>
            </a:r>
            <a:endParaRPr lang="en-GB" dirty="0"/>
          </a:p>
          <a:p>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55</a:t>
            </a:fld>
            <a:endParaRPr lang="en-GB"/>
          </a:p>
        </p:txBody>
      </p:sp>
    </p:spTree>
    <p:extLst>
      <p:ext uri="{BB962C8B-B14F-4D97-AF65-F5344CB8AC3E}">
        <p14:creationId xmlns:p14="http://schemas.microsoft.com/office/powerpoint/2010/main" val="209654356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723F08-6659-0115-6A28-4160FB7286F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F6A7B9B-5CA5-E739-2C5A-39396D40087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77381B6-C5E9-9890-4348-35E4D9FD4966}"/>
              </a:ext>
            </a:extLst>
          </p:cNvPr>
          <p:cNvSpPr>
            <a:spLocks noGrp="1"/>
          </p:cNvSpPr>
          <p:nvPr>
            <p:ph type="body" idx="1"/>
          </p:nvPr>
        </p:nvSpPr>
        <p:spPr/>
        <p:txBody>
          <a:bodyPr/>
          <a:lstStyle/>
          <a:p>
            <a:r>
              <a:rPr lang="en-GB" dirty="0"/>
              <a:t>*The mRNA encoding LP.8.1 is a single-stranded, 5'-capped messenger RNA (mRNA) produced using a cell-free in vitro transcription from the corresponding DNA templates, encoding the viral spike (S) protein of SARS-CoV-2 (Omicron LP.8.1).</a:t>
            </a:r>
          </a:p>
          <a:p>
            <a:r>
              <a:rPr lang="en-GB" dirty="0">
                <a:hlinkClick r:id="rId3"/>
              </a:rPr>
              <a:t>Comirnaty LP.8.1 3 micrograms/dose concentrate for dispersion for injection, 3-dose vial - Summary of Product Characteristics (SmPC) - (</a:t>
            </a:r>
            <a:r>
              <a:rPr lang="en-GB" dirty="0" err="1">
                <a:hlinkClick r:id="rId3"/>
              </a:rPr>
              <a:t>emc</a:t>
            </a:r>
            <a:r>
              <a:rPr lang="en-GB" dirty="0">
                <a:hlinkClick r:id="rId3"/>
              </a:rPr>
              <a:t>) | 101152</a:t>
            </a:r>
            <a:endParaRPr lang="en-GB" dirty="0"/>
          </a:p>
          <a:p>
            <a:endParaRPr lang="en-GB" dirty="0"/>
          </a:p>
        </p:txBody>
      </p:sp>
      <p:sp>
        <p:nvSpPr>
          <p:cNvPr id="4" name="Slide Number Placeholder 3">
            <a:extLst>
              <a:ext uri="{FF2B5EF4-FFF2-40B4-BE49-F238E27FC236}">
                <a16:creationId xmlns:a16="http://schemas.microsoft.com/office/drawing/2014/main" id="{77736492-E4F1-A766-93E0-41015168EB19}"/>
              </a:ext>
            </a:extLst>
          </p:cNvPr>
          <p:cNvSpPr>
            <a:spLocks noGrp="1"/>
          </p:cNvSpPr>
          <p:nvPr>
            <p:ph type="sldNum" sz="quarter" idx="10"/>
          </p:nvPr>
        </p:nvSpPr>
        <p:spPr/>
        <p:txBody>
          <a:bodyPr/>
          <a:lstStyle/>
          <a:p>
            <a:fld id="{AB5E6CED-5492-4614-9686-C1FE80B7C7AF}" type="slidenum">
              <a:rPr lang="en-GB" smtClean="0"/>
              <a:t>56</a:t>
            </a:fld>
            <a:endParaRPr lang="en-GB"/>
          </a:p>
        </p:txBody>
      </p:sp>
    </p:spTree>
    <p:extLst>
      <p:ext uri="{BB962C8B-B14F-4D97-AF65-F5344CB8AC3E}">
        <p14:creationId xmlns:p14="http://schemas.microsoft.com/office/powerpoint/2010/main" val="7901619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94CF728-A76D-4DC2-9F70-D0183FBF9D4E}" type="slidenum">
              <a:rPr lang="en-GB" smtClean="0">
                <a:solidFill>
                  <a:prstClr val="black"/>
                </a:solidFill>
              </a:rPr>
              <a:pPr/>
              <a:t>5</a:t>
            </a:fld>
            <a:endParaRPr lang="en-GB">
              <a:solidFill>
                <a:prstClr val="black"/>
              </a:solidFill>
            </a:endParaRPr>
          </a:p>
        </p:txBody>
      </p:sp>
    </p:spTree>
    <p:extLst>
      <p:ext uri="{BB962C8B-B14F-4D97-AF65-F5344CB8AC3E}">
        <p14:creationId xmlns:p14="http://schemas.microsoft.com/office/powerpoint/2010/main" val="178548681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3439CF-6AF6-D409-756A-B12293FB7A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B259B8-3C7A-96B1-8DAC-1F0F0C0E9D4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FB5B629-A32E-7DF4-6FA0-3EB5047AF290}"/>
              </a:ext>
            </a:extLst>
          </p:cNvPr>
          <p:cNvSpPr>
            <a:spLocks noGrp="1"/>
          </p:cNvSpPr>
          <p:nvPr>
            <p:ph type="body" idx="1"/>
          </p:nvPr>
        </p:nvSpPr>
        <p:spPr/>
        <p:txBody>
          <a:bodyPr/>
          <a:lstStyle/>
          <a:p>
            <a:r>
              <a:rPr lang="en-GB" dirty="0"/>
              <a:t>*The mRNA encoding LP.8.1 is a single-stranded, 5'-capped messenger RNA (mRNA) produced using a cell-free in vitro transcription from the corresponding DNA templates, encoding the viral spike (S) protein of SARS-CoV-2 (Omicron LP.8.1).</a:t>
            </a:r>
          </a:p>
          <a:p>
            <a:r>
              <a:rPr lang="en-GB" dirty="0">
                <a:hlinkClick r:id="rId3"/>
              </a:rPr>
              <a:t>Comirnaty LP.8.1 3 micrograms/dose concentrate for dispersion for injection, 3-dose vial - Summary of Product Characteristics (SmPC) - (</a:t>
            </a:r>
            <a:r>
              <a:rPr lang="en-GB" dirty="0" err="1">
                <a:hlinkClick r:id="rId3"/>
              </a:rPr>
              <a:t>emc</a:t>
            </a:r>
            <a:r>
              <a:rPr lang="en-GB" dirty="0">
                <a:hlinkClick r:id="rId3"/>
              </a:rPr>
              <a:t>) | 101152</a:t>
            </a:r>
            <a:endParaRPr lang="en-GB" dirty="0"/>
          </a:p>
          <a:p>
            <a:endParaRPr lang="en-GB" dirty="0"/>
          </a:p>
        </p:txBody>
      </p:sp>
      <p:sp>
        <p:nvSpPr>
          <p:cNvPr id="4" name="Slide Number Placeholder 3">
            <a:extLst>
              <a:ext uri="{FF2B5EF4-FFF2-40B4-BE49-F238E27FC236}">
                <a16:creationId xmlns:a16="http://schemas.microsoft.com/office/drawing/2014/main" id="{458C6951-96B1-5176-5470-01A1C04723BE}"/>
              </a:ext>
            </a:extLst>
          </p:cNvPr>
          <p:cNvSpPr>
            <a:spLocks noGrp="1"/>
          </p:cNvSpPr>
          <p:nvPr>
            <p:ph type="sldNum" sz="quarter" idx="10"/>
          </p:nvPr>
        </p:nvSpPr>
        <p:spPr/>
        <p:txBody>
          <a:bodyPr/>
          <a:lstStyle/>
          <a:p>
            <a:fld id="{AB5E6CED-5492-4614-9686-C1FE80B7C7AF}" type="slidenum">
              <a:rPr lang="en-GB" smtClean="0"/>
              <a:t>57</a:t>
            </a:fld>
            <a:endParaRPr lang="en-GB"/>
          </a:p>
        </p:txBody>
      </p:sp>
    </p:spTree>
    <p:extLst>
      <p:ext uri="{BB962C8B-B14F-4D97-AF65-F5344CB8AC3E}">
        <p14:creationId xmlns:p14="http://schemas.microsoft.com/office/powerpoint/2010/main" val="6684009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5D2E63-EF39-4A80-BC40-179D696916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D64FB18-D414-BAAA-309A-88693E4F11D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497C043-B9CD-7E3A-72E3-0DDB93E36EA4}"/>
              </a:ext>
            </a:extLst>
          </p:cNvPr>
          <p:cNvSpPr>
            <a:spLocks noGrp="1"/>
          </p:cNvSpPr>
          <p:nvPr>
            <p:ph type="body" idx="1"/>
          </p:nvPr>
        </p:nvSpPr>
        <p:spPr/>
        <p:txBody>
          <a:bodyPr/>
          <a:lstStyle/>
          <a:p>
            <a:r>
              <a:rPr lang="en-GB" dirty="0"/>
              <a:t>*The mRNA encoding LP.8.1 is a single-stranded, 5'-capped messenger RNA (mRNA) produced using a cell-free in vitro transcription from the corresponding DNA templates, encoding the viral spike (S) protein of SARS-CoV-2 (Omicron LP.8.1).</a:t>
            </a:r>
          </a:p>
          <a:p>
            <a:r>
              <a:rPr lang="en-GB" dirty="0">
                <a:hlinkClick r:id="rId3"/>
              </a:rPr>
              <a:t>Comirnaty LP.8.1 3 micrograms/dose concentrate for dispersion for injection, 3-dose vial - Summary of Product Characteristics (SmPC) - (</a:t>
            </a:r>
            <a:r>
              <a:rPr lang="en-GB" dirty="0" err="1">
                <a:hlinkClick r:id="rId3"/>
              </a:rPr>
              <a:t>emc</a:t>
            </a:r>
            <a:r>
              <a:rPr lang="en-GB" dirty="0">
                <a:hlinkClick r:id="rId3"/>
              </a:rPr>
              <a:t>) | 101152</a:t>
            </a:r>
            <a:endParaRPr lang="en-GB" dirty="0"/>
          </a:p>
          <a:p>
            <a:endParaRPr lang="en-GB" dirty="0"/>
          </a:p>
        </p:txBody>
      </p:sp>
      <p:sp>
        <p:nvSpPr>
          <p:cNvPr id="4" name="Slide Number Placeholder 3">
            <a:extLst>
              <a:ext uri="{FF2B5EF4-FFF2-40B4-BE49-F238E27FC236}">
                <a16:creationId xmlns:a16="http://schemas.microsoft.com/office/drawing/2014/main" id="{9752929D-9FA7-82AE-9670-895B2E7A8347}"/>
              </a:ext>
            </a:extLst>
          </p:cNvPr>
          <p:cNvSpPr>
            <a:spLocks noGrp="1"/>
          </p:cNvSpPr>
          <p:nvPr>
            <p:ph type="sldNum" sz="quarter" idx="10"/>
          </p:nvPr>
        </p:nvSpPr>
        <p:spPr/>
        <p:txBody>
          <a:bodyPr/>
          <a:lstStyle/>
          <a:p>
            <a:fld id="{AB5E6CED-5492-4614-9686-C1FE80B7C7AF}" type="slidenum">
              <a:rPr lang="en-GB" smtClean="0"/>
              <a:t>58</a:t>
            </a:fld>
            <a:endParaRPr lang="en-GB"/>
          </a:p>
        </p:txBody>
      </p:sp>
    </p:spTree>
    <p:extLst>
      <p:ext uri="{BB962C8B-B14F-4D97-AF65-F5344CB8AC3E}">
        <p14:creationId xmlns:p14="http://schemas.microsoft.com/office/powerpoint/2010/main" val="47972293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9A178A-B4F2-D5AC-E918-9BBE59855E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F45CC0-4A30-B3DC-8FDE-EF34A23D8D4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30321B5-B16A-08BC-3E7C-1BAFBA2FFCDB}"/>
              </a:ext>
            </a:extLst>
          </p:cNvPr>
          <p:cNvSpPr>
            <a:spLocks noGrp="1"/>
          </p:cNvSpPr>
          <p:nvPr>
            <p:ph type="body" idx="1"/>
          </p:nvPr>
        </p:nvSpPr>
        <p:spPr/>
        <p:txBody>
          <a:bodyPr/>
          <a:lstStyle/>
          <a:p>
            <a:r>
              <a:rPr lang="en-GB" dirty="0"/>
              <a:t>*The mRNA encoding LP.8.1 is a single-stranded, 5'-capped messenger RNA (mRNA) produced using a cell-free in vitro transcription from the corresponding DNA templates, encoding the viral spike (S) protein of SARS-CoV-2 (Omicron LP.8.1).</a:t>
            </a:r>
          </a:p>
          <a:p>
            <a:r>
              <a:rPr lang="en-GB" dirty="0">
                <a:hlinkClick r:id="rId3"/>
              </a:rPr>
              <a:t>Comirnaty LP.8.1 3 micrograms/dose concentrate for dispersion for injection, 3-dose vial - Summary of Product Characteristics (SmPC) - (</a:t>
            </a:r>
            <a:r>
              <a:rPr lang="en-GB" dirty="0" err="1">
                <a:hlinkClick r:id="rId3"/>
              </a:rPr>
              <a:t>emc</a:t>
            </a:r>
            <a:r>
              <a:rPr lang="en-GB" dirty="0">
                <a:hlinkClick r:id="rId3"/>
              </a:rPr>
              <a:t>) | 101152</a:t>
            </a:r>
            <a:endParaRPr lang="en-GB" dirty="0"/>
          </a:p>
          <a:p>
            <a:endParaRPr lang="en-GB" dirty="0"/>
          </a:p>
        </p:txBody>
      </p:sp>
      <p:sp>
        <p:nvSpPr>
          <p:cNvPr id="4" name="Slide Number Placeholder 3">
            <a:extLst>
              <a:ext uri="{FF2B5EF4-FFF2-40B4-BE49-F238E27FC236}">
                <a16:creationId xmlns:a16="http://schemas.microsoft.com/office/drawing/2014/main" id="{77DDC834-448F-9681-DE94-D92A21991C83}"/>
              </a:ext>
            </a:extLst>
          </p:cNvPr>
          <p:cNvSpPr>
            <a:spLocks noGrp="1"/>
          </p:cNvSpPr>
          <p:nvPr>
            <p:ph type="sldNum" sz="quarter" idx="10"/>
          </p:nvPr>
        </p:nvSpPr>
        <p:spPr/>
        <p:txBody>
          <a:bodyPr/>
          <a:lstStyle/>
          <a:p>
            <a:fld id="{AB5E6CED-5492-4614-9686-C1FE80B7C7AF}" type="slidenum">
              <a:rPr lang="en-GB" smtClean="0"/>
              <a:t>59</a:t>
            </a:fld>
            <a:endParaRPr lang="en-GB"/>
          </a:p>
        </p:txBody>
      </p:sp>
    </p:spTree>
    <p:extLst>
      <p:ext uri="{BB962C8B-B14F-4D97-AF65-F5344CB8AC3E}">
        <p14:creationId xmlns:p14="http://schemas.microsoft.com/office/powerpoint/2010/main" val="63328677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E8A52C-9379-5CBA-F6A4-5A9FF6ED298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222FA23-21F4-2858-3992-CFF808BA519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7EBB33E-75AD-A5F8-E4D6-5DDBBF3FDBA4}"/>
              </a:ext>
            </a:extLst>
          </p:cNvPr>
          <p:cNvSpPr>
            <a:spLocks noGrp="1"/>
          </p:cNvSpPr>
          <p:nvPr>
            <p:ph type="body" idx="1"/>
          </p:nvPr>
        </p:nvSpPr>
        <p:spPr/>
        <p:txBody>
          <a:bodyPr/>
          <a:lstStyle/>
          <a:p>
            <a:r>
              <a:rPr lang="en-GB" dirty="0"/>
              <a:t>*The mRNA encoding LP.8.1 is a single-stranded, 5'-capped messenger RNA (mRNA) produced using a cell-free in vitro transcription from the corresponding DNA templates, encoding the viral spike (S) protein of SARS-CoV-2 (Omicron LP.8.1).</a:t>
            </a:r>
          </a:p>
          <a:p>
            <a:r>
              <a:rPr lang="en-GB" dirty="0">
                <a:hlinkClick r:id="rId3"/>
              </a:rPr>
              <a:t>Comirnaty LP.8.1 3 micrograms/dose concentrate for dispersion for injection, 3-dose vial - Summary of Product Characteristics (SmPC) - (</a:t>
            </a:r>
            <a:r>
              <a:rPr lang="en-GB" dirty="0" err="1">
                <a:hlinkClick r:id="rId3"/>
              </a:rPr>
              <a:t>emc</a:t>
            </a:r>
            <a:r>
              <a:rPr lang="en-GB" dirty="0">
                <a:hlinkClick r:id="rId3"/>
              </a:rPr>
              <a:t>) | 101152</a:t>
            </a:r>
            <a:endParaRPr lang="en-GB" dirty="0"/>
          </a:p>
          <a:p>
            <a:endParaRPr lang="en-GB" dirty="0"/>
          </a:p>
        </p:txBody>
      </p:sp>
      <p:sp>
        <p:nvSpPr>
          <p:cNvPr id="4" name="Slide Number Placeholder 3">
            <a:extLst>
              <a:ext uri="{FF2B5EF4-FFF2-40B4-BE49-F238E27FC236}">
                <a16:creationId xmlns:a16="http://schemas.microsoft.com/office/drawing/2014/main" id="{E9CB8C05-9B65-CEE3-7614-F4A01A8E09AB}"/>
              </a:ext>
            </a:extLst>
          </p:cNvPr>
          <p:cNvSpPr>
            <a:spLocks noGrp="1"/>
          </p:cNvSpPr>
          <p:nvPr>
            <p:ph type="sldNum" sz="quarter" idx="10"/>
          </p:nvPr>
        </p:nvSpPr>
        <p:spPr/>
        <p:txBody>
          <a:bodyPr/>
          <a:lstStyle/>
          <a:p>
            <a:fld id="{AB5E6CED-5492-4614-9686-C1FE80B7C7AF}" type="slidenum">
              <a:rPr lang="en-GB" smtClean="0"/>
              <a:t>60</a:t>
            </a:fld>
            <a:endParaRPr lang="en-GB"/>
          </a:p>
        </p:txBody>
      </p:sp>
    </p:spTree>
    <p:extLst>
      <p:ext uri="{BB962C8B-B14F-4D97-AF65-F5344CB8AC3E}">
        <p14:creationId xmlns:p14="http://schemas.microsoft.com/office/powerpoint/2010/main" val="168401042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797F9A-A4F1-9C1F-BDEA-199C1711B87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D542CD0-730D-7CCD-E668-A7C117BFCC0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282316E-1C4D-EE27-21E5-D082BB89BE9D}"/>
              </a:ext>
            </a:extLst>
          </p:cNvPr>
          <p:cNvSpPr>
            <a:spLocks noGrp="1"/>
          </p:cNvSpPr>
          <p:nvPr>
            <p:ph type="body" idx="1"/>
          </p:nvPr>
        </p:nvSpPr>
        <p:spPr/>
        <p:txBody>
          <a:bodyPr/>
          <a:lstStyle/>
          <a:p>
            <a:r>
              <a:rPr lang="en-GB" dirty="0"/>
              <a:t>*The mRNA encoding LP.8.1 is a single-stranded, 5'-capped messenger RNA (mRNA) produced using a cell-free in vitro transcription from the corresponding DNA templates, encoding the viral spike (S) protein of SARS-CoV-2 (Omicron LP.8.1).</a:t>
            </a:r>
          </a:p>
          <a:p>
            <a:r>
              <a:rPr lang="en-GB" dirty="0">
                <a:hlinkClick r:id="rId3"/>
              </a:rPr>
              <a:t>Comirnaty LP.8.1 3 micrograms/dose concentrate for dispersion for injection, 3-dose vial - Summary of Product Characteristics (SmPC) - (</a:t>
            </a:r>
            <a:r>
              <a:rPr lang="en-GB" dirty="0" err="1">
                <a:hlinkClick r:id="rId3"/>
              </a:rPr>
              <a:t>emc</a:t>
            </a:r>
            <a:r>
              <a:rPr lang="en-GB" dirty="0">
                <a:hlinkClick r:id="rId3"/>
              </a:rPr>
              <a:t>) | 101152</a:t>
            </a:r>
            <a:endParaRPr lang="en-GB" dirty="0"/>
          </a:p>
          <a:p>
            <a:endParaRPr lang="en-GB" dirty="0"/>
          </a:p>
        </p:txBody>
      </p:sp>
      <p:sp>
        <p:nvSpPr>
          <p:cNvPr id="4" name="Slide Number Placeholder 3">
            <a:extLst>
              <a:ext uri="{FF2B5EF4-FFF2-40B4-BE49-F238E27FC236}">
                <a16:creationId xmlns:a16="http://schemas.microsoft.com/office/drawing/2014/main" id="{D64D45D9-2DD3-B87A-1BF9-D64ADA6209A6}"/>
              </a:ext>
            </a:extLst>
          </p:cNvPr>
          <p:cNvSpPr>
            <a:spLocks noGrp="1"/>
          </p:cNvSpPr>
          <p:nvPr>
            <p:ph type="sldNum" sz="quarter" idx="10"/>
          </p:nvPr>
        </p:nvSpPr>
        <p:spPr/>
        <p:txBody>
          <a:bodyPr/>
          <a:lstStyle/>
          <a:p>
            <a:fld id="{AB5E6CED-5492-4614-9686-C1FE80B7C7AF}" type="slidenum">
              <a:rPr lang="en-GB" smtClean="0"/>
              <a:t>61</a:t>
            </a:fld>
            <a:endParaRPr lang="en-GB"/>
          </a:p>
        </p:txBody>
      </p:sp>
    </p:spTree>
    <p:extLst>
      <p:ext uri="{BB962C8B-B14F-4D97-AF65-F5344CB8AC3E}">
        <p14:creationId xmlns:p14="http://schemas.microsoft.com/office/powerpoint/2010/main" val="29150421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Comirnaty LP.8.1 10 micrograms/dose dispersion for injection, single dose vial - Summary of Product Characteristics (SmPC) - (</a:t>
            </a:r>
            <a:r>
              <a:rPr lang="en-GB" dirty="0" err="1">
                <a:hlinkClick r:id="rId3"/>
              </a:rPr>
              <a:t>emc</a:t>
            </a:r>
            <a:r>
              <a:rPr lang="en-GB" dirty="0">
                <a:hlinkClick r:id="rId3"/>
              </a:rPr>
              <a:t>) | 101151</a:t>
            </a:r>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62</a:t>
            </a:fld>
            <a:endParaRPr lang="en-GB"/>
          </a:p>
        </p:txBody>
      </p:sp>
    </p:spTree>
    <p:extLst>
      <p:ext uri="{BB962C8B-B14F-4D97-AF65-F5344CB8AC3E}">
        <p14:creationId xmlns:p14="http://schemas.microsoft.com/office/powerpoint/2010/main" val="271109979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*The mRNA encoding LP.8.1 is a single-stranded, 5'-capped messenger RNA (mRNA) produced using a cell-free </a:t>
            </a:r>
            <a:r>
              <a:rPr lang="en-GB" sz="1200" b="0" i="1" kern="1200" dirty="0">
                <a:solidFill>
                  <a:schemeClr val="tx1"/>
                </a:solidFill>
                <a:effectLst/>
                <a:latin typeface="+mn-lt"/>
                <a:ea typeface="+mn-ea"/>
                <a:cs typeface="+mn-cs"/>
              </a:rPr>
              <a:t>in vitro</a:t>
            </a:r>
            <a:r>
              <a:rPr lang="en-GB" sz="1200" b="0" i="0" kern="1200" dirty="0">
                <a:solidFill>
                  <a:schemeClr val="tx1"/>
                </a:solidFill>
                <a:effectLst/>
                <a:latin typeface="+mn-lt"/>
                <a:ea typeface="+mn-ea"/>
                <a:cs typeface="+mn-cs"/>
              </a:rPr>
              <a:t> transcription from the corresponding DNA templates, encoding the viral spike (S) protein of SARS-CoV-2 (Omicron LP.8.1)</a:t>
            </a:r>
          </a:p>
          <a:p>
            <a:endParaRPr lang="en-GB" sz="1200" b="0" i="0" kern="1200" dirty="0">
              <a:solidFill>
                <a:schemeClr val="tx1"/>
              </a:solidFill>
              <a:effectLst/>
              <a:latin typeface="+mn-lt"/>
              <a:ea typeface="+mn-ea"/>
              <a:cs typeface="+mn-cs"/>
            </a:endParaRPr>
          </a:p>
          <a:p>
            <a:r>
              <a:rPr lang="en-GB" dirty="0">
                <a:hlinkClick r:id="rId3"/>
              </a:rPr>
              <a:t>Comirnaty LP.8.1 10 micrograms/dose dispersion for injection, single dose vial - Summary of Product Characteristics (SmPC) - (</a:t>
            </a:r>
            <a:r>
              <a:rPr lang="en-GB" dirty="0" err="1">
                <a:hlinkClick r:id="rId3"/>
              </a:rPr>
              <a:t>emc</a:t>
            </a:r>
            <a:r>
              <a:rPr lang="en-GB" dirty="0">
                <a:hlinkClick r:id="rId3"/>
              </a:rPr>
              <a:t>) | 101151</a:t>
            </a:r>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63</a:t>
            </a:fld>
            <a:endParaRPr lang="en-GB"/>
          </a:p>
        </p:txBody>
      </p:sp>
    </p:spTree>
    <p:extLst>
      <p:ext uri="{BB962C8B-B14F-4D97-AF65-F5344CB8AC3E}">
        <p14:creationId xmlns:p14="http://schemas.microsoft.com/office/powerpoint/2010/main" val="233066238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DF4244-8631-015B-0D94-3DACDF0FFF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42B54C-8821-B4FB-236B-94E6592041A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A1658EE-BFF9-9ED2-41FB-C5EBAC5CB912}"/>
              </a:ext>
            </a:extLst>
          </p:cNvPr>
          <p:cNvSpPr>
            <a:spLocks noGrp="1"/>
          </p:cNvSpPr>
          <p:nvPr>
            <p:ph type="body" idx="1"/>
          </p:nvPr>
        </p:nvSpPr>
        <p:spPr/>
        <p:txBody>
          <a:bodyPr/>
          <a:lstStyle/>
          <a:p>
            <a:r>
              <a:rPr lang="en-GB" sz="1200" b="0" i="0" kern="1200" dirty="0">
                <a:solidFill>
                  <a:schemeClr val="tx1"/>
                </a:solidFill>
                <a:effectLst/>
                <a:latin typeface="+mn-lt"/>
                <a:ea typeface="+mn-ea"/>
                <a:cs typeface="+mn-cs"/>
              </a:rPr>
              <a:t>*The mRNA encoding LP.8.1 is a single-stranded, 5'-capped messenger RNA (mRNA) produced using a cell-free </a:t>
            </a:r>
            <a:r>
              <a:rPr lang="en-GB" sz="1200" b="0" i="1" kern="1200" dirty="0">
                <a:solidFill>
                  <a:schemeClr val="tx1"/>
                </a:solidFill>
                <a:effectLst/>
                <a:latin typeface="+mn-lt"/>
                <a:ea typeface="+mn-ea"/>
                <a:cs typeface="+mn-cs"/>
              </a:rPr>
              <a:t>in vitro</a:t>
            </a:r>
            <a:r>
              <a:rPr lang="en-GB" sz="1200" b="0" i="0" kern="1200" dirty="0">
                <a:solidFill>
                  <a:schemeClr val="tx1"/>
                </a:solidFill>
                <a:effectLst/>
                <a:latin typeface="+mn-lt"/>
                <a:ea typeface="+mn-ea"/>
                <a:cs typeface="+mn-cs"/>
              </a:rPr>
              <a:t> transcription from the corresponding DNA templates, encoding the viral spike (S) protein of SARS-CoV-2 (Omicron LP.8.1)</a:t>
            </a:r>
          </a:p>
          <a:p>
            <a:endParaRPr lang="en-GB" sz="1200" b="0" i="0" kern="1200" dirty="0">
              <a:solidFill>
                <a:schemeClr val="tx1"/>
              </a:solidFill>
              <a:effectLst/>
              <a:latin typeface="+mn-lt"/>
              <a:ea typeface="+mn-ea"/>
              <a:cs typeface="+mn-cs"/>
            </a:endParaRPr>
          </a:p>
          <a:p>
            <a:r>
              <a:rPr lang="en-GB" dirty="0">
                <a:hlinkClick r:id="rId3"/>
              </a:rPr>
              <a:t>Comirnaty LP.8.1 10 micrograms/dose dispersion for injection, single dose vial - Summary of Product Characteristics (SmPC) - (</a:t>
            </a:r>
            <a:r>
              <a:rPr lang="en-GB" dirty="0" err="1">
                <a:hlinkClick r:id="rId3"/>
              </a:rPr>
              <a:t>emc</a:t>
            </a:r>
            <a:r>
              <a:rPr lang="en-GB" dirty="0">
                <a:hlinkClick r:id="rId3"/>
              </a:rPr>
              <a:t>) | 101151</a:t>
            </a:r>
            <a:endParaRPr lang="en-GB" dirty="0"/>
          </a:p>
        </p:txBody>
      </p:sp>
      <p:sp>
        <p:nvSpPr>
          <p:cNvPr id="4" name="Slide Number Placeholder 3">
            <a:extLst>
              <a:ext uri="{FF2B5EF4-FFF2-40B4-BE49-F238E27FC236}">
                <a16:creationId xmlns:a16="http://schemas.microsoft.com/office/drawing/2014/main" id="{764E7F61-EC03-3582-50F2-71F8F30FDEFC}"/>
              </a:ext>
            </a:extLst>
          </p:cNvPr>
          <p:cNvSpPr>
            <a:spLocks noGrp="1"/>
          </p:cNvSpPr>
          <p:nvPr>
            <p:ph type="sldNum" sz="quarter" idx="10"/>
          </p:nvPr>
        </p:nvSpPr>
        <p:spPr/>
        <p:txBody>
          <a:bodyPr/>
          <a:lstStyle/>
          <a:p>
            <a:fld id="{AB5E6CED-5492-4614-9686-C1FE80B7C7AF}" type="slidenum">
              <a:rPr lang="en-GB" smtClean="0"/>
              <a:t>64</a:t>
            </a:fld>
            <a:endParaRPr lang="en-GB"/>
          </a:p>
        </p:txBody>
      </p:sp>
    </p:spTree>
    <p:extLst>
      <p:ext uri="{BB962C8B-B14F-4D97-AF65-F5344CB8AC3E}">
        <p14:creationId xmlns:p14="http://schemas.microsoft.com/office/powerpoint/2010/main" val="303218264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DF50B7-5FD1-05F6-70D7-2E2232A4B08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A0DEB4-B0E8-D9EC-441F-8D4AC4456A6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48009FE-AE85-186E-C185-9E7D0A32B825}"/>
              </a:ext>
            </a:extLst>
          </p:cNvPr>
          <p:cNvSpPr>
            <a:spLocks noGrp="1"/>
          </p:cNvSpPr>
          <p:nvPr>
            <p:ph type="body" idx="1"/>
          </p:nvPr>
        </p:nvSpPr>
        <p:spPr/>
        <p:txBody>
          <a:bodyPr/>
          <a:lstStyle/>
          <a:p>
            <a:r>
              <a:rPr lang="en-GB" sz="1200" b="0" i="0" kern="1200" dirty="0">
                <a:solidFill>
                  <a:schemeClr val="tx1"/>
                </a:solidFill>
                <a:effectLst/>
                <a:latin typeface="+mn-lt"/>
                <a:ea typeface="+mn-ea"/>
                <a:cs typeface="+mn-cs"/>
              </a:rPr>
              <a:t>*The mRNA encoding LP.8.1 is a single-stranded, 5'-capped messenger RNA (mRNA) produced using a cell-free </a:t>
            </a:r>
            <a:r>
              <a:rPr lang="en-GB" sz="1200" b="0" i="1" kern="1200" dirty="0">
                <a:solidFill>
                  <a:schemeClr val="tx1"/>
                </a:solidFill>
                <a:effectLst/>
                <a:latin typeface="+mn-lt"/>
                <a:ea typeface="+mn-ea"/>
                <a:cs typeface="+mn-cs"/>
              </a:rPr>
              <a:t>in vitro</a:t>
            </a:r>
            <a:r>
              <a:rPr lang="en-GB" sz="1200" b="0" i="0" kern="1200" dirty="0">
                <a:solidFill>
                  <a:schemeClr val="tx1"/>
                </a:solidFill>
                <a:effectLst/>
                <a:latin typeface="+mn-lt"/>
                <a:ea typeface="+mn-ea"/>
                <a:cs typeface="+mn-cs"/>
              </a:rPr>
              <a:t> transcription from the corresponding DNA templates, encoding the viral spike (S) protein of SARS-CoV-2 (Omicron LP.8.1)</a:t>
            </a:r>
          </a:p>
          <a:p>
            <a:endParaRPr lang="en-GB" sz="1200" b="0" i="0" kern="1200" dirty="0">
              <a:solidFill>
                <a:schemeClr val="tx1"/>
              </a:solidFill>
              <a:effectLst/>
              <a:latin typeface="+mn-lt"/>
              <a:ea typeface="+mn-ea"/>
              <a:cs typeface="+mn-cs"/>
            </a:endParaRPr>
          </a:p>
          <a:p>
            <a:r>
              <a:rPr lang="en-GB" dirty="0">
                <a:hlinkClick r:id="rId3"/>
              </a:rPr>
              <a:t>Comirnaty LP.8.1 10 micrograms/dose dispersion for injection, single dose vial - Summary of Product Characteristics (SmPC) - (</a:t>
            </a:r>
            <a:r>
              <a:rPr lang="en-GB" dirty="0" err="1">
                <a:hlinkClick r:id="rId3"/>
              </a:rPr>
              <a:t>emc</a:t>
            </a:r>
            <a:r>
              <a:rPr lang="en-GB" dirty="0">
                <a:hlinkClick r:id="rId3"/>
              </a:rPr>
              <a:t>) | 101151</a:t>
            </a:r>
            <a:endParaRPr lang="en-GB" dirty="0"/>
          </a:p>
        </p:txBody>
      </p:sp>
      <p:sp>
        <p:nvSpPr>
          <p:cNvPr id="4" name="Slide Number Placeholder 3">
            <a:extLst>
              <a:ext uri="{FF2B5EF4-FFF2-40B4-BE49-F238E27FC236}">
                <a16:creationId xmlns:a16="http://schemas.microsoft.com/office/drawing/2014/main" id="{5B758AD1-EA61-493F-337F-BF0B8B6C28BC}"/>
              </a:ext>
            </a:extLst>
          </p:cNvPr>
          <p:cNvSpPr>
            <a:spLocks noGrp="1"/>
          </p:cNvSpPr>
          <p:nvPr>
            <p:ph type="sldNum" sz="quarter" idx="10"/>
          </p:nvPr>
        </p:nvSpPr>
        <p:spPr/>
        <p:txBody>
          <a:bodyPr/>
          <a:lstStyle/>
          <a:p>
            <a:fld id="{AB5E6CED-5492-4614-9686-C1FE80B7C7AF}" type="slidenum">
              <a:rPr lang="en-GB" smtClean="0"/>
              <a:t>65</a:t>
            </a:fld>
            <a:endParaRPr lang="en-GB"/>
          </a:p>
        </p:txBody>
      </p:sp>
    </p:spTree>
    <p:extLst>
      <p:ext uri="{BB962C8B-B14F-4D97-AF65-F5344CB8AC3E}">
        <p14:creationId xmlns:p14="http://schemas.microsoft.com/office/powerpoint/2010/main" val="123263995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13E99D-8EBE-703D-FE6F-AFF705AD295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69898E-2620-E6A1-CA68-44575986189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C1AD5D6-4DEF-6539-9361-D7E4FA701281}"/>
              </a:ext>
            </a:extLst>
          </p:cNvPr>
          <p:cNvSpPr>
            <a:spLocks noGrp="1"/>
          </p:cNvSpPr>
          <p:nvPr>
            <p:ph type="body" idx="1"/>
          </p:nvPr>
        </p:nvSpPr>
        <p:spPr/>
        <p:txBody>
          <a:bodyPr/>
          <a:lstStyle/>
          <a:p>
            <a:r>
              <a:rPr lang="en-GB" sz="1200" b="0" i="0" kern="1200" dirty="0">
                <a:solidFill>
                  <a:schemeClr val="tx1"/>
                </a:solidFill>
                <a:effectLst/>
                <a:latin typeface="+mn-lt"/>
                <a:ea typeface="+mn-ea"/>
                <a:cs typeface="+mn-cs"/>
              </a:rPr>
              <a:t>*The mRNA encoding LP.8.1 is a single-stranded, 5'-capped messenger RNA (mRNA) produced using a cell-free </a:t>
            </a:r>
            <a:r>
              <a:rPr lang="en-GB" sz="1200" b="0" i="1" kern="1200" dirty="0">
                <a:solidFill>
                  <a:schemeClr val="tx1"/>
                </a:solidFill>
                <a:effectLst/>
                <a:latin typeface="+mn-lt"/>
                <a:ea typeface="+mn-ea"/>
                <a:cs typeface="+mn-cs"/>
              </a:rPr>
              <a:t>in vitro</a:t>
            </a:r>
            <a:r>
              <a:rPr lang="en-GB" sz="1200" b="0" i="0" kern="1200" dirty="0">
                <a:solidFill>
                  <a:schemeClr val="tx1"/>
                </a:solidFill>
                <a:effectLst/>
                <a:latin typeface="+mn-lt"/>
                <a:ea typeface="+mn-ea"/>
                <a:cs typeface="+mn-cs"/>
              </a:rPr>
              <a:t> transcription from the corresponding DNA templates, encoding the viral spike (S) protein of SARS-CoV-2 (Omicron LP.8.1)</a:t>
            </a:r>
          </a:p>
          <a:p>
            <a:endParaRPr lang="en-GB" sz="1200" b="0" i="0" kern="1200" dirty="0">
              <a:solidFill>
                <a:schemeClr val="tx1"/>
              </a:solidFill>
              <a:effectLst/>
              <a:latin typeface="+mn-lt"/>
              <a:ea typeface="+mn-ea"/>
              <a:cs typeface="+mn-cs"/>
            </a:endParaRPr>
          </a:p>
          <a:p>
            <a:r>
              <a:rPr lang="en-GB" dirty="0">
                <a:hlinkClick r:id="rId3"/>
              </a:rPr>
              <a:t>Comirnaty LP.8.1 10 micrograms/dose dispersion for injection, single dose vial - Summary of Product Characteristics (SmPC) - (</a:t>
            </a:r>
            <a:r>
              <a:rPr lang="en-GB" dirty="0" err="1">
                <a:hlinkClick r:id="rId3"/>
              </a:rPr>
              <a:t>emc</a:t>
            </a:r>
            <a:r>
              <a:rPr lang="en-GB" dirty="0">
                <a:hlinkClick r:id="rId3"/>
              </a:rPr>
              <a:t>) | 101151</a:t>
            </a:r>
            <a:endParaRPr lang="en-GB" dirty="0"/>
          </a:p>
        </p:txBody>
      </p:sp>
      <p:sp>
        <p:nvSpPr>
          <p:cNvPr id="4" name="Slide Number Placeholder 3">
            <a:extLst>
              <a:ext uri="{FF2B5EF4-FFF2-40B4-BE49-F238E27FC236}">
                <a16:creationId xmlns:a16="http://schemas.microsoft.com/office/drawing/2014/main" id="{A063EA6B-E723-BB1B-D3DF-489E7F46C3DB}"/>
              </a:ext>
            </a:extLst>
          </p:cNvPr>
          <p:cNvSpPr>
            <a:spLocks noGrp="1"/>
          </p:cNvSpPr>
          <p:nvPr>
            <p:ph type="sldNum" sz="quarter" idx="10"/>
          </p:nvPr>
        </p:nvSpPr>
        <p:spPr/>
        <p:txBody>
          <a:bodyPr/>
          <a:lstStyle/>
          <a:p>
            <a:fld id="{AB5E6CED-5492-4614-9686-C1FE80B7C7AF}" type="slidenum">
              <a:rPr lang="en-GB" smtClean="0"/>
              <a:t>66</a:t>
            </a:fld>
            <a:endParaRPr lang="en-GB"/>
          </a:p>
        </p:txBody>
      </p:sp>
    </p:spTree>
    <p:extLst>
      <p:ext uri="{BB962C8B-B14F-4D97-AF65-F5344CB8AC3E}">
        <p14:creationId xmlns:p14="http://schemas.microsoft.com/office/powerpoint/2010/main" val="17962947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3"/>
              </a:rPr>
              <a:t>COVID-19: the green book, chapter 14a - GOV.UK (www.gov.uk)</a:t>
            </a:r>
            <a:endParaRPr lang="en-GB" dirty="0"/>
          </a:p>
          <a:p>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6</a:t>
            </a:fld>
            <a:endParaRPr lang="en-GB"/>
          </a:p>
        </p:txBody>
      </p:sp>
    </p:spTree>
    <p:extLst>
      <p:ext uri="{BB962C8B-B14F-4D97-AF65-F5344CB8AC3E}">
        <p14:creationId xmlns:p14="http://schemas.microsoft.com/office/powerpoint/2010/main" val="93278541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29DBAE-8FB7-9A6E-BCF1-9B88A8385AF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D97E596-B78B-B340-9EC1-EEC3CFCD280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79C3F0-609F-C116-724F-D2503B490693}"/>
              </a:ext>
            </a:extLst>
          </p:cNvPr>
          <p:cNvSpPr>
            <a:spLocks noGrp="1"/>
          </p:cNvSpPr>
          <p:nvPr>
            <p:ph type="body" idx="1"/>
          </p:nvPr>
        </p:nvSpPr>
        <p:spPr/>
        <p:txBody>
          <a:bodyPr/>
          <a:lstStyle/>
          <a:p>
            <a:r>
              <a:rPr lang="en-GB" sz="1200" b="0" i="0" kern="1200" dirty="0">
                <a:solidFill>
                  <a:schemeClr val="tx1"/>
                </a:solidFill>
                <a:effectLst/>
                <a:latin typeface="+mn-lt"/>
                <a:ea typeface="+mn-ea"/>
                <a:cs typeface="+mn-cs"/>
              </a:rPr>
              <a:t>*The mRNA encoding LP.8.1 is a single-stranded, 5'-capped messenger RNA (mRNA) produced using a cell-free </a:t>
            </a:r>
            <a:r>
              <a:rPr lang="en-GB" sz="1200" b="0" i="1" kern="1200" dirty="0">
                <a:solidFill>
                  <a:schemeClr val="tx1"/>
                </a:solidFill>
                <a:effectLst/>
                <a:latin typeface="+mn-lt"/>
                <a:ea typeface="+mn-ea"/>
                <a:cs typeface="+mn-cs"/>
              </a:rPr>
              <a:t>in vitro</a:t>
            </a:r>
            <a:r>
              <a:rPr lang="en-GB" sz="1200" b="0" i="0" kern="1200" dirty="0">
                <a:solidFill>
                  <a:schemeClr val="tx1"/>
                </a:solidFill>
                <a:effectLst/>
                <a:latin typeface="+mn-lt"/>
                <a:ea typeface="+mn-ea"/>
                <a:cs typeface="+mn-cs"/>
              </a:rPr>
              <a:t> transcription from the corresponding DNA templates, encoding the viral spike (S) protein of SARS-CoV-2 (Omicron LP.8.1)</a:t>
            </a:r>
          </a:p>
          <a:p>
            <a:endParaRPr lang="en-GB" sz="1200" b="0" i="0" kern="1200" dirty="0">
              <a:solidFill>
                <a:schemeClr val="tx1"/>
              </a:solidFill>
              <a:effectLst/>
              <a:latin typeface="+mn-lt"/>
              <a:ea typeface="+mn-ea"/>
              <a:cs typeface="+mn-cs"/>
            </a:endParaRPr>
          </a:p>
          <a:p>
            <a:r>
              <a:rPr lang="en-GB" dirty="0">
                <a:hlinkClick r:id="rId3"/>
              </a:rPr>
              <a:t>Comirnaty LP.8.1 10 micrograms/dose dispersion for injection, single dose vial - Summary of Product Characteristics (SmPC) - (</a:t>
            </a:r>
            <a:r>
              <a:rPr lang="en-GB" dirty="0" err="1">
                <a:hlinkClick r:id="rId3"/>
              </a:rPr>
              <a:t>emc</a:t>
            </a:r>
            <a:r>
              <a:rPr lang="en-GB" dirty="0">
                <a:hlinkClick r:id="rId3"/>
              </a:rPr>
              <a:t>) | 101151</a:t>
            </a:r>
            <a:endParaRPr lang="en-GB" dirty="0"/>
          </a:p>
        </p:txBody>
      </p:sp>
      <p:sp>
        <p:nvSpPr>
          <p:cNvPr id="4" name="Slide Number Placeholder 3">
            <a:extLst>
              <a:ext uri="{FF2B5EF4-FFF2-40B4-BE49-F238E27FC236}">
                <a16:creationId xmlns:a16="http://schemas.microsoft.com/office/drawing/2014/main" id="{10CAD0CF-ABAC-FD53-9062-9F4F8666A017}"/>
              </a:ext>
            </a:extLst>
          </p:cNvPr>
          <p:cNvSpPr>
            <a:spLocks noGrp="1"/>
          </p:cNvSpPr>
          <p:nvPr>
            <p:ph type="sldNum" sz="quarter" idx="10"/>
          </p:nvPr>
        </p:nvSpPr>
        <p:spPr/>
        <p:txBody>
          <a:bodyPr/>
          <a:lstStyle/>
          <a:p>
            <a:fld id="{AB5E6CED-5492-4614-9686-C1FE80B7C7AF}" type="slidenum">
              <a:rPr lang="en-GB" smtClean="0"/>
              <a:t>67</a:t>
            </a:fld>
            <a:endParaRPr lang="en-GB"/>
          </a:p>
        </p:txBody>
      </p:sp>
    </p:spTree>
    <p:extLst>
      <p:ext uri="{BB962C8B-B14F-4D97-AF65-F5344CB8AC3E}">
        <p14:creationId xmlns:p14="http://schemas.microsoft.com/office/powerpoint/2010/main" val="203016302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8A4DAA-D4C0-18E0-AFF2-7DA2E33D65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146604-9D8D-C3D5-7BCF-BA4150DBEDF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0460155-261C-36EA-23DD-593EAD40AD96}"/>
              </a:ext>
            </a:extLst>
          </p:cNvPr>
          <p:cNvSpPr>
            <a:spLocks noGrp="1"/>
          </p:cNvSpPr>
          <p:nvPr>
            <p:ph type="body" idx="1"/>
          </p:nvPr>
        </p:nvSpPr>
        <p:spPr/>
        <p:txBody>
          <a:bodyPr/>
          <a:lstStyle/>
          <a:p>
            <a:r>
              <a:rPr lang="en-GB" sz="1200" b="0" i="0" kern="1200" dirty="0">
                <a:solidFill>
                  <a:schemeClr val="tx1"/>
                </a:solidFill>
                <a:effectLst/>
                <a:latin typeface="+mn-lt"/>
                <a:ea typeface="+mn-ea"/>
                <a:cs typeface="+mn-cs"/>
              </a:rPr>
              <a:t>*The mRNA encoding LP.8.1 is a single-stranded, 5'-capped messenger RNA (mRNA) produced using a cell-free </a:t>
            </a:r>
            <a:r>
              <a:rPr lang="en-GB" sz="1200" b="0" i="1" kern="1200" dirty="0">
                <a:solidFill>
                  <a:schemeClr val="tx1"/>
                </a:solidFill>
                <a:effectLst/>
                <a:latin typeface="+mn-lt"/>
                <a:ea typeface="+mn-ea"/>
                <a:cs typeface="+mn-cs"/>
              </a:rPr>
              <a:t>in vitro</a:t>
            </a:r>
            <a:r>
              <a:rPr lang="en-GB" sz="1200" b="0" i="0" kern="1200" dirty="0">
                <a:solidFill>
                  <a:schemeClr val="tx1"/>
                </a:solidFill>
                <a:effectLst/>
                <a:latin typeface="+mn-lt"/>
                <a:ea typeface="+mn-ea"/>
                <a:cs typeface="+mn-cs"/>
              </a:rPr>
              <a:t> transcription from the corresponding DNA templates, encoding the viral spike (S) protein of SARS-CoV-2 (Omicron LP.8.1)</a:t>
            </a:r>
          </a:p>
          <a:p>
            <a:endParaRPr lang="en-GB" sz="1200" b="0" i="0" kern="1200" dirty="0">
              <a:solidFill>
                <a:schemeClr val="tx1"/>
              </a:solidFill>
              <a:effectLst/>
              <a:latin typeface="+mn-lt"/>
              <a:ea typeface="+mn-ea"/>
              <a:cs typeface="+mn-cs"/>
            </a:endParaRPr>
          </a:p>
          <a:p>
            <a:r>
              <a:rPr lang="en-GB" dirty="0">
                <a:hlinkClick r:id="rId3"/>
              </a:rPr>
              <a:t>Comirnaty LP.8.1 10 micrograms/dose dispersion for injection, single dose vial - Summary of Product Characteristics (SmPC) - (</a:t>
            </a:r>
            <a:r>
              <a:rPr lang="en-GB" dirty="0" err="1">
                <a:hlinkClick r:id="rId3"/>
              </a:rPr>
              <a:t>emc</a:t>
            </a:r>
            <a:r>
              <a:rPr lang="en-GB" dirty="0">
                <a:hlinkClick r:id="rId3"/>
              </a:rPr>
              <a:t>) | 101151</a:t>
            </a:r>
            <a:endParaRPr lang="en-GB" dirty="0"/>
          </a:p>
        </p:txBody>
      </p:sp>
      <p:sp>
        <p:nvSpPr>
          <p:cNvPr id="4" name="Slide Number Placeholder 3">
            <a:extLst>
              <a:ext uri="{FF2B5EF4-FFF2-40B4-BE49-F238E27FC236}">
                <a16:creationId xmlns:a16="http://schemas.microsoft.com/office/drawing/2014/main" id="{1FD0CCF8-79EC-D10C-8B02-A93AF26D5528}"/>
              </a:ext>
            </a:extLst>
          </p:cNvPr>
          <p:cNvSpPr>
            <a:spLocks noGrp="1"/>
          </p:cNvSpPr>
          <p:nvPr>
            <p:ph type="sldNum" sz="quarter" idx="10"/>
          </p:nvPr>
        </p:nvSpPr>
        <p:spPr/>
        <p:txBody>
          <a:bodyPr/>
          <a:lstStyle/>
          <a:p>
            <a:fld id="{AB5E6CED-5492-4614-9686-C1FE80B7C7AF}" type="slidenum">
              <a:rPr lang="en-GB" smtClean="0"/>
              <a:t>68</a:t>
            </a:fld>
            <a:endParaRPr lang="en-GB"/>
          </a:p>
        </p:txBody>
      </p:sp>
    </p:spTree>
    <p:extLst>
      <p:ext uri="{BB962C8B-B14F-4D97-AF65-F5344CB8AC3E}">
        <p14:creationId xmlns:p14="http://schemas.microsoft.com/office/powerpoint/2010/main" val="379672726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Comirnaty KP.2 30 micrograms/dose dispersion for injection - Summary of Product Characteristics (SmPC) - (</a:t>
            </a:r>
            <a:r>
              <a:rPr lang="en-GB" dirty="0" err="1">
                <a:hlinkClick r:id="rId3"/>
              </a:rPr>
              <a:t>emc</a:t>
            </a:r>
            <a:r>
              <a:rPr lang="en-GB" dirty="0">
                <a:hlinkClick r:id="rId3"/>
              </a:rPr>
              <a:t>) | 100163</a:t>
            </a:r>
            <a:endParaRPr lang="en-GB" dirty="0"/>
          </a:p>
        </p:txBody>
      </p:sp>
      <p:sp>
        <p:nvSpPr>
          <p:cNvPr id="4" name="Slide Number Placeholder 3"/>
          <p:cNvSpPr>
            <a:spLocks noGrp="1"/>
          </p:cNvSpPr>
          <p:nvPr>
            <p:ph type="sldNum" sz="quarter" idx="5"/>
          </p:nvPr>
        </p:nvSpPr>
        <p:spPr/>
        <p:txBody>
          <a:bodyPr/>
          <a:lstStyle/>
          <a:p>
            <a:fld id="{AB5E6CED-5492-4614-9686-C1FE80B7C7AF}" type="slidenum">
              <a:rPr lang="en-GB" smtClean="0"/>
              <a:t>69</a:t>
            </a:fld>
            <a:endParaRPr lang="en-GB" dirty="0"/>
          </a:p>
        </p:txBody>
      </p:sp>
    </p:spTree>
    <p:extLst>
      <p:ext uri="{BB962C8B-B14F-4D97-AF65-F5344CB8AC3E}">
        <p14:creationId xmlns:p14="http://schemas.microsoft.com/office/powerpoint/2010/main" val="137225691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2D618D-F6DF-8912-F2A1-60260B07B4B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654FCF-8C39-673D-00FC-331C79D2412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731CDF1-2AF7-5547-682A-1EADC37F34C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3"/>
              </a:rPr>
              <a:t>Comirnaty KP.2 30 micrograms/dose dispersion for injection - Summary of Product Characteristics (SmPC) - (</a:t>
            </a:r>
            <a:r>
              <a:rPr lang="en-GB" dirty="0" err="1">
                <a:hlinkClick r:id="rId3"/>
              </a:rPr>
              <a:t>emc</a:t>
            </a:r>
            <a:r>
              <a:rPr lang="en-GB" dirty="0">
                <a:hlinkClick r:id="rId3"/>
              </a:rPr>
              <a:t>) | 100163</a:t>
            </a:r>
            <a:endParaRPr lang="en-GB"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mn-lt"/>
                <a:ea typeface="+mn-ea"/>
                <a:cs typeface="+mn-cs"/>
              </a:rPr>
              <a:t>*Cemivameran is a single-stranded, 5'-capped messenger RNA (mRNA) produced using a cell-free </a:t>
            </a:r>
            <a:r>
              <a:rPr lang="en-GB" sz="1200" b="0" i="1" kern="1200" dirty="0">
                <a:solidFill>
                  <a:schemeClr val="tx1"/>
                </a:solidFill>
                <a:effectLst/>
                <a:latin typeface="+mn-lt"/>
                <a:ea typeface="+mn-ea"/>
                <a:cs typeface="+mn-cs"/>
              </a:rPr>
              <a:t>in vitro</a:t>
            </a:r>
            <a:r>
              <a:rPr lang="en-GB" sz="1200" b="0" i="0" kern="1200" dirty="0">
                <a:solidFill>
                  <a:schemeClr val="tx1"/>
                </a:solidFill>
                <a:effectLst/>
                <a:latin typeface="+mn-lt"/>
                <a:ea typeface="+mn-ea"/>
                <a:cs typeface="+mn-cs"/>
              </a:rPr>
              <a:t> transcription from the corresponding DNA templates, encoding the viral spike (S) protein of SARS-CoV-2 (Omicron KP.2).</a:t>
            </a:r>
            <a:endParaRPr lang="en-GB" dirty="0"/>
          </a:p>
        </p:txBody>
      </p:sp>
      <p:sp>
        <p:nvSpPr>
          <p:cNvPr id="4" name="Slide Number Placeholder 3">
            <a:extLst>
              <a:ext uri="{FF2B5EF4-FFF2-40B4-BE49-F238E27FC236}">
                <a16:creationId xmlns:a16="http://schemas.microsoft.com/office/drawing/2014/main" id="{08382C9F-4D16-A61B-BA82-DFF2C97336EC}"/>
              </a:ext>
            </a:extLst>
          </p:cNvPr>
          <p:cNvSpPr>
            <a:spLocks noGrp="1"/>
          </p:cNvSpPr>
          <p:nvPr>
            <p:ph type="sldNum" sz="quarter" idx="10"/>
          </p:nvPr>
        </p:nvSpPr>
        <p:spPr/>
        <p:txBody>
          <a:bodyPr/>
          <a:lstStyle/>
          <a:p>
            <a:fld id="{AB5E6CED-5492-4614-9686-C1FE80B7C7AF}" type="slidenum">
              <a:rPr lang="en-GB" smtClean="0"/>
              <a:t>70</a:t>
            </a:fld>
            <a:endParaRPr lang="en-GB"/>
          </a:p>
        </p:txBody>
      </p:sp>
    </p:spTree>
    <p:extLst>
      <p:ext uri="{BB962C8B-B14F-4D97-AF65-F5344CB8AC3E}">
        <p14:creationId xmlns:p14="http://schemas.microsoft.com/office/powerpoint/2010/main" val="81860853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C0AC23-CA1C-472E-E644-35F5195F44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CA07F3-7AB3-2BCD-8794-E8464756DB5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5EB695C-B770-5F9A-58EF-3848F314BCE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3"/>
              </a:rPr>
              <a:t>Comirnaty KP.2 30 micrograms/dose dispersion for injection - Summary of Product Characteristics (SmPC) - (</a:t>
            </a:r>
            <a:r>
              <a:rPr lang="en-GB" dirty="0" err="1">
                <a:hlinkClick r:id="rId3"/>
              </a:rPr>
              <a:t>emc</a:t>
            </a:r>
            <a:r>
              <a:rPr lang="en-GB" dirty="0">
                <a:hlinkClick r:id="rId3"/>
              </a:rPr>
              <a:t>) | 100163</a:t>
            </a:r>
            <a:endParaRPr lang="en-GB"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mn-lt"/>
                <a:ea typeface="+mn-ea"/>
                <a:cs typeface="+mn-cs"/>
              </a:rPr>
              <a:t>*Cemivameran is a single-stranded, 5'-capped messenger RNA (mRNA) produced using a cell-free </a:t>
            </a:r>
            <a:r>
              <a:rPr lang="en-GB" sz="1200" b="0" i="1" kern="1200" dirty="0">
                <a:solidFill>
                  <a:schemeClr val="tx1"/>
                </a:solidFill>
                <a:effectLst/>
                <a:latin typeface="+mn-lt"/>
                <a:ea typeface="+mn-ea"/>
                <a:cs typeface="+mn-cs"/>
              </a:rPr>
              <a:t>in vitro</a:t>
            </a:r>
            <a:r>
              <a:rPr lang="en-GB" sz="1200" b="0" i="0" kern="1200" dirty="0">
                <a:solidFill>
                  <a:schemeClr val="tx1"/>
                </a:solidFill>
                <a:effectLst/>
                <a:latin typeface="+mn-lt"/>
                <a:ea typeface="+mn-ea"/>
                <a:cs typeface="+mn-cs"/>
              </a:rPr>
              <a:t> transcription from the corresponding DNA templates, encoding the viral spike (S) protein of SARS-CoV-2 (Omicron KP.2).</a:t>
            </a:r>
            <a:endParaRPr lang="en-GB" dirty="0"/>
          </a:p>
        </p:txBody>
      </p:sp>
      <p:sp>
        <p:nvSpPr>
          <p:cNvPr id="4" name="Slide Number Placeholder 3">
            <a:extLst>
              <a:ext uri="{FF2B5EF4-FFF2-40B4-BE49-F238E27FC236}">
                <a16:creationId xmlns:a16="http://schemas.microsoft.com/office/drawing/2014/main" id="{D4A9D42A-1CFC-2856-D913-360279757C8B}"/>
              </a:ext>
            </a:extLst>
          </p:cNvPr>
          <p:cNvSpPr>
            <a:spLocks noGrp="1"/>
          </p:cNvSpPr>
          <p:nvPr>
            <p:ph type="sldNum" sz="quarter" idx="10"/>
          </p:nvPr>
        </p:nvSpPr>
        <p:spPr/>
        <p:txBody>
          <a:bodyPr/>
          <a:lstStyle/>
          <a:p>
            <a:fld id="{AB5E6CED-5492-4614-9686-C1FE80B7C7AF}" type="slidenum">
              <a:rPr lang="en-GB" smtClean="0"/>
              <a:t>71</a:t>
            </a:fld>
            <a:endParaRPr lang="en-GB"/>
          </a:p>
        </p:txBody>
      </p:sp>
    </p:spTree>
    <p:extLst>
      <p:ext uri="{BB962C8B-B14F-4D97-AF65-F5344CB8AC3E}">
        <p14:creationId xmlns:p14="http://schemas.microsoft.com/office/powerpoint/2010/main" val="170767569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C1B179-A92D-94BD-0EF0-9BB5520F011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9A4EEBB-E35F-2860-F43D-A4099A4B3FD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E6FDA47-AFA6-8D74-47A5-F3E178A335A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3"/>
              </a:rPr>
              <a:t>Comirnaty KP.2 30 micrograms/dose dispersion for injection - Summary of Product Characteristics (SmPC) - (</a:t>
            </a:r>
            <a:r>
              <a:rPr lang="en-GB" dirty="0" err="1">
                <a:hlinkClick r:id="rId3"/>
              </a:rPr>
              <a:t>emc</a:t>
            </a:r>
            <a:r>
              <a:rPr lang="en-GB" dirty="0">
                <a:hlinkClick r:id="rId3"/>
              </a:rPr>
              <a:t>) | 100163</a:t>
            </a:r>
            <a:endParaRPr lang="en-GB"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mn-lt"/>
                <a:ea typeface="+mn-ea"/>
                <a:cs typeface="+mn-cs"/>
              </a:rPr>
              <a:t>*Cemivameran is a single-stranded, 5'-capped messenger RNA (mRNA) produced using a cell-free </a:t>
            </a:r>
            <a:r>
              <a:rPr lang="en-GB" sz="1200" b="0" i="1" kern="1200" dirty="0">
                <a:solidFill>
                  <a:schemeClr val="tx1"/>
                </a:solidFill>
                <a:effectLst/>
                <a:latin typeface="+mn-lt"/>
                <a:ea typeface="+mn-ea"/>
                <a:cs typeface="+mn-cs"/>
              </a:rPr>
              <a:t>in vitro</a:t>
            </a:r>
            <a:r>
              <a:rPr lang="en-GB" sz="1200" b="0" i="0" kern="1200" dirty="0">
                <a:solidFill>
                  <a:schemeClr val="tx1"/>
                </a:solidFill>
                <a:effectLst/>
                <a:latin typeface="+mn-lt"/>
                <a:ea typeface="+mn-ea"/>
                <a:cs typeface="+mn-cs"/>
              </a:rPr>
              <a:t> transcription from the corresponding DNA templates, encoding the viral spike (S) protein of SARS-CoV-2 (Omicron KP.2).</a:t>
            </a:r>
            <a:endParaRPr lang="en-GB" dirty="0"/>
          </a:p>
        </p:txBody>
      </p:sp>
      <p:sp>
        <p:nvSpPr>
          <p:cNvPr id="4" name="Slide Number Placeholder 3">
            <a:extLst>
              <a:ext uri="{FF2B5EF4-FFF2-40B4-BE49-F238E27FC236}">
                <a16:creationId xmlns:a16="http://schemas.microsoft.com/office/drawing/2014/main" id="{FA7DF570-724C-70A7-B911-7777170C8903}"/>
              </a:ext>
            </a:extLst>
          </p:cNvPr>
          <p:cNvSpPr>
            <a:spLocks noGrp="1"/>
          </p:cNvSpPr>
          <p:nvPr>
            <p:ph type="sldNum" sz="quarter" idx="10"/>
          </p:nvPr>
        </p:nvSpPr>
        <p:spPr/>
        <p:txBody>
          <a:bodyPr/>
          <a:lstStyle/>
          <a:p>
            <a:fld id="{AB5E6CED-5492-4614-9686-C1FE80B7C7AF}" type="slidenum">
              <a:rPr lang="en-GB" smtClean="0"/>
              <a:t>72</a:t>
            </a:fld>
            <a:endParaRPr lang="en-GB"/>
          </a:p>
        </p:txBody>
      </p:sp>
    </p:spTree>
    <p:extLst>
      <p:ext uri="{BB962C8B-B14F-4D97-AF65-F5344CB8AC3E}">
        <p14:creationId xmlns:p14="http://schemas.microsoft.com/office/powerpoint/2010/main" val="203853919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0079CC-A3CD-3239-0089-FECA3B5C4A5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F983A9-B20C-554F-5768-BCF5D163D53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9DB39FE-DF24-9739-FC66-0B05708E79D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3"/>
              </a:rPr>
              <a:t>Comirnaty KP.2 30 micrograms/dose dispersion for injection - Summary of Product Characteristics (SmPC) - (</a:t>
            </a:r>
            <a:r>
              <a:rPr lang="en-GB" dirty="0" err="1">
                <a:hlinkClick r:id="rId3"/>
              </a:rPr>
              <a:t>emc</a:t>
            </a:r>
            <a:r>
              <a:rPr lang="en-GB" dirty="0">
                <a:hlinkClick r:id="rId3"/>
              </a:rPr>
              <a:t>) | 100163</a:t>
            </a:r>
            <a:endParaRPr lang="en-GB"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mn-lt"/>
                <a:ea typeface="+mn-ea"/>
                <a:cs typeface="+mn-cs"/>
              </a:rPr>
              <a:t>*Cemivameran is a single-stranded, 5'-capped messenger RNA (mRNA) produced using a cell-free </a:t>
            </a:r>
            <a:r>
              <a:rPr lang="en-GB" sz="1200" b="0" i="1" kern="1200" dirty="0">
                <a:solidFill>
                  <a:schemeClr val="tx1"/>
                </a:solidFill>
                <a:effectLst/>
                <a:latin typeface="+mn-lt"/>
                <a:ea typeface="+mn-ea"/>
                <a:cs typeface="+mn-cs"/>
              </a:rPr>
              <a:t>in vitro</a:t>
            </a:r>
            <a:r>
              <a:rPr lang="en-GB" sz="1200" b="0" i="0" kern="1200" dirty="0">
                <a:solidFill>
                  <a:schemeClr val="tx1"/>
                </a:solidFill>
                <a:effectLst/>
                <a:latin typeface="+mn-lt"/>
                <a:ea typeface="+mn-ea"/>
                <a:cs typeface="+mn-cs"/>
              </a:rPr>
              <a:t> transcription from the corresponding DNA templates, encoding the viral spike (S) protein of SARS-CoV-2 (Omicron KP.2).</a:t>
            </a:r>
            <a:endParaRPr lang="en-GB" dirty="0"/>
          </a:p>
        </p:txBody>
      </p:sp>
      <p:sp>
        <p:nvSpPr>
          <p:cNvPr id="4" name="Slide Number Placeholder 3">
            <a:extLst>
              <a:ext uri="{FF2B5EF4-FFF2-40B4-BE49-F238E27FC236}">
                <a16:creationId xmlns:a16="http://schemas.microsoft.com/office/drawing/2014/main" id="{B6D52474-DAE6-B7A6-89C7-8B02ED953160}"/>
              </a:ext>
            </a:extLst>
          </p:cNvPr>
          <p:cNvSpPr>
            <a:spLocks noGrp="1"/>
          </p:cNvSpPr>
          <p:nvPr>
            <p:ph type="sldNum" sz="quarter" idx="10"/>
          </p:nvPr>
        </p:nvSpPr>
        <p:spPr/>
        <p:txBody>
          <a:bodyPr/>
          <a:lstStyle/>
          <a:p>
            <a:fld id="{AB5E6CED-5492-4614-9686-C1FE80B7C7AF}" type="slidenum">
              <a:rPr lang="en-GB" smtClean="0"/>
              <a:t>73</a:t>
            </a:fld>
            <a:endParaRPr lang="en-GB"/>
          </a:p>
        </p:txBody>
      </p:sp>
    </p:spTree>
    <p:extLst>
      <p:ext uri="{BB962C8B-B14F-4D97-AF65-F5344CB8AC3E}">
        <p14:creationId xmlns:p14="http://schemas.microsoft.com/office/powerpoint/2010/main" val="89759413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7030A0"/>
                </a:solidFill>
              </a:rPr>
              <a:t>Note: Swollen axilla or neck glands on the same side as the vaccination site can occur as an uncommon reaction, this can last for up to 10 days. If the vaccine recipient is due to attend for a mammogram, they should be advised to inform clinicians regarding date of vaccine administration. </a:t>
            </a:r>
          </a:p>
          <a:p>
            <a:endParaRPr lang="en-GB" dirty="0"/>
          </a:p>
        </p:txBody>
      </p:sp>
      <p:sp>
        <p:nvSpPr>
          <p:cNvPr id="4" name="Slide Number Placeholder 3"/>
          <p:cNvSpPr>
            <a:spLocks noGrp="1"/>
          </p:cNvSpPr>
          <p:nvPr>
            <p:ph type="sldNum" sz="quarter" idx="10"/>
          </p:nvPr>
        </p:nvSpPr>
        <p:spPr/>
        <p:txBody>
          <a:bodyPr/>
          <a:lstStyle/>
          <a:p>
            <a:fld id="{E3F8AA70-D14C-4B43-B2DB-D09A5DC98D55}" type="slidenum">
              <a:rPr lang="en-GB" smtClean="0">
                <a:solidFill>
                  <a:prstClr val="black"/>
                </a:solidFill>
              </a:rPr>
              <a:pPr/>
              <a:t>74</a:t>
            </a:fld>
            <a:endParaRPr lang="en-GB" dirty="0">
              <a:solidFill>
                <a:prstClr val="black"/>
              </a:solidFill>
            </a:endParaRPr>
          </a:p>
        </p:txBody>
      </p:sp>
    </p:spTree>
    <p:extLst>
      <p:ext uri="{BB962C8B-B14F-4D97-AF65-F5344CB8AC3E}">
        <p14:creationId xmlns:p14="http://schemas.microsoft.com/office/powerpoint/2010/main" val="191546262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B5E6CED-5492-4614-9686-C1FE80B7C7AF}" type="slidenum">
              <a:rPr lang="en-GB" smtClean="0"/>
              <a:t>75</a:t>
            </a:fld>
            <a:endParaRPr lang="en-GB"/>
          </a:p>
        </p:txBody>
      </p:sp>
    </p:spTree>
    <p:extLst>
      <p:ext uri="{BB962C8B-B14F-4D97-AF65-F5344CB8AC3E}">
        <p14:creationId xmlns:p14="http://schemas.microsoft.com/office/powerpoint/2010/main" val="114518280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B5E6CED-5492-4614-9686-C1FE80B7C7AF}" type="slidenum">
              <a:rPr lang="en-GB" smtClean="0"/>
              <a:t>76</a:t>
            </a:fld>
            <a:endParaRPr lang="en-GB"/>
          </a:p>
        </p:txBody>
      </p:sp>
    </p:spTree>
    <p:extLst>
      <p:ext uri="{BB962C8B-B14F-4D97-AF65-F5344CB8AC3E}">
        <p14:creationId xmlns:p14="http://schemas.microsoft.com/office/powerpoint/2010/main" val="3602290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3"/>
              </a:rPr>
              <a:t>NHSE </a:t>
            </a:r>
            <a:r>
              <a:rPr lang="en-GB" dirty="0" err="1">
                <a:hlinkClick r:id="rId3"/>
              </a:rPr>
              <a:t>elfh</a:t>
            </a:r>
            <a:r>
              <a:rPr lang="en-GB" dirty="0">
                <a:hlinkClick r:id="rId3"/>
              </a:rPr>
              <a:t> Hub (e-lfh.org.uk)</a:t>
            </a:r>
            <a:endParaRPr lang="en-GB" dirty="0"/>
          </a:p>
          <a:p>
            <a:endParaRPr lang="en-GB" b="1" dirty="0"/>
          </a:p>
        </p:txBody>
      </p:sp>
      <p:sp>
        <p:nvSpPr>
          <p:cNvPr id="4" name="Slide Number Placeholder 3"/>
          <p:cNvSpPr>
            <a:spLocks noGrp="1"/>
          </p:cNvSpPr>
          <p:nvPr>
            <p:ph type="sldNum" sz="quarter" idx="5"/>
          </p:nvPr>
        </p:nvSpPr>
        <p:spPr/>
        <p:txBody>
          <a:bodyPr/>
          <a:lstStyle/>
          <a:p>
            <a:fld id="{AB5E6CED-5492-4614-9686-C1FE80B7C7AF}" type="slidenum">
              <a:rPr lang="en-GB" smtClean="0"/>
              <a:t>7</a:t>
            </a:fld>
            <a:endParaRPr lang="en-GB"/>
          </a:p>
        </p:txBody>
      </p:sp>
    </p:spTree>
    <p:extLst>
      <p:ext uri="{BB962C8B-B14F-4D97-AF65-F5344CB8AC3E}">
        <p14:creationId xmlns:p14="http://schemas.microsoft.com/office/powerpoint/2010/main" val="257238915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https://www.england.nhs.uk/south/wp-content/uploads/sites/6/2021/09/covid-19-top-tips-for-supporting-children-and-young-people-during-vaccination-v1-090821.pdf</a:t>
            </a:r>
          </a:p>
          <a:p>
            <a:endParaRPr lang="en-GB" dirty="0"/>
          </a:p>
          <a:p>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77</a:t>
            </a:fld>
            <a:endParaRPr lang="en-GB"/>
          </a:p>
        </p:txBody>
      </p:sp>
    </p:spTree>
    <p:extLst>
      <p:ext uri="{BB962C8B-B14F-4D97-AF65-F5344CB8AC3E}">
        <p14:creationId xmlns:p14="http://schemas.microsoft.com/office/powerpoint/2010/main" val="335152910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https://portal.e-lfh.org.uk/</a:t>
            </a:r>
          </a:p>
        </p:txBody>
      </p:sp>
      <p:sp>
        <p:nvSpPr>
          <p:cNvPr id="4" name="Slide Number Placeholder 3"/>
          <p:cNvSpPr>
            <a:spLocks noGrp="1"/>
          </p:cNvSpPr>
          <p:nvPr>
            <p:ph type="sldNum" sz="quarter" idx="10"/>
          </p:nvPr>
        </p:nvSpPr>
        <p:spPr/>
        <p:txBody>
          <a:bodyPr/>
          <a:lstStyle/>
          <a:p>
            <a:fld id="{AB5E6CED-5492-4614-9686-C1FE80B7C7AF}" type="slidenum">
              <a:rPr lang="en-GB" smtClean="0"/>
              <a:t>78</a:t>
            </a:fld>
            <a:endParaRPr lang="en-GB"/>
          </a:p>
        </p:txBody>
      </p:sp>
    </p:spTree>
    <p:extLst>
      <p:ext uri="{BB962C8B-B14F-4D97-AF65-F5344CB8AC3E}">
        <p14:creationId xmlns:p14="http://schemas.microsoft.com/office/powerpoint/2010/main" val="419548560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79</a:t>
            </a:fld>
            <a:endParaRPr lang="en-GB"/>
          </a:p>
        </p:txBody>
      </p:sp>
    </p:spTree>
    <p:extLst>
      <p:ext uri="{BB962C8B-B14F-4D97-AF65-F5344CB8AC3E}">
        <p14:creationId xmlns:p14="http://schemas.microsoft.com/office/powerpoint/2010/main" val="426114544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Advice: </a:t>
            </a:r>
          </a:p>
          <a:p>
            <a:r>
              <a:rPr lang="en-GB" dirty="0">
                <a:hlinkClick r:id="rId3"/>
              </a:rPr>
              <a:t>JCVI statement on COVID-19 vaccination in 2025 and spring 2026 - GOV.UK</a:t>
            </a:r>
            <a:endParaRPr lang="en-GB" dirty="0"/>
          </a:p>
          <a:p>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err="1"/>
              <a:t>DoH</a:t>
            </a:r>
            <a:r>
              <a:rPr lang="en-GB" b="1" dirty="0"/>
              <a:t> HSS CMO Policy Letter: </a:t>
            </a:r>
          </a:p>
          <a:p>
            <a:r>
              <a:rPr lang="en-GB" dirty="0">
                <a:hlinkClick r:id="rId4"/>
              </a:rPr>
              <a:t>HSS MD 07 2026 - END OF COVID-19 2025 26 CAMPAIGN AND DETAILS OF SPRING 2026 VACCINATION CAMPAIGN.pdf</a:t>
            </a:r>
            <a:endParaRPr lang="en-GB" dirty="0"/>
          </a:p>
          <a:p>
            <a:endParaRPr lang="en-GB" sz="1200" b="1" i="0" u="none" strike="noStrike" kern="1200" baseline="0" dirty="0">
              <a:solidFill>
                <a:schemeClr val="tx1"/>
              </a:solidFill>
              <a:latin typeface="+mn-lt"/>
              <a:ea typeface="+mn-ea"/>
              <a:cs typeface="+mn-cs"/>
            </a:endParaRPr>
          </a:p>
          <a:p>
            <a:r>
              <a:rPr lang="en-GB" b="1" dirty="0"/>
              <a:t>PHA Operational Planning Letter: </a:t>
            </a:r>
          </a:p>
          <a:p>
            <a:r>
              <a:rPr lang="en-GB" dirty="0">
                <a:hlinkClick r:id="rId5"/>
              </a:rPr>
              <a:t>Autumn-25-26-Flu-Covid-19-Programme-PHA-OPERATIONAL-LETTER-08092025.pdf</a:t>
            </a:r>
            <a:endParaRPr lang="en-GB" dirty="0"/>
          </a:p>
          <a:p>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80</a:t>
            </a:fld>
            <a:endParaRPr lang="en-GB"/>
          </a:p>
        </p:txBody>
      </p:sp>
    </p:spTree>
    <p:extLst>
      <p:ext uri="{BB962C8B-B14F-4D97-AF65-F5344CB8AC3E}">
        <p14:creationId xmlns:p14="http://schemas.microsoft.com/office/powerpoint/2010/main" val="22900898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Diagram of coronavirus virion structure showing spikes that form a "crown" like the solar corona, hence the name</a:t>
            </a:r>
          </a:p>
          <a:p>
            <a:r>
              <a:rPr lang="en-GB" dirty="0"/>
              <a:t>https://commons.wikimedia.org/wiki/File:3D_medical_animation_coronavirus_structure.jpg</a:t>
            </a:r>
          </a:p>
          <a:p>
            <a:endParaRPr lang="en-GB" dirty="0"/>
          </a:p>
        </p:txBody>
      </p:sp>
      <p:sp>
        <p:nvSpPr>
          <p:cNvPr id="4" name="Slide Number Placeholder 3"/>
          <p:cNvSpPr>
            <a:spLocks noGrp="1"/>
          </p:cNvSpPr>
          <p:nvPr>
            <p:ph type="sldNum" sz="quarter" idx="5"/>
          </p:nvPr>
        </p:nvSpPr>
        <p:spPr/>
        <p:txBody>
          <a:bodyPr/>
          <a:lstStyle/>
          <a:p>
            <a:fld id="{AB5E6CED-5492-4614-9686-C1FE80B7C7AF}" type="slidenum">
              <a:rPr lang="en-GB" smtClean="0"/>
              <a:t>8</a:t>
            </a:fld>
            <a:endParaRPr lang="en-GB"/>
          </a:p>
        </p:txBody>
      </p:sp>
    </p:spTree>
    <p:extLst>
      <p:ext uri="{BB962C8B-B14F-4D97-AF65-F5344CB8AC3E}">
        <p14:creationId xmlns:p14="http://schemas.microsoft.com/office/powerpoint/2010/main" val="5799934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200" b="0" i="0" u="none" strike="noStrike" kern="1200" baseline="0" dirty="0">
                <a:solidFill>
                  <a:schemeClr val="tx1"/>
                </a:solidFill>
                <a:latin typeface="+mn-lt"/>
                <a:ea typeface="+mn-ea"/>
                <a:cs typeface="+mn-cs"/>
              </a:rPr>
              <a:t>Overall, Omicron and subvariants of Omicron, have been shown to cause less severe disease than the previous strains, albeit on a background of a population with immunity due to vaccination and previous infection. </a:t>
            </a:r>
          </a:p>
          <a:p>
            <a:pPr marL="171450" indent="-171450">
              <a:buFont typeface="Arial" panose="020B0604020202020204" pitchFamily="34" charset="0"/>
              <a:buChar char="•"/>
            </a:pPr>
            <a:r>
              <a:rPr lang="en-GB" sz="1200" b="0" i="0" u="none" strike="noStrike" kern="1200" baseline="0" dirty="0">
                <a:solidFill>
                  <a:schemeClr val="tx1"/>
                </a:solidFill>
                <a:latin typeface="+mn-lt"/>
                <a:ea typeface="+mn-ea"/>
                <a:cs typeface="+mn-cs"/>
              </a:rPr>
              <a:t>Between January and July 2023, successive strains of the Omicron sub-lineage denoted XBB have emerged and have not been associated with any major increases in incidence. A novel strain, denoted BA.2.86 was first detected in August 2023 with a very divergent genome from the predominant XBB strains. </a:t>
            </a:r>
          </a:p>
          <a:p>
            <a:endParaRPr lang="en-GB"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a:solidFill>
                  <a:schemeClr val="tx1"/>
                </a:solidFill>
                <a:latin typeface="+mn-lt"/>
                <a:ea typeface="+mn-ea"/>
                <a:cs typeface="+mn-cs"/>
              </a:rPr>
              <a:t>Information on new variants under investigation is available at: </a:t>
            </a:r>
            <a:r>
              <a:rPr lang="en-GB" dirty="0">
                <a:hlinkClick r:id="rId3"/>
              </a:rPr>
              <a:t>SARS-CoV-2 variants of public health interest - GOV.UK (www.gov.uk)</a:t>
            </a:r>
            <a:endParaRPr lang="en-GB" u="none" dirty="0"/>
          </a:p>
        </p:txBody>
      </p:sp>
      <p:sp>
        <p:nvSpPr>
          <p:cNvPr id="4" name="Slide Number Placeholder 3"/>
          <p:cNvSpPr>
            <a:spLocks noGrp="1"/>
          </p:cNvSpPr>
          <p:nvPr>
            <p:ph type="sldNum" sz="quarter" idx="5"/>
          </p:nvPr>
        </p:nvSpPr>
        <p:spPr/>
        <p:txBody>
          <a:bodyPr/>
          <a:lstStyle/>
          <a:p>
            <a:fld id="{AB5E6CED-5492-4614-9686-C1FE80B7C7AF}" type="slidenum">
              <a:rPr lang="en-GB" smtClean="0"/>
              <a:t>9</a:t>
            </a:fld>
            <a:endParaRPr lang="en-GB"/>
          </a:p>
        </p:txBody>
      </p:sp>
    </p:spTree>
    <p:extLst>
      <p:ext uri="{BB962C8B-B14F-4D97-AF65-F5344CB8AC3E}">
        <p14:creationId xmlns:p14="http://schemas.microsoft.com/office/powerpoint/2010/main" val="6876203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34656525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4184227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609600"/>
            <a:ext cx="2019300" cy="49530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85800" y="609600"/>
            <a:ext cx="5905500" cy="4953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6011294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ontent Only">
    <p:spTree>
      <p:nvGrpSpPr>
        <p:cNvPr id="1" name=""/>
        <p:cNvGrpSpPr/>
        <p:nvPr/>
      </p:nvGrpSpPr>
      <p:grpSpPr>
        <a:xfrm>
          <a:off x="0" y="0"/>
          <a:ext cx="0" cy="0"/>
          <a:chOff x="0" y="0"/>
          <a:chExt cx="0" cy="0"/>
        </a:xfrm>
      </p:grpSpPr>
      <p:sp>
        <p:nvSpPr>
          <p:cNvPr id="3" name="Content Placeholder 2"/>
          <p:cNvSpPr>
            <a:spLocks noGrp="1"/>
          </p:cNvSpPr>
          <p:nvPr>
            <p:ph idx="1"/>
          </p:nvPr>
        </p:nvSpPr>
        <p:spPr>
          <a:xfrm>
            <a:off x="558000" y="1367999"/>
            <a:ext cx="8028000" cy="4788000"/>
          </a:xfrm>
        </p:spPr>
        <p:txBody>
          <a:bodyPr/>
          <a:lstStyle>
            <a:lvl1pPr>
              <a:spcBef>
                <a:spcPts val="1200"/>
              </a:spcBef>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a:spLocks noGrp="1"/>
          </p:cNvSpPr>
          <p:nvPr>
            <p:ph type="sldNum" sz="quarter" idx="10"/>
          </p:nvPr>
        </p:nvSpPr>
        <p:spPr>
          <a:xfrm>
            <a:off x="0" y="6308729"/>
            <a:ext cx="9144000" cy="549275"/>
          </a:xfrm>
          <a:prstGeom prst="rect">
            <a:avLst/>
          </a:prstGeom>
        </p:spPr>
        <p:txBody>
          <a:bodyPr/>
          <a:lstStyle>
            <a:lvl1pPr>
              <a:defRPr/>
            </a:lvl1pPr>
          </a:lstStyle>
          <a:p>
            <a:pPr fontAlgn="base">
              <a:spcBef>
                <a:spcPct val="20000"/>
              </a:spcBef>
              <a:spcAft>
                <a:spcPct val="0"/>
              </a:spcAft>
              <a:buClr>
                <a:srgbClr val="0000FF"/>
              </a:buClr>
              <a:defRPr/>
            </a:pPr>
            <a:r>
              <a:rPr lang="en-US" sz="4000">
                <a:solidFill>
                  <a:srgbClr val="000000"/>
                </a:solidFill>
              </a:rPr>
              <a:t>  </a:t>
            </a:r>
            <a:fld id="{C9197BA5-0B1A-423A-8968-83D3C81C1F6E}" type="slidenum">
              <a:rPr lang="en-US" sz="4000">
                <a:solidFill>
                  <a:srgbClr val="000000"/>
                </a:solidFill>
              </a:rPr>
              <a:pPr fontAlgn="base">
                <a:spcBef>
                  <a:spcPct val="20000"/>
                </a:spcBef>
                <a:spcAft>
                  <a:spcPct val="0"/>
                </a:spcAft>
                <a:buClr>
                  <a:srgbClr val="0000FF"/>
                </a:buClr>
                <a:defRPr/>
              </a:pPr>
              <a:t>‹#›</a:t>
            </a:fld>
            <a:endParaRPr lang="en-US" sz="4000">
              <a:solidFill>
                <a:srgbClr val="000000"/>
              </a:solidFill>
            </a:endParaRPr>
          </a:p>
        </p:txBody>
      </p:sp>
      <p:sp>
        <p:nvSpPr>
          <p:cNvPr id="5" name="Footer Placeholder 5"/>
          <p:cNvSpPr>
            <a:spLocks noGrp="1"/>
          </p:cNvSpPr>
          <p:nvPr>
            <p:ph type="ftr" sz="quarter" idx="11"/>
          </p:nvPr>
        </p:nvSpPr>
        <p:spPr>
          <a:xfrm>
            <a:off x="900115" y="6308729"/>
            <a:ext cx="8064500" cy="549275"/>
          </a:xfrm>
          <a:prstGeom prst="rect">
            <a:avLst/>
          </a:prstGeom>
        </p:spPr>
        <p:txBody>
          <a:bodyPr/>
          <a:lstStyle>
            <a:lvl1pPr algn="l">
              <a:defRPr sz="1200" baseline="0">
                <a:solidFill>
                  <a:schemeClr val="bg1"/>
                </a:solidFill>
                <a:latin typeface="Arial" pitchFamily="34" charset="0"/>
              </a:defRPr>
            </a:lvl1pPr>
          </a:lstStyle>
          <a:p>
            <a:pPr fontAlgn="base">
              <a:spcBef>
                <a:spcPct val="20000"/>
              </a:spcBef>
              <a:spcAft>
                <a:spcPct val="0"/>
              </a:spcAft>
              <a:buClr>
                <a:srgbClr val="0000FF"/>
              </a:buClr>
              <a:defRPr/>
            </a:pPr>
            <a:r>
              <a:rPr lang="en-GB">
                <a:solidFill>
                  <a:srgbClr val="0000FF"/>
                </a:solidFill>
              </a:rPr>
              <a:t>Changes to MenC conjugate vaccine schedule</a:t>
            </a:r>
            <a:endParaRPr lang="en-US">
              <a:solidFill>
                <a:srgbClr val="0000FF"/>
              </a:solidFill>
            </a:endParaRPr>
          </a:p>
        </p:txBody>
      </p:sp>
    </p:spTree>
    <p:extLst>
      <p:ext uri="{BB962C8B-B14F-4D97-AF65-F5344CB8AC3E}">
        <p14:creationId xmlns:p14="http://schemas.microsoft.com/office/powerpoint/2010/main" val="388886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31800" y="431800"/>
            <a:ext cx="6578600" cy="990600"/>
          </a:xfrm>
        </p:spPr>
        <p:txBody>
          <a:bodyPr/>
          <a:lstStyle/>
          <a:p>
            <a:r>
              <a:rPr lang="en-US"/>
              <a:t>Click to edit Master title style</a:t>
            </a:r>
            <a:endParaRPr lang="en-GB"/>
          </a:p>
        </p:txBody>
      </p:sp>
      <p:sp>
        <p:nvSpPr>
          <p:cNvPr id="3" name="ClipArt Placeholder 2"/>
          <p:cNvSpPr>
            <a:spLocks noGrp="1"/>
          </p:cNvSpPr>
          <p:nvPr>
            <p:ph type="clipArt" sz="half" idx="1"/>
          </p:nvPr>
        </p:nvSpPr>
        <p:spPr>
          <a:xfrm>
            <a:off x="431800" y="1727200"/>
            <a:ext cx="4076700" cy="4114800"/>
          </a:xfrm>
        </p:spPr>
        <p:txBody>
          <a:bodyPr/>
          <a:lstStyle/>
          <a:p>
            <a:pPr lvl="0"/>
            <a:endParaRPr lang="en-GB" noProof="0" dirty="0"/>
          </a:p>
        </p:txBody>
      </p:sp>
      <p:sp>
        <p:nvSpPr>
          <p:cNvPr id="4" name="Text Placeholder 3"/>
          <p:cNvSpPr>
            <a:spLocks noGrp="1"/>
          </p:cNvSpPr>
          <p:nvPr>
            <p:ph type="body" sz="half" idx="2"/>
          </p:nvPr>
        </p:nvSpPr>
        <p:spPr>
          <a:xfrm>
            <a:off x="4660902" y="1727200"/>
            <a:ext cx="4078288"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8"/>
          <p:cNvSpPr>
            <a:spLocks noGrp="1" noChangeArrowheads="1"/>
          </p:cNvSpPr>
          <p:nvPr>
            <p:ph type="ftr" sz="quarter" idx="10"/>
          </p:nvPr>
        </p:nvSpPr>
        <p:spPr>
          <a:xfrm>
            <a:off x="2987675" y="6308729"/>
            <a:ext cx="2895600" cy="549275"/>
          </a:xfrm>
          <a:prstGeom prst="rect">
            <a:avLst/>
          </a:prstGeom>
        </p:spPr>
        <p:txBody>
          <a:bodyPr/>
          <a:lstStyle>
            <a:lvl1pPr>
              <a:spcBef>
                <a:spcPct val="20000"/>
              </a:spcBef>
              <a:buClr>
                <a:srgbClr val="0000FF"/>
              </a:buClr>
              <a:defRPr>
                <a:solidFill>
                  <a:srgbClr val="000000"/>
                </a:solidFill>
                <a:latin typeface="Arial" charset="0"/>
                <a:cs typeface="+mn-cs"/>
              </a:defRPr>
            </a:lvl1pPr>
          </a:lstStyle>
          <a:p>
            <a:pPr fontAlgn="base">
              <a:spcAft>
                <a:spcPct val="0"/>
              </a:spcAft>
              <a:defRPr/>
            </a:pPr>
            <a:endParaRPr lang="en-GB" sz="4000"/>
          </a:p>
          <a:p>
            <a:pPr fontAlgn="base">
              <a:spcAft>
                <a:spcPct val="0"/>
              </a:spcAft>
              <a:defRPr/>
            </a:pPr>
            <a:r>
              <a:rPr lang="en-GB" sz="4000"/>
              <a:t>Immunisation Department, Centre for Infections</a:t>
            </a:r>
          </a:p>
          <a:p>
            <a:pPr fontAlgn="base">
              <a:spcAft>
                <a:spcPct val="0"/>
              </a:spcAft>
              <a:defRPr/>
            </a:pPr>
            <a:r>
              <a:rPr lang="en-GB" sz="4000"/>
              <a:t>© Health Protection Agency</a:t>
            </a:r>
          </a:p>
          <a:p>
            <a:pPr fontAlgn="base">
              <a:spcAft>
                <a:spcPct val="0"/>
              </a:spcAft>
              <a:defRPr/>
            </a:pPr>
            <a:r>
              <a:rPr lang="en-GB" sz="4000"/>
              <a:t>        </a:t>
            </a:r>
          </a:p>
        </p:txBody>
      </p:sp>
      <p:sp>
        <p:nvSpPr>
          <p:cNvPr id="6" name="Rectangle 9"/>
          <p:cNvSpPr>
            <a:spLocks noGrp="1" noChangeArrowheads="1"/>
          </p:cNvSpPr>
          <p:nvPr>
            <p:ph type="sldNum" sz="quarter" idx="11"/>
          </p:nvPr>
        </p:nvSpPr>
        <p:spPr>
          <a:xfrm>
            <a:off x="6553200" y="6248400"/>
            <a:ext cx="1905000" cy="457200"/>
          </a:xfrm>
          <a:prstGeom prst="rect">
            <a:avLst/>
          </a:prstGeom>
        </p:spPr>
        <p:txBody>
          <a:bodyPr/>
          <a:lstStyle>
            <a:lvl1pPr>
              <a:spcBef>
                <a:spcPct val="20000"/>
              </a:spcBef>
              <a:buClr>
                <a:srgbClr val="0000FF"/>
              </a:buClr>
              <a:defRPr>
                <a:solidFill>
                  <a:srgbClr val="000000"/>
                </a:solidFill>
                <a:latin typeface="Arial" charset="0"/>
                <a:cs typeface="+mn-cs"/>
              </a:defRPr>
            </a:lvl1pPr>
          </a:lstStyle>
          <a:p>
            <a:pPr fontAlgn="base">
              <a:spcAft>
                <a:spcPct val="0"/>
              </a:spcAft>
              <a:defRPr/>
            </a:pPr>
            <a:fld id="{27427B16-7723-4019-8CB1-9760A9585738}" type="slidenum">
              <a:rPr lang="en-GB" sz="4000"/>
              <a:pPr fontAlgn="base">
                <a:spcAft>
                  <a:spcPct val="0"/>
                </a:spcAft>
                <a:defRPr/>
              </a:pPr>
              <a:t>‹#›</a:t>
            </a:fld>
            <a:endParaRPr lang="en-GB" sz="4000" dirty="0"/>
          </a:p>
        </p:txBody>
      </p:sp>
    </p:spTree>
    <p:extLst>
      <p:ext uri="{BB962C8B-B14F-4D97-AF65-F5344CB8AC3E}">
        <p14:creationId xmlns:p14="http://schemas.microsoft.com/office/powerpoint/2010/main" val="34167912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2898135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4571671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85800" y="1524000"/>
            <a:ext cx="39624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800600" y="1524000"/>
            <a:ext cx="39624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1384554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4236952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6026096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150118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6568720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3567350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jpeg"/><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4" descr="curves-blue-white bkg_sized"/>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7239002" y="3962400"/>
            <a:ext cx="1393825" cy="199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4"/>
          <p:cNvSpPr>
            <a:spLocks noGrp="1" noChangeArrowheads="1"/>
          </p:cNvSpPr>
          <p:nvPr>
            <p:ph type="body" idx="1"/>
          </p:nvPr>
        </p:nvSpPr>
        <p:spPr bwMode="auto">
          <a:xfrm>
            <a:off x="685800" y="1524000"/>
            <a:ext cx="807720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Line 17"/>
          <p:cNvSpPr>
            <a:spLocks noChangeShapeType="1"/>
          </p:cNvSpPr>
          <p:nvPr userDrawn="1"/>
        </p:nvSpPr>
        <p:spPr bwMode="auto">
          <a:xfrm>
            <a:off x="0" y="1219200"/>
            <a:ext cx="9144000" cy="1588"/>
          </a:xfrm>
          <a:prstGeom prst="line">
            <a:avLst/>
          </a:prstGeom>
          <a:noFill/>
          <a:ln w="476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buClr>
                <a:srgbClr val="0000FF"/>
              </a:buClr>
            </a:pPr>
            <a:endParaRPr lang="en-GB" sz="4000">
              <a:solidFill>
                <a:srgbClr val="000000"/>
              </a:solidFill>
            </a:endParaRPr>
          </a:p>
        </p:txBody>
      </p:sp>
      <p:sp>
        <p:nvSpPr>
          <p:cNvPr id="1029" name="Rectangle 28"/>
          <p:cNvSpPr>
            <a:spLocks noGrp="1" noChangeArrowheads="1"/>
          </p:cNvSpPr>
          <p:nvPr>
            <p:ph type="title"/>
          </p:nvPr>
        </p:nvSpPr>
        <p:spPr bwMode="auto">
          <a:xfrm>
            <a:off x="685800" y="609600"/>
            <a:ext cx="8077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pPr lvl="0"/>
            <a:r>
              <a:rPr lang="en-US" altLang="en-US"/>
              <a:t>Click to edit Master title style</a:t>
            </a:r>
          </a:p>
        </p:txBody>
      </p:sp>
      <p:pic>
        <p:nvPicPr>
          <p:cNvPr id="1030" name="Picture 29" descr="PHAlogo"/>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457200" y="5867404"/>
            <a:ext cx="2590800"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30" descr="PHAstrapline"/>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4953000" y="6334129"/>
            <a:ext cx="35052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07408415"/>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rtl="0" eaLnBrk="0" fontAlgn="base" hangingPunct="0">
        <a:spcBef>
          <a:spcPct val="0"/>
        </a:spcBef>
        <a:spcAft>
          <a:spcPct val="0"/>
        </a:spcAft>
        <a:defRPr sz="4000" b="1">
          <a:solidFill>
            <a:srgbClr val="00B5CC"/>
          </a:solidFill>
          <a:latin typeface="+mj-lt"/>
          <a:ea typeface="+mj-ea"/>
          <a:cs typeface="+mj-cs"/>
        </a:defRPr>
      </a:lvl1pPr>
      <a:lvl2pPr algn="l" rtl="0" eaLnBrk="0" fontAlgn="base" hangingPunct="0">
        <a:spcBef>
          <a:spcPct val="0"/>
        </a:spcBef>
        <a:spcAft>
          <a:spcPct val="0"/>
        </a:spcAft>
        <a:defRPr sz="4000" b="1">
          <a:solidFill>
            <a:srgbClr val="00B5CC"/>
          </a:solidFill>
          <a:latin typeface="Arial" charset="0"/>
        </a:defRPr>
      </a:lvl2pPr>
      <a:lvl3pPr algn="l" rtl="0" eaLnBrk="0" fontAlgn="base" hangingPunct="0">
        <a:spcBef>
          <a:spcPct val="0"/>
        </a:spcBef>
        <a:spcAft>
          <a:spcPct val="0"/>
        </a:spcAft>
        <a:defRPr sz="4000" b="1">
          <a:solidFill>
            <a:srgbClr val="00B5CC"/>
          </a:solidFill>
          <a:latin typeface="Arial" charset="0"/>
        </a:defRPr>
      </a:lvl3pPr>
      <a:lvl4pPr algn="l" rtl="0" eaLnBrk="0" fontAlgn="base" hangingPunct="0">
        <a:spcBef>
          <a:spcPct val="0"/>
        </a:spcBef>
        <a:spcAft>
          <a:spcPct val="0"/>
        </a:spcAft>
        <a:defRPr sz="4000" b="1">
          <a:solidFill>
            <a:srgbClr val="00B5CC"/>
          </a:solidFill>
          <a:latin typeface="Arial" charset="0"/>
        </a:defRPr>
      </a:lvl4pPr>
      <a:lvl5pPr algn="l" rtl="0" eaLnBrk="0" fontAlgn="base" hangingPunct="0">
        <a:spcBef>
          <a:spcPct val="0"/>
        </a:spcBef>
        <a:spcAft>
          <a:spcPct val="0"/>
        </a:spcAft>
        <a:defRPr sz="4000" b="1">
          <a:solidFill>
            <a:srgbClr val="00B5CC"/>
          </a:solidFill>
          <a:latin typeface="Arial" charset="0"/>
        </a:defRPr>
      </a:lvl5pPr>
      <a:lvl6pPr marL="457200" algn="l" rtl="0" fontAlgn="base">
        <a:spcBef>
          <a:spcPct val="0"/>
        </a:spcBef>
        <a:spcAft>
          <a:spcPct val="0"/>
        </a:spcAft>
        <a:defRPr sz="4000" b="1">
          <a:solidFill>
            <a:srgbClr val="00B5CC"/>
          </a:solidFill>
          <a:latin typeface="Arial" charset="0"/>
        </a:defRPr>
      </a:lvl6pPr>
      <a:lvl7pPr marL="914400" algn="l" rtl="0" fontAlgn="base">
        <a:spcBef>
          <a:spcPct val="0"/>
        </a:spcBef>
        <a:spcAft>
          <a:spcPct val="0"/>
        </a:spcAft>
        <a:defRPr sz="4000" b="1">
          <a:solidFill>
            <a:srgbClr val="00B5CC"/>
          </a:solidFill>
          <a:latin typeface="Arial" charset="0"/>
        </a:defRPr>
      </a:lvl7pPr>
      <a:lvl8pPr marL="1371600" algn="l" rtl="0" fontAlgn="base">
        <a:spcBef>
          <a:spcPct val="0"/>
        </a:spcBef>
        <a:spcAft>
          <a:spcPct val="0"/>
        </a:spcAft>
        <a:defRPr sz="4000" b="1">
          <a:solidFill>
            <a:srgbClr val="00B5CC"/>
          </a:solidFill>
          <a:latin typeface="Arial" charset="0"/>
        </a:defRPr>
      </a:lvl8pPr>
      <a:lvl9pPr marL="1828800" algn="l" rtl="0" fontAlgn="base">
        <a:spcBef>
          <a:spcPct val="0"/>
        </a:spcBef>
        <a:spcAft>
          <a:spcPct val="0"/>
        </a:spcAft>
        <a:defRPr sz="4000" b="1">
          <a:solidFill>
            <a:srgbClr val="00B5CC"/>
          </a:solidFill>
          <a:latin typeface="Arial" charset="0"/>
        </a:defRPr>
      </a:lvl9pPr>
    </p:titleStyle>
    <p:bodyStyle>
      <a:lvl1pPr marL="342900" indent="-342900" algn="l" rtl="0" eaLnBrk="0" fontAlgn="base" hangingPunct="0">
        <a:spcBef>
          <a:spcPct val="20000"/>
        </a:spcBef>
        <a:spcAft>
          <a:spcPct val="0"/>
        </a:spcAft>
        <a:buClr>
          <a:srgbClr val="00A8CA"/>
        </a:buClr>
        <a:buSzPct val="65000"/>
        <a:buFont typeface="Wingdings" pitchFamily="2" charset="2"/>
        <a:defRPr sz="3000">
          <a:solidFill>
            <a:schemeClr val="bg2"/>
          </a:solidFill>
          <a:latin typeface="+mn-lt"/>
          <a:ea typeface="+mn-ea"/>
          <a:cs typeface="+mn-cs"/>
        </a:defRPr>
      </a:lvl1pPr>
      <a:lvl2pPr marL="742950" indent="-285750" algn="l" rtl="0" eaLnBrk="0" fontAlgn="base" hangingPunct="0">
        <a:spcBef>
          <a:spcPct val="20000"/>
        </a:spcBef>
        <a:spcAft>
          <a:spcPct val="0"/>
        </a:spcAft>
        <a:buClr>
          <a:schemeClr val="tx1"/>
        </a:buClr>
        <a:buSzPct val="90000"/>
        <a:buChar char="–"/>
        <a:defRPr sz="2400">
          <a:solidFill>
            <a:schemeClr val="bg2"/>
          </a:solidFill>
          <a:latin typeface="+mn-lt"/>
        </a:defRPr>
      </a:lvl2pPr>
      <a:lvl3pPr marL="1143000" indent="-228600" algn="l" rtl="0" eaLnBrk="0" fontAlgn="base" hangingPunct="0">
        <a:spcBef>
          <a:spcPct val="20000"/>
        </a:spcBef>
        <a:spcAft>
          <a:spcPct val="0"/>
        </a:spcAft>
        <a:buClr>
          <a:schemeClr val="accent1"/>
        </a:buClr>
        <a:buSzPct val="60000"/>
        <a:buFont typeface="Wingdings" pitchFamily="2" charset="2"/>
        <a:buChar char="l"/>
        <a:defRPr sz="2000">
          <a:solidFill>
            <a:schemeClr val="bg2"/>
          </a:solidFill>
          <a:latin typeface="+mn-lt"/>
        </a:defRPr>
      </a:lvl3pPr>
      <a:lvl4pPr marL="1562100" indent="-228600" algn="l" rtl="0" eaLnBrk="0" fontAlgn="base" hangingPunct="0">
        <a:spcBef>
          <a:spcPct val="20000"/>
        </a:spcBef>
        <a:spcAft>
          <a:spcPct val="0"/>
        </a:spcAft>
        <a:buClr>
          <a:schemeClr val="tx1"/>
        </a:buClr>
        <a:buChar char="–"/>
        <a:defRPr sz="2000">
          <a:solidFill>
            <a:schemeClr val="bg2"/>
          </a:solidFill>
          <a:latin typeface="+mn-lt"/>
        </a:defRPr>
      </a:lvl4pPr>
      <a:lvl5pPr marL="1981200" indent="-228600" algn="l" rtl="0" eaLnBrk="0" fontAlgn="base" hangingPunct="0">
        <a:spcBef>
          <a:spcPct val="20000"/>
        </a:spcBef>
        <a:spcAft>
          <a:spcPct val="0"/>
        </a:spcAft>
        <a:buClr>
          <a:schemeClr val="accent1"/>
        </a:buClr>
        <a:buChar char="•"/>
        <a:defRPr sz="2000">
          <a:solidFill>
            <a:schemeClr val="bg2"/>
          </a:solidFill>
          <a:latin typeface="+mn-lt"/>
        </a:defRPr>
      </a:lvl5pPr>
      <a:lvl6pPr marL="2438400" indent="-228600" algn="l" rtl="0" fontAlgn="base">
        <a:spcBef>
          <a:spcPct val="20000"/>
        </a:spcBef>
        <a:spcAft>
          <a:spcPct val="0"/>
        </a:spcAft>
        <a:buClr>
          <a:schemeClr val="accent1"/>
        </a:buClr>
        <a:buChar char="•"/>
        <a:defRPr sz="2000">
          <a:solidFill>
            <a:schemeClr val="bg2"/>
          </a:solidFill>
          <a:latin typeface="+mn-lt"/>
        </a:defRPr>
      </a:lvl6pPr>
      <a:lvl7pPr marL="2895600" indent="-228600" algn="l" rtl="0" fontAlgn="base">
        <a:spcBef>
          <a:spcPct val="20000"/>
        </a:spcBef>
        <a:spcAft>
          <a:spcPct val="0"/>
        </a:spcAft>
        <a:buClr>
          <a:schemeClr val="accent1"/>
        </a:buClr>
        <a:buChar char="•"/>
        <a:defRPr sz="2000">
          <a:solidFill>
            <a:schemeClr val="bg2"/>
          </a:solidFill>
          <a:latin typeface="+mn-lt"/>
        </a:defRPr>
      </a:lvl7pPr>
      <a:lvl8pPr marL="3352800" indent="-228600" algn="l" rtl="0" fontAlgn="base">
        <a:spcBef>
          <a:spcPct val="20000"/>
        </a:spcBef>
        <a:spcAft>
          <a:spcPct val="0"/>
        </a:spcAft>
        <a:buClr>
          <a:schemeClr val="accent1"/>
        </a:buClr>
        <a:buChar char="•"/>
        <a:defRPr sz="2000">
          <a:solidFill>
            <a:schemeClr val="bg2"/>
          </a:solidFill>
          <a:latin typeface="+mn-lt"/>
        </a:defRPr>
      </a:lvl8pPr>
      <a:lvl9pPr marL="3810000" indent="-228600" algn="l" rtl="0" fontAlgn="base">
        <a:spcBef>
          <a:spcPct val="20000"/>
        </a:spcBef>
        <a:spcAft>
          <a:spcPct val="0"/>
        </a:spcAft>
        <a:buClr>
          <a:schemeClr val="accent1"/>
        </a:buClr>
        <a:buChar char="•"/>
        <a:defRPr sz="2000">
          <a:solidFill>
            <a:schemeClr val="bg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health-ni.gov.uk/sites/default/files/publications/health/doh-hss-md-21-2022.pdf"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www.gov.uk/government/publications/covid-19-vaccination-myocarditis-and-pericarditis-information-for-healthcare-professionals/information-for-healthcare-professionals-on-myocarditis-and-pericarditis-following-covid-19-vaccination"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www.medicines.org.uk/emc"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resus.org.uk/about-us/news-and-events/rcuk-publishes-anaphylaxis-guidance-vaccination-settings"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www.e-lfh.org.uk/programmes/immunisation/" TargetMode="External"/></Relationships>
</file>

<file path=ppt/slides/_rels/slide40.xml.rels><?xml version="1.0" encoding="UTF-8" standalone="yes"?>
<Relationships xmlns="http://schemas.openxmlformats.org/package/2006/relationships"><Relationship Id="rId3" Type="http://schemas.openxmlformats.org/officeDocument/2006/relationships/hyperlink" Target="https://www.gov.uk/government/publications/covid-19-the-green-book-chapter-14a"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www.gov.uk/government/publications/covid-19-the-green-book-chapter-14a"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1182341/Greenbook-chapter-14a-4September2023.pdf"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4.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51.xml.rels><?xml version="1.0" encoding="UTF-8" standalone="yes"?>
<Relationships xmlns="http://schemas.openxmlformats.org/package/2006/relationships"><Relationship Id="rId3" Type="http://schemas.openxmlformats.org/officeDocument/2006/relationships/hyperlink" Target="https://www.gov.uk/government/publications/covid-19-the-green-book-chapter-14a"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52.xml.rels><?xml version="1.0" encoding="UTF-8" standalone="yes"?>
<Relationships xmlns="http://schemas.openxmlformats.org/package/2006/relationships"><Relationship Id="rId3" Type="http://schemas.openxmlformats.org/officeDocument/2006/relationships/hyperlink" Target="https://www.gov.uk/government/publications/covid-19-the-green-book-chapter-14a"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53.xml.rels><?xml version="1.0" encoding="UTF-8" standalone="yes"?>
<Relationships xmlns="http://schemas.openxmlformats.org/package/2006/relationships"><Relationship Id="rId3" Type="http://schemas.openxmlformats.org/officeDocument/2006/relationships/hyperlink" Target="https://www.gov.uk/government/publications/covid-19-the-green-book-chapter-14a" TargetMode="External"/><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5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6.png"/><Relationship Id="rId7" Type="http://schemas.openxmlformats.org/officeDocument/2006/relationships/hyperlink" Target="https://www.medicines.org.uk/emc/product/101152/smpc" TargetMode="External"/><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5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5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5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1.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5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2.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3.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61.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16.png"/><Relationship Id="rId7" Type="http://schemas.openxmlformats.org/officeDocument/2006/relationships/image" Target="../media/image34.png"/><Relationship Id="rId2" Type="http://schemas.openxmlformats.org/officeDocument/2006/relationships/notesSlide" Target="../notesSlides/notesSlide54.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6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7.png"/><Relationship Id="rId7" Type="http://schemas.openxmlformats.org/officeDocument/2006/relationships/hyperlink" Target="https://www.medicines.org.uk/emc/product/101151/smpc" TargetMode="External"/><Relationship Id="rId2" Type="http://schemas.openxmlformats.org/officeDocument/2006/relationships/notesSlide" Target="../notesSlides/notesSlide56.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6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7.xml"/><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42.png"/></Relationships>
</file>

<file path=ppt/slides/_rels/slide6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6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9.xml"/><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6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0.xml"/><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68.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54.png"/><Relationship Id="rId2" Type="http://schemas.openxmlformats.org/officeDocument/2006/relationships/notesSlide" Target="../notesSlides/notesSlide61.xml"/><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6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56.png"/><Relationship Id="rId7" Type="http://schemas.openxmlformats.org/officeDocument/2006/relationships/hyperlink" Target="https://www.medicines.org.uk/emc/product/101150/smpc" TargetMode="External"/><Relationship Id="rId2" Type="http://schemas.openxmlformats.org/officeDocument/2006/relationships/notesSlide" Target="../notesSlides/notesSlide63.xml"/><Relationship Id="rId1" Type="http://schemas.openxmlformats.org/officeDocument/2006/relationships/slideLayout" Target="../slideLayouts/slideLayout2.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7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64.xml"/><Relationship Id="rId1" Type="http://schemas.openxmlformats.org/officeDocument/2006/relationships/slideLayout" Target="../slideLayouts/slideLayout2.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s>
</file>

<file path=ppt/slides/_rels/slide7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65.xml"/><Relationship Id="rId1" Type="http://schemas.openxmlformats.org/officeDocument/2006/relationships/slideLayout" Target="../slideLayouts/slideLayout2.xml"/><Relationship Id="rId4" Type="http://schemas.openxmlformats.org/officeDocument/2006/relationships/image" Target="../media/image64.png"/></Relationships>
</file>

<file path=ppt/slides/_rels/slide7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66.xml"/><Relationship Id="rId1" Type="http://schemas.openxmlformats.org/officeDocument/2006/relationships/slideLayout" Target="../slideLayouts/slideLayout2.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5.png"/></Relationships>
</file>

<file path=ppt/slides/_rels/slide7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67.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75.xml.rels><?xml version="1.0" encoding="UTF-8" standalone="yes"?>
<Relationships xmlns="http://schemas.openxmlformats.org/package/2006/relationships"><Relationship Id="rId3" Type="http://schemas.openxmlformats.org/officeDocument/2006/relationships/hyperlink" Target="https://coronavirus-yellowcard.mhra.gov.uk/" TargetMode="External"/><Relationship Id="rId2" Type="http://schemas.openxmlformats.org/officeDocument/2006/relationships/notesSlide" Target="../notesSlides/notesSlide68.xml"/><Relationship Id="rId1" Type="http://schemas.openxmlformats.org/officeDocument/2006/relationships/slideLayout" Target="../slideLayouts/slideLayout2.xml"/><Relationship Id="rId5" Type="http://schemas.openxmlformats.org/officeDocument/2006/relationships/image" Target="../media/image69.png"/><Relationship Id="rId4" Type="http://schemas.openxmlformats.org/officeDocument/2006/relationships/image" Target="../media/image68.png"/></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hyperlink" Target="https://www.england.nhs.uk/south/wp-content/uploads/sites/6/2021/09/covid-19-top-tips-for-supporting-children-and-young-people-during-vaccination-v1-090821.pdf" TargetMode="External"/><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hyperlink" Target="https://www.e-lfh.org.uk/" TargetMode="External"/><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hyperlink" Target="https://www.gov.uk/government/collections/immunisation-against-infectious-disease-the-green-book" TargetMode="External"/><Relationship Id="rId2" Type="http://schemas.openxmlformats.org/officeDocument/2006/relationships/notesSlide" Target="../notesSlides/notesSlide72.xml"/><Relationship Id="rId1" Type="http://schemas.openxmlformats.org/officeDocument/2006/relationships/slideLayout" Target="../slideLayouts/slideLayout2.xml"/><Relationship Id="rId6" Type="http://schemas.openxmlformats.org/officeDocument/2006/relationships/hyperlink" Target="https://www.health-ni.gov.uk/sites/default/files/publications/health/doh-hss-md-11-2024.pdf" TargetMode="External"/><Relationship Id="rId5" Type="http://schemas.openxmlformats.org/officeDocument/2006/relationships/hyperlink" Target="https://www.gov.uk/government/publications/covid-19-vaccination-programme-guidance-for-healthcare-practitioners" TargetMode="External"/><Relationship Id="rId4" Type="http://schemas.openxmlformats.org/officeDocument/2006/relationships/hyperlink" Target="https://www.gov.uk/government/collections/immunisation"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8" Type="http://schemas.openxmlformats.org/officeDocument/2006/relationships/hyperlink" Target="http://www.gov.uk/government/collections/mhra-guidance-on-coronavirus-covid-19#vaccines-and-vaccine-safety" TargetMode="External"/><Relationship Id="rId3" Type="http://schemas.openxmlformats.org/officeDocument/2006/relationships/hyperlink" Target="https://www.publichealth.hscni.net/covid-19-coronavirus/northern-ireland-covid-19-vaccination-programme" TargetMode="External"/><Relationship Id="rId7" Type="http://schemas.openxmlformats.org/officeDocument/2006/relationships/hyperlink" Target="https://vk.ovg.ox.ac.uk/vk/covid-19-vaccines" TargetMode="External"/><Relationship Id="rId2" Type="http://schemas.openxmlformats.org/officeDocument/2006/relationships/notesSlide" Target="../notesSlides/notesSlide73.xml"/><Relationship Id="rId1" Type="http://schemas.openxmlformats.org/officeDocument/2006/relationships/slideLayout" Target="../slideLayouts/slideLayout2.xml"/><Relationship Id="rId6" Type="http://schemas.openxmlformats.org/officeDocument/2006/relationships/hyperlink" Target="https://www.gov.uk/government/collections/covid-19-vaccination-programme" TargetMode="External"/><Relationship Id="rId5" Type="http://schemas.openxmlformats.org/officeDocument/2006/relationships/hyperlink" Target="https://www.elfh.org.uk/programmes/immunisation/" TargetMode="External"/><Relationship Id="rId4" Type="http://schemas.openxmlformats.org/officeDocument/2006/relationships/hyperlink" Target="https://www.publichealth.hscni.net/covid-19-coronavirus/northern-ireland-covid-19-vaccination-programme/professional-information"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9672" y="1484784"/>
            <a:ext cx="5904656" cy="2304256"/>
          </a:xfrm>
        </p:spPr>
        <p:txBody>
          <a:bodyPr/>
          <a:lstStyle/>
          <a:p>
            <a:pPr algn="ctr"/>
            <a:r>
              <a:rPr lang="en-GB" sz="4800" dirty="0">
                <a:solidFill>
                  <a:schemeClr val="accent1">
                    <a:lumMod val="75000"/>
                  </a:schemeClr>
                </a:solidFill>
              </a:rPr>
              <a:t>COVID-19 Vaccination </a:t>
            </a:r>
            <a:br>
              <a:rPr lang="en-GB" sz="4800" dirty="0">
                <a:solidFill>
                  <a:schemeClr val="accent1">
                    <a:lumMod val="75000"/>
                  </a:schemeClr>
                </a:solidFill>
              </a:rPr>
            </a:br>
            <a:r>
              <a:rPr lang="en-GB" sz="4800" dirty="0">
                <a:solidFill>
                  <a:schemeClr val="accent1">
                    <a:lumMod val="75000"/>
                  </a:schemeClr>
                </a:solidFill>
              </a:rPr>
              <a:t>programme for </a:t>
            </a:r>
            <a:br>
              <a:rPr lang="en-GB" sz="4800" dirty="0">
                <a:solidFill>
                  <a:schemeClr val="accent1">
                    <a:lumMod val="75000"/>
                  </a:schemeClr>
                </a:solidFill>
              </a:rPr>
            </a:br>
            <a:r>
              <a:rPr lang="en-GB" sz="4800" u="sng" dirty="0">
                <a:solidFill>
                  <a:schemeClr val="accent1">
                    <a:lumMod val="75000"/>
                  </a:schemeClr>
                </a:solidFill>
              </a:rPr>
              <a:t>Young People and Children</a:t>
            </a:r>
            <a:br>
              <a:rPr lang="en-GB" sz="4800" dirty="0">
                <a:solidFill>
                  <a:schemeClr val="accent1">
                    <a:lumMod val="75000"/>
                  </a:schemeClr>
                </a:solidFill>
              </a:rPr>
            </a:br>
            <a:r>
              <a:rPr lang="en-GB" i="1" dirty="0">
                <a:solidFill>
                  <a:schemeClr val="accent1">
                    <a:lumMod val="75000"/>
                  </a:schemeClr>
                </a:solidFill>
              </a:rPr>
              <a:t>Northern Ireland</a:t>
            </a:r>
            <a:endParaRPr lang="en-GB" sz="4800" i="1" dirty="0">
              <a:solidFill>
                <a:schemeClr val="accent1">
                  <a:lumMod val="75000"/>
                </a:schemeClr>
              </a:solidFill>
            </a:endParaRPr>
          </a:p>
        </p:txBody>
      </p:sp>
      <p:sp>
        <p:nvSpPr>
          <p:cNvPr id="3" name="Content Placeholder 2"/>
          <p:cNvSpPr>
            <a:spLocks noGrp="1"/>
          </p:cNvSpPr>
          <p:nvPr>
            <p:ph idx="1"/>
          </p:nvPr>
        </p:nvSpPr>
        <p:spPr>
          <a:xfrm>
            <a:off x="685800" y="4797152"/>
            <a:ext cx="8077200" cy="765448"/>
          </a:xfrm>
        </p:spPr>
        <p:txBody>
          <a:bodyPr/>
          <a:lstStyle/>
          <a:p>
            <a:r>
              <a:rPr lang="en-GB" sz="1800" dirty="0">
                <a:solidFill>
                  <a:schemeClr val="accent1">
                    <a:lumMod val="75000"/>
                  </a:schemeClr>
                </a:solidFill>
              </a:rPr>
              <a:t>Acknowledgments to UKHSA for use of their training resources</a:t>
            </a:r>
          </a:p>
          <a:p>
            <a:r>
              <a:rPr lang="en-GB" sz="1800" dirty="0">
                <a:solidFill>
                  <a:schemeClr val="accent1">
                    <a:lumMod val="75000"/>
                  </a:schemeClr>
                </a:solidFill>
              </a:rPr>
              <a:t>These slides are provisional – subject to revision</a:t>
            </a:r>
          </a:p>
        </p:txBody>
      </p:sp>
    </p:spTree>
    <p:extLst>
      <p:ext uri="{BB962C8B-B14F-4D97-AF65-F5344CB8AC3E}">
        <p14:creationId xmlns:p14="http://schemas.microsoft.com/office/powerpoint/2010/main" val="16642796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077200" cy="792088"/>
          </a:xfrm>
        </p:spPr>
        <p:txBody>
          <a:bodyPr/>
          <a:lstStyle/>
          <a:p>
            <a:r>
              <a:rPr lang="en-GB" sz="3200" dirty="0">
                <a:solidFill>
                  <a:schemeClr val="accent1">
                    <a:lumMod val="75000"/>
                  </a:schemeClr>
                </a:solidFill>
              </a:rPr>
              <a:t>Transmission of COVID-19 infection</a:t>
            </a:r>
          </a:p>
        </p:txBody>
      </p:sp>
      <p:sp>
        <p:nvSpPr>
          <p:cNvPr id="3" name="Content Placeholder 2"/>
          <p:cNvSpPr>
            <a:spLocks noGrp="1"/>
          </p:cNvSpPr>
          <p:nvPr>
            <p:ph idx="1"/>
          </p:nvPr>
        </p:nvSpPr>
        <p:spPr>
          <a:xfrm>
            <a:off x="685800" y="1052736"/>
            <a:ext cx="8077200" cy="5112568"/>
          </a:xfrm>
        </p:spPr>
        <p:txBody>
          <a:bodyPr/>
          <a:lstStyle/>
          <a:p>
            <a:pPr marL="36000" indent="0">
              <a:defRPr/>
            </a:pPr>
            <a:r>
              <a:rPr lang="en-GB" sz="1500" dirty="0"/>
              <a:t>For transmission to occur, the SARs-CoV-2 virus needs to be transported to a susceptible person. To do this, it needs to have:</a:t>
            </a:r>
          </a:p>
          <a:p>
            <a:pPr marL="285750" indent="-285750">
              <a:buFont typeface="Wingdings" panose="05000000000000000000" pitchFamily="2" charset="2"/>
              <a:buChar char="§"/>
              <a:defRPr/>
            </a:pPr>
            <a:r>
              <a:rPr lang="en-GB" sz="1500" dirty="0"/>
              <a:t>a portal of exit (from the place where it is living and replicating)</a:t>
            </a:r>
          </a:p>
          <a:p>
            <a:pPr marL="285750" indent="-285750">
              <a:buFont typeface="Wingdings" panose="05000000000000000000" pitchFamily="2" charset="2"/>
              <a:buChar char="§"/>
              <a:defRPr/>
            </a:pPr>
            <a:r>
              <a:rPr lang="en-GB" sz="1500" dirty="0"/>
              <a:t>a mode of transmission (such as coughing or sneezing) and </a:t>
            </a:r>
          </a:p>
          <a:p>
            <a:pPr marL="285750" indent="-285750">
              <a:buFont typeface="Wingdings" panose="05000000000000000000" pitchFamily="2" charset="2"/>
              <a:buChar char="§"/>
              <a:defRPr/>
            </a:pPr>
            <a:r>
              <a:rPr lang="en-GB" sz="1500" dirty="0"/>
              <a:t>a portal of entry (to the susceptible host).</a:t>
            </a:r>
          </a:p>
          <a:p>
            <a:pPr>
              <a:defRPr/>
            </a:pPr>
            <a:endParaRPr lang="en-GB" sz="1500" dirty="0"/>
          </a:p>
          <a:p>
            <a:pPr marL="0" indent="0">
              <a:defRPr/>
            </a:pPr>
            <a:r>
              <a:rPr lang="en-GB" sz="1500" dirty="0"/>
              <a:t>COVID-19 spreads primarily from person to person through small droplets and aerosols from the nose or mouth which are expelled when a person with COVID-19 coughs, sneezes, or speaks. </a:t>
            </a:r>
          </a:p>
          <a:p>
            <a:pPr marL="0" indent="0">
              <a:defRPr/>
            </a:pPr>
            <a:endParaRPr lang="en-GB" sz="1500" dirty="0"/>
          </a:p>
          <a:p>
            <a:pPr marL="0" indent="0">
              <a:defRPr/>
            </a:pPr>
            <a:r>
              <a:rPr lang="en-GB" sz="1500" dirty="0"/>
              <a:t>Droplets can also survive on objects and surfaces such as tables, doorknobs and handrails. However, fomites appear to play a minor role in transmission.</a:t>
            </a:r>
          </a:p>
          <a:p>
            <a:pPr marL="0" indent="0">
              <a:defRPr/>
            </a:pPr>
            <a:endParaRPr lang="en-GB" sz="1500" dirty="0"/>
          </a:p>
          <a:p>
            <a:pPr marL="0" indent="0">
              <a:defRPr/>
            </a:pPr>
            <a:r>
              <a:rPr lang="en-GB" sz="1500" dirty="0"/>
              <a:t>People can catch COVID-19 if they breathe in droplets or aerosols from a person infected with the virus, or by touching contaminated objects or surfaces, then touching their eyes, nose or mouth. </a:t>
            </a:r>
          </a:p>
          <a:p>
            <a:pPr marL="0" indent="0">
              <a:defRPr/>
            </a:pPr>
            <a:endParaRPr lang="en-GB" sz="1500" dirty="0"/>
          </a:p>
          <a:p>
            <a:pPr marL="0" indent="0">
              <a:defRPr/>
            </a:pPr>
            <a:r>
              <a:rPr lang="en-GB" sz="1500" dirty="0"/>
              <a:t>Secondary attack rates within households are high.</a:t>
            </a:r>
          </a:p>
          <a:p>
            <a:pPr marL="0" indent="0">
              <a:defRPr/>
            </a:pPr>
            <a:endParaRPr lang="en-GB" sz="1500" dirty="0"/>
          </a:p>
          <a:p>
            <a:endParaRPr lang="en-GB" dirty="0"/>
          </a:p>
        </p:txBody>
      </p:sp>
    </p:spTree>
    <p:extLst>
      <p:ext uri="{BB962C8B-B14F-4D97-AF65-F5344CB8AC3E}">
        <p14:creationId xmlns:p14="http://schemas.microsoft.com/office/powerpoint/2010/main" val="22643995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332656"/>
            <a:ext cx="8077200" cy="792088"/>
          </a:xfrm>
        </p:spPr>
        <p:txBody>
          <a:bodyPr/>
          <a:lstStyle/>
          <a:p>
            <a:pPr algn="ctr"/>
            <a:r>
              <a:rPr lang="en-GB" sz="3600" dirty="0">
                <a:solidFill>
                  <a:schemeClr val="accent1">
                    <a:lumMod val="75000"/>
                  </a:schemeClr>
                </a:solidFill>
              </a:rPr>
              <a:t>COVID-19: Chain of infection </a:t>
            </a:r>
          </a:p>
        </p:txBody>
      </p:sp>
      <p:pic>
        <p:nvPicPr>
          <p:cNvPr id="4" name="Content Placeholder 3"/>
          <p:cNvPicPr>
            <a:picLocks noGrp="1"/>
          </p:cNvPicPr>
          <p:nvPr>
            <p:ph idx="1"/>
          </p:nvPr>
        </p:nvPicPr>
        <p:blipFill rotWithShape="1">
          <a:blip r:embed="rId2"/>
          <a:srcRect l="73051" t="23281" r="9425" b="44622"/>
          <a:stretch/>
        </p:blipFill>
        <p:spPr bwMode="auto">
          <a:xfrm>
            <a:off x="1871700" y="1340768"/>
            <a:ext cx="5400599" cy="380424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247380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DCB9FEA-AC5A-4E5C-8EB3-88FC2399AE97}"/>
              </a:ext>
            </a:extLst>
          </p:cNvPr>
          <p:cNvSpPr>
            <a:spLocks noGrp="1"/>
          </p:cNvSpPr>
          <p:nvPr>
            <p:ph idx="1"/>
          </p:nvPr>
        </p:nvSpPr>
        <p:spPr>
          <a:xfrm>
            <a:off x="179512" y="1340768"/>
            <a:ext cx="8583488" cy="4221832"/>
          </a:xfrm>
        </p:spPr>
        <p:txBody>
          <a:bodyPr/>
          <a:lstStyle/>
          <a:p>
            <a:pPr algn="ctr"/>
            <a:endParaRPr lang="en-GB" sz="5400" b="1" dirty="0">
              <a:solidFill>
                <a:schemeClr val="accent1">
                  <a:lumMod val="75000"/>
                </a:schemeClr>
              </a:solidFill>
            </a:endParaRPr>
          </a:p>
          <a:p>
            <a:pPr algn="ctr"/>
            <a:r>
              <a:rPr lang="en-GB" sz="5400" b="1" dirty="0">
                <a:solidFill>
                  <a:schemeClr val="accent1">
                    <a:lumMod val="75000"/>
                  </a:schemeClr>
                </a:solidFill>
              </a:rPr>
              <a:t>2. COVID-19: symptoms and complications </a:t>
            </a:r>
            <a:endParaRPr lang="en-GB" sz="4800" b="1" i="1" dirty="0">
              <a:solidFill>
                <a:srgbClr val="FF0000"/>
              </a:solidFill>
            </a:endParaRPr>
          </a:p>
        </p:txBody>
      </p:sp>
    </p:spTree>
    <p:extLst>
      <p:ext uri="{BB962C8B-B14F-4D97-AF65-F5344CB8AC3E}">
        <p14:creationId xmlns:p14="http://schemas.microsoft.com/office/powerpoint/2010/main" val="37836607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260648"/>
            <a:ext cx="8077200" cy="836284"/>
          </a:xfrm>
        </p:spPr>
        <p:txBody>
          <a:bodyPr/>
          <a:lstStyle/>
          <a:p>
            <a:r>
              <a:rPr lang="en-GB" sz="3200" dirty="0">
                <a:solidFill>
                  <a:schemeClr val="accent1">
                    <a:lumMod val="75000"/>
                  </a:schemeClr>
                </a:solidFill>
              </a:rPr>
              <a:t>COVID-19: symptoms</a:t>
            </a:r>
          </a:p>
        </p:txBody>
      </p:sp>
      <p:sp>
        <p:nvSpPr>
          <p:cNvPr id="3" name="Content Placeholder 2"/>
          <p:cNvSpPr>
            <a:spLocks noGrp="1"/>
          </p:cNvSpPr>
          <p:nvPr>
            <p:ph idx="1"/>
          </p:nvPr>
        </p:nvSpPr>
        <p:spPr>
          <a:xfrm>
            <a:off x="685800" y="1196752"/>
            <a:ext cx="8077200" cy="4365848"/>
          </a:xfrm>
        </p:spPr>
        <p:txBody>
          <a:bodyPr/>
          <a:lstStyle/>
          <a:p>
            <a:r>
              <a:rPr lang="en-GB" sz="1600" dirty="0"/>
              <a:t>The incubation period is 5 to 6 days but can vary between 1 and 14 days.</a:t>
            </a:r>
          </a:p>
          <a:p>
            <a:endParaRPr lang="en-GB" sz="1600" dirty="0"/>
          </a:p>
          <a:p>
            <a:r>
              <a:rPr lang="en-GB" sz="1600" dirty="0"/>
              <a:t>The symptoms of COVID-19 and other respiratory infections are very similar, they include:</a:t>
            </a:r>
            <a:endParaRPr lang="en-GB" sz="1600" dirty="0">
              <a:solidFill>
                <a:srgbClr val="FF0000"/>
              </a:solidFill>
            </a:endParaRPr>
          </a:p>
          <a:p>
            <a:pPr marL="285750" indent="-285750">
              <a:buFont typeface="Wingdings" panose="05000000000000000000" pitchFamily="2" charset="2"/>
              <a:buChar char="Ø"/>
            </a:pPr>
            <a:r>
              <a:rPr lang="en-GB" sz="1600" dirty="0"/>
              <a:t>new or continuous cough </a:t>
            </a:r>
          </a:p>
          <a:p>
            <a:pPr marL="285750" indent="-285750">
              <a:buFont typeface="Wingdings" panose="05000000000000000000" pitchFamily="2" charset="2"/>
              <a:buChar char="Ø"/>
            </a:pPr>
            <a:r>
              <a:rPr lang="en-GB" sz="1600" dirty="0"/>
              <a:t>high temperature, fever or chills </a:t>
            </a:r>
          </a:p>
          <a:p>
            <a:pPr marL="285750" indent="-285750">
              <a:buFont typeface="Wingdings" panose="05000000000000000000" pitchFamily="2" charset="2"/>
              <a:buChar char="Ø"/>
            </a:pPr>
            <a:r>
              <a:rPr lang="en-GB" sz="1600" dirty="0"/>
              <a:t>loss or change to sense of smell or taste</a:t>
            </a:r>
          </a:p>
          <a:p>
            <a:pPr marL="285750" indent="-285750">
              <a:buFont typeface="Wingdings" panose="05000000000000000000" pitchFamily="2" charset="2"/>
              <a:buChar char="Ø"/>
            </a:pPr>
            <a:r>
              <a:rPr lang="en-GB" sz="1600" dirty="0"/>
              <a:t>fatigue, lethargy and unexplained tiredness</a:t>
            </a:r>
          </a:p>
          <a:p>
            <a:pPr marL="285750" indent="-285750">
              <a:buFont typeface="Wingdings" panose="05000000000000000000" pitchFamily="2" charset="2"/>
              <a:buChar char="Ø"/>
            </a:pPr>
            <a:r>
              <a:rPr lang="en-GB" sz="1600" dirty="0"/>
              <a:t>shortness of breath</a:t>
            </a:r>
          </a:p>
          <a:p>
            <a:pPr marL="285750" indent="-285750">
              <a:buFont typeface="Wingdings" panose="05000000000000000000" pitchFamily="2" charset="2"/>
              <a:buChar char="Ø"/>
            </a:pPr>
            <a:r>
              <a:rPr lang="en-GB" sz="1600" dirty="0"/>
              <a:t>headache </a:t>
            </a:r>
          </a:p>
          <a:p>
            <a:pPr marL="285750" indent="-285750">
              <a:buFont typeface="Wingdings" panose="05000000000000000000" pitchFamily="2" charset="2"/>
              <a:buChar char="Ø"/>
            </a:pPr>
            <a:r>
              <a:rPr lang="en-GB" sz="1600" dirty="0"/>
              <a:t>sore throat</a:t>
            </a:r>
          </a:p>
          <a:p>
            <a:pPr marL="285750" indent="-285750">
              <a:buFont typeface="Wingdings" panose="05000000000000000000" pitchFamily="2" charset="2"/>
              <a:buChar char="Ø"/>
            </a:pPr>
            <a:r>
              <a:rPr lang="en-GB" sz="1600" dirty="0"/>
              <a:t>stuffy or runny nose</a:t>
            </a:r>
          </a:p>
          <a:p>
            <a:pPr marL="285750" indent="-285750">
              <a:buFont typeface="Wingdings" panose="05000000000000000000" pitchFamily="2" charset="2"/>
              <a:buChar char="Ø"/>
            </a:pPr>
            <a:r>
              <a:rPr lang="en-GB" sz="1600" dirty="0"/>
              <a:t>aching muscles</a:t>
            </a:r>
          </a:p>
          <a:p>
            <a:pPr marL="285750" indent="-285750">
              <a:buFont typeface="Wingdings" panose="05000000000000000000" pitchFamily="2" charset="2"/>
              <a:buChar char="Ø"/>
            </a:pPr>
            <a:r>
              <a:rPr lang="en-GB" sz="1600" dirty="0"/>
              <a:t>diarrhoea and vomiting</a:t>
            </a:r>
          </a:p>
          <a:p>
            <a:pPr marL="285750" indent="-285750">
              <a:buFont typeface="Wingdings" panose="05000000000000000000" pitchFamily="2" charset="2"/>
              <a:buChar char="Ø"/>
            </a:pPr>
            <a:r>
              <a:rPr lang="en-GB" sz="1600" dirty="0"/>
              <a:t>loss of appetite</a:t>
            </a:r>
          </a:p>
          <a:p>
            <a:endParaRPr lang="en-GB" dirty="0"/>
          </a:p>
        </p:txBody>
      </p:sp>
      <p:pic>
        <p:nvPicPr>
          <p:cNvPr id="5" name="Picture 4">
            <a:extLst>
              <a:ext uri="{FF2B5EF4-FFF2-40B4-BE49-F238E27FC236}">
                <a16:creationId xmlns:a16="http://schemas.microsoft.com/office/drawing/2014/main" id="{68969725-3459-4067-909D-7C4D90B017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15643" y="3789040"/>
            <a:ext cx="3433364" cy="2017396"/>
          </a:xfrm>
          <a:prstGeom prst="rect">
            <a:avLst/>
          </a:prstGeom>
        </p:spPr>
      </p:pic>
    </p:spTree>
    <p:extLst>
      <p:ext uri="{BB962C8B-B14F-4D97-AF65-F5344CB8AC3E}">
        <p14:creationId xmlns:p14="http://schemas.microsoft.com/office/powerpoint/2010/main" val="34639944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624" y="188640"/>
            <a:ext cx="8854752" cy="1080120"/>
          </a:xfrm>
        </p:spPr>
        <p:txBody>
          <a:bodyPr/>
          <a:lstStyle/>
          <a:p>
            <a:r>
              <a:rPr lang="en-GB" sz="3200" dirty="0">
                <a:solidFill>
                  <a:schemeClr val="accent1">
                    <a:lumMod val="75000"/>
                  </a:schemeClr>
                </a:solidFill>
              </a:rPr>
              <a:t>COVID-19:</a:t>
            </a:r>
            <a:br>
              <a:rPr lang="en-GB" sz="3200" dirty="0">
                <a:solidFill>
                  <a:schemeClr val="accent1">
                    <a:lumMod val="75000"/>
                  </a:schemeClr>
                </a:solidFill>
              </a:rPr>
            </a:br>
            <a:r>
              <a:rPr lang="en-GB" sz="3200" dirty="0">
                <a:solidFill>
                  <a:schemeClr val="accent1">
                    <a:lumMod val="75000"/>
                  </a:schemeClr>
                </a:solidFill>
              </a:rPr>
              <a:t>symptom progression &amp; complications</a:t>
            </a:r>
          </a:p>
        </p:txBody>
      </p:sp>
      <p:sp>
        <p:nvSpPr>
          <p:cNvPr id="3" name="Content Placeholder 2"/>
          <p:cNvSpPr>
            <a:spLocks noGrp="1"/>
          </p:cNvSpPr>
          <p:nvPr>
            <p:ph idx="1"/>
          </p:nvPr>
        </p:nvSpPr>
        <p:spPr>
          <a:xfrm>
            <a:off x="685800" y="1412776"/>
            <a:ext cx="8077200" cy="4392488"/>
          </a:xfrm>
        </p:spPr>
        <p:txBody>
          <a:bodyPr/>
          <a:lstStyle/>
          <a:p>
            <a:pPr marL="285750" indent="-285750">
              <a:buFont typeface="Wingdings" panose="05000000000000000000" pitchFamily="2" charset="2"/>
              <a:buChar char="q"/>
            </a:pPr>
            <a:r>
              <a:rPr lang="en-GB" sz="1700" dirty="0"/>
              <a:t>symptoms may begin gradually and are usually mild</a:t>
            </a:r>
          </a:p>
          <a:p>
            <a:pPr>
              <a:buFont typeface="Wingdings" panose="05000000000000000000" pitchFamily="2" charset="2"/>
              <a:buChar char="q"/>
            </a:pPr>
            <a:endParaRPr lang="en-GB" sz="1700" dirty="0"/>
          </a:p>
          <a:p>
            <a:pPr marL="285750" indent="-285750">
              <a:buFont typeface="Wingdings" panose="05000000000000000000" pitchFamily="2" charset="2"/>
              <a:buChar char="q"/>
            </a:pPr>
            <a:r>
              <a:rPr lang="en-GB" sz="1700" dirty="0"/>
              <a:t>the majority of people have asymptomatic to moderate disease and recover without needing hospital treatment</a:t>
            </a:r>
          </a:p>
          <a:p>
            <a:pPr marL="285750" indent="-285750">
              <a:buFont typeface="Wingdings" panose="05000000000000000000" pitchFamily="2" charset="2"/>
              <a:buChar char="q"/>
            </a:pPr>
            <a:endParaRPr lang="en-GB" sz="1700" dirty="0"/>
          </a:p>
          <a:p>
            <a:pPr marL="285750" indent="-285750">
              <a:buFont typeface="Wingdings" panose="05000000000000000000" pitchFamily="2" charset="2"/>
              <a:buChar char="q"/>
            </a:pPr>
            <a:r>
              <a:rPr lang="en-GB" sz="1700" dirty="0"/>
              <a:t>in severe cases, COVID-19 can lead to pneumonia, acute respiratory distress syndrome, multiple organ failure and death</a:t>
            </a:r>
          </a:p>
          <a:p>
            <a:pPr marL="285750" indent="-285750">
              <a:buFont typeface="Wingdings" panose="05000000000000000000" pitchFamily="2" charset="2"/>
              <a:buChar char="q"/>
            </a:pPr>
            <a:endParaRPr lang="en-GB" sz="1700" dirty="0"/>
          </a:p>
          <a:p>
            <a:pPr marL="285750" indent="-285750">
              <a:buFont typeface="Wingdings" panose="05000000000000000000" pitchFamily="2" charset="2"/>
              <a:buChar char="q"/>
            </a:pPr>
            <a:r>
              <a:rPr lang="en-GB" sz="1700" dirty="0"/>
              <a:t>older people and those with underlying medical problems such as high blood pressure, heart and lung problems, diabetes and cancer have an increased risk of severe disease</a:t>
            </a:r>
          </a:p>
          <a:p>
            <a:pPr marL="285750" indent="-285750">
              <a:buFont typeface="Wingdings" panose="05000000000000000000" pitchFamily="2" charset="2"/>
              <a:buChar char="q"/>
            </a:pPr>
            <a:endParaRPr lang="en-GB" sz="1700" dirty="0"/>
          </a:p>
          <a:p>
            <a:pPr marL="285750" indent="-285750">
              <a:buFont typeface="Wingdings" panose="05000000000000000000" pitchFamily="2" charset="2"/>
              <a:buChar char="q"/>
            </a:pPr>
            <a:r>
              <a:rPr lang="en-GB" sz="1700" dirty="0"/>
              <a:t>the risk of dying with COVID-19 is highest in the elderly, notably those aged 75 years and over</a:t>
            </a:r>
          </a:p>
        </p:txBody>
      </p:sp>
    </p:spTree>
    <p:extLst>
      <p:ext uri="{BB962C8B-B14F-4D97-AF65-F5344CB8AC3E}">
        <p14:creationId xmlns:p14="http://schemas.microsoft.com/office/powerpoint/2010/main" val="36402446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DCB9FEA-AC5A-4E5C-8EB3-88FC2399AE97}"/>
              </a:ext>
            </a:extLst>
          </p:cNvPr>
          <p:cNvSpPr>
            <a:spLocks noGrp="1"/>
          </p:cNvSpPr>
          <p:nvPr>
            <p:ph idx="1"/>
          </p:nvPr>
        </p:nvSpPr>
        <p:spPr>
          <a:xfrm>
            <a:off x="179512" y="1340768"/>
            <a:ext cx="8583488" cy="4221832"/>
          </a:xfrm>
        </p:spPr>
        <p:txBody>
          <a:bodyPr/>
          <a:lstStyle/>
          <a:p>
            <a:pPr algn="ctr"/>
            <a:endParaRPr lang="en-GB" sz="5400" b="1" dirty="0">
              <a:solidFill>
                <a:schemeClr val="accent1">
                  <a:lumMod val="75000"/>
                </a:schemeClr>
              </a:solidFill>
            </a:endParaRPr>
          </a:p>
          <a:p>
            <a:pPr algn="ctr"/>
            <a:r>
              <a:rPr lang="en-GB" sz="5400" b="1" dirty="0">
                <a:solidFill>
                  <a:schemeClr val="accent1">
                    <a:lumMod val="75000"/>
                  </a:schemeClr>
                </a:solidFill>
              </a:rPr>
              <a:t>3. COVID-19 in children</a:t>
            </a:r>
            <a:endParaRPr lang="en-GB" sz="4800" b="1" i="1" dirty="0">
              <a:solidFill>
                <a:srgbClr val="FF0000"/>
              </a:solidFill>
            </a:endParaRPr>
          </a:p>
        </p:txBody>
      </p:sp>
    </p:spTree>
    <p:extLst>
      <p:ext uri="{BB962C8B-B14F-4D97-AF65-F5344CB8AC3E}">
        <p14:creationId xmlns:p14="http://schemas.microsoft.com/office/powerpoint/2010/main" val="41271136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260648"/>
            <a:ext cx="8077200" cy="792088"/>
          </a:xfrm>
        </p:spPr>
        <p:txBody>
          <a:bodyPr/>
          <a:lstStyle/>
          <a:p>
            <a:r>
              <a:rPr lang="en-GB" sz="3200" dirty="0">
                <a:solidFill>
                  <a:schemeClr val="accent1">
                    <a:lumMod val="75000"/>
                  </a:schemeClr>
                </a:solidFill>
              </a:rPr>
              <a:t>COVID-19: </a:t>
            </a:r>
            <a:br>
              <a:rPr lang="en-GB" sz="3200" dirty="0">
                <a:solidFill>
                  <a:schemeClr val="accent1">
                    <a:lumMod val="75000"/>
                  </a:schemeClr>
                </a:solidFill>
              </a:rPr>
            </a:br>
            <a:r>
              <a:rPr lang="en-GB" sz="3200" dirty="0">
                <a:solidFill>
                  <a:schemeClr val="accent1">
                    <a:lumMod val="75000"/>
                  </a:schemeClr>
                </a:solidFill>
              </a:rPr>
              <a:t>Symptoms in children and young people</a:t>
            </a:r>
          </a:p>
        </p:txBody>
      </p:sp>
      <p:sp>
        <p:nvSpPr>
          <p:cNvPr id="3" name="Content Placeholder 2"/>
          <p:cNvSpPr>
            <a:spLocks noGrp="1"/>
          </p:cNvSpPr>
          <p:nvPr>
            <p:ph idx="1"/>
          </p:nvPr>
        </p:nvSpPr>
        <p:spPr>
          <a:xfrm>
            <a:off x="611560" y="1196752"/>
            <a:ext cx="8077200" cy="4752528"/>
          </a:xfrm>
        </p:spPr>
        <p:txBody>
          <a:bodyPr/>
          <a:lstStyle/>
          <a:p>
            <a:pPr marL="285750" indent="-285750">
              <a:buFont typeface="Wingdings" panose="05000000000000000000" pitchFamily="2" charset="2"/>
              <a:buChar char="q"/>
            </a:pPr>
            <a:r>
              <a:rPr lang="en-GB" sz="1800" dirty="0"/>
              <a:t>in general children appear to exhibit asymptomatic or mild disease</a:t>
            </a:r>
          </a:p>
          <a:p>
            <a:pPr marL="285750" indent="-285750">
              <a:buFont typeface="Wingdings" panose="05000000000000000000" pitchFamily="2" charset="2"/>
              <a:buChar char="q"/>
            </a:pPr>
            <a:endParaRPr lang="en-GB" sz="1800" dirty="0"/>
          </a:p>
          <a:p>
            <a:pPr marL="285750" indent="-285750">
              <a:buFont typeface="Wingdings" panose="05000000000000000000" pitchFamily="2" charset="2"/>
              <a:buChar char="q"/>
            </a:pPr>
            <a:r>
              <a:rPr lang="en-GB" sz="1800" dirty="0"/>
              <a:t>although cough and fever are the main symptoms in children, symptoms may be non-specific and atypical, affecting other organ systems, for example, gastrointestinal symptoms have been reported </a:t>
            </a:r>
          </a:p>
          <a:p>
            <a:pPr marL="285750" indent="-285750">
              <a:buFont typeface="Wingdings" panose="05000000000000000000" pitchFamily="2" charset="2"/>
              <a:buChar char="q"/>
            </a:pPr>
            <a:endParaRPr lang="en-GB" sz="1800" dirty="0">
              <a:solidFill>
                <a:srgbClr val="FF0000"/>
              </a:solidFill>
            </a:endParaRPr>
          </a:p>
          <a:p>
            <a:pPr marL="285750" indent="-285750">
              <a:buFont typeface="Wingdings" panose="05000000000000000000" pitchFamily="2" charset="2"/>
              <a:buChar char="q"/>
            </a:pPr>
            <a:r>
              <a:rPr lang="en-GB" sz="1800" dirty="0"/>
              <a:t>the majority of children recover completely after acute SARS-CoV-2 infection and any persistent symptoms improve with time</a:t>
            </a:r>
          </a:p>
          <a:p>
            <a:pPr marL="285750" indent="-285750">
              <a:buFont typeface="Wingdings" panose="05000000000000000000" pitchFamily="2" charset="2"/>
              <a:buChar char="q"/>
            </a:pPr>
            <a:endParaRPr lang="en-GB" sz="1800" dirty="0"/>
          </a:p>
          <a:p>
            <a:pPr marL="285750" indent="-285750">
              <a:buFont typeface="Wingdings" panose="05000000000000000000" pitchFamily="2" charset="2"/>
              <a:buChar char="q"/>
            </a:pPr>
            <a:r>
              <a:rPr lang="en-GB" sz="1800" dirty="0"/>
              <a:t>initial evidence suggested that children had a lower susceptibility to SARS-CoV-2 infection, and they were unlikely to be key drivers of transmission at a population level. However, following the emergence and rapid spread of the Omicron variant and subvariants since November 2021, studies now show nearly all children in the UK have antibodies against SARS-CoV-2; mostly due to natural infection in the youngest age groups</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endParaRPr lang="en-GB" sz="1600" dirty="0"/>
          </a:p>
          <a:p>
            <a:endParaRPr lang="en-GB" dirty="0"/>
          </a:p>
        </p:txBody>
      </p:sp>
    </p:spTree>
    <p:extLst>
      <p:ext uri="{BB962C8B-B14F-4D97-AF65-F5344CB8AC3E}">
        <p14:creationId xmlns:p14="http://schemas.microsoft.com/office/powerpoint/2010/main" val="33341673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88640"/>
            <a:ext cx="8496944" cy="792088"/>
          </a:xfrm>
        </p:spPr>
        <p:txBody>
          <a:bodyPr/>
          <a:lstStyle/>
          <a:p>
            <a:r>
              <a:rPr lang="en-GB" sz="3200" dirty="0">
                <a:solidFill>
                  <a:schemeClr val="accent1">
                    <a:lumMod val="75000"/>
                  </a:schemeClr>
                </a:solidFill>
              </a:rPr>
              <a:t>COVID-19 Complications: </a:t>
            </a:r>
            <a:br>
              <a:rPr lang="en-GB" sz="3200" dirty="0">
                <a:solidFill>
                  <a:schemeClr val="accent1">
                    <a:lumMod val="75000"/>
                  </a:schemeClr>
                </a:solidFill>
              </a:rPr>
            </a:br>
            <a:r>
              <a:rPr lang="en-GB" sz="3200" dirty="0">
                <a:solidFill>
                  <a:schemeClr val="accent1">
                    <a:lumMod val="75000"/>
                  </a:schemeClr>
                </a:solidFill>
              </a:rPr>
              <a:t>children and young people (1)</a:t>
            </a:r>
          </a:p>
        </p:txBody>
      </p:sp>
      <p:sp>
        <p:nvSpPr>
          <p:cNvPr id="3" name="Content Placeholder 2"/>
          <p:cNvSpPr>
            <a:spLocks noGrp="1"/>
          </p:cNvSpPr>
          <p:nvPr>
            <p:ph idx="1"/>
          </p:nvPr>
        </p:nvSpPr>
        <p:spPr>
          <a:xfrm>
            <a:off x="611560" y="1196752"/>
            <a:ext cx="8077200" cy="4536504"/>
          </a:xfrm>
        </p:spPr>
        <p:txBody>
          <a:bodyPr/>
          <a:lstStyle/>
          <a:p>
            <a:pPr marL="285750" indent="-285750">
              <a:buFont typeface="Wingdings" panose="05000000000000000000" pitchFamily="2" charset="2"/>
              <a:buChar char="q"/>
            </a:pPr>
            <a:r>
              <a:rPr lang="en-GB" sz="1700" dirty="0"/>
              <a:t>severe COVID-19 requiring hospitalisation is rare in children and deaths even more so, with an infection fatality ratio of less than 1 in 100,000 infections in 0-19 year-olds</a:t>
            </a:r>
          </a:p>
          <a:p>
            <a:pPr marL="285750" indent="-285750">
              <a:buFont typeface="Wingdings" panose="05000000000000000000" pitchFamily="2" charset="2"/>
              <a:buChar char="q"/>
            </a:pPr>
            <a:endParaRPr lang="en-GB" sz="1700" dirty="0"/>
          </a:p>
          <a:p>
            <a:pPr marL="285750" indent="-285750">
              <a:buFont typeface="Wingdings" panose="05000000000000000000" pitchFamily="2" charset="2"/>
              <a:buChar char="q"/>
            </a:pPr>
            <a:r>
              <a:rPr lang="en-GB" sz="1700" dirty="0"/>
              <a:t>a rare but severe multisystem inflammatory syndrome (MIS-C) occurring 2 to 4 weeks after the onset of COVID-19 has been identified in children and adolescents</a:t>
            </a:r>
          </a:p>
          <a:p>
            <a:pPr marL="285750" indent="-285750">
              <a:buFont typeface="Wingdings" panose="05000000000000000000" pitchFamily="2" charset="2"/>
              <a:buChar char="q"/>
            </a:pPr>
            <a:endParaRPr lang="en-GB" sz="1700" dirty="0"/>
          </a:p>
          <a:p>
            <a:pPr marL="285750" indent="-285750">
              <a:buFont typeface="Wingdings" panose="05000000000000000000" pitchFamily="2" charset="2"/>
              <a:buChar char="q"/>
            </a:pPr>
            <a:r>
              <a:rPr lang="en-GB" sz="1700" dirty="0"/>
              <a:t>known as ‘Paediatric multisystem inflammatory syndrome temporally associated with SARS-CoV-2 infection’ (PIMS-TS), this severe presentation encompasses a wide range of features, including fever, gastrointestinal symptoms, rash, myocardial injury and shock</a:t>
            </a:r>
          </a:p>
          <a:p>
            <a:pPr marL="285750" indent="-285750">
              <a:buFont typeface="Wingdings" panose="05000000000000000000" pitchFamily="2" charset="2"/>
              <a:buChar char="q"/>
            </a:pPr>
            <a:endParaRPr lang="en-GB" sz="1700" dirty="0"/>
          </a:p>
          <a:p>
            <a:pPr marL="285750" indent="-285750">
              <a:buFont typeface="Wingdings" panose="05000000000000000000" pitchFamily="2" charset="2"/>
              <a:buChar char="q"/>
            </a:pPr>
            <a:r>
              <a:rPr lang="en-GB" sz="1700" dirty="0"/>
              <a:t>PIMS-TS shares features with Kawasaki disease and toxic shock syndrome and can present in both the acute and convalescent phases of COVID-19 infection </a:t>
            </a:r>
          </a:p>
          <a:p>
            <a:pPr marL="0" indent="0"/>
            <a:endParaRPr lang="en-GB" sz="1400" dirty="0"/>
          </a:p>
          <a:p>
            <a:endParaRPr lang="en-GB" dirty="0"/>
          </a:p>
        </p:txBody>
      </p:sp>
    </p:spTree>
    <p:extLst>
      <p:ext uri="{BB962C8B-B14F-4D97-AF65-F5344CB8AC3E}">
        <p14:creationId xmlns:p14="http://schemas.microsoft.com/office/powerpoint/2010/main" val="33768552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19988C-90F0-469A-8560-0FE57E8984A0}"/>
              </a:ext>
            </a:extLst>
          </p:cNvPr>
          <p:cNvSpPr>
            <a:spLocks noGrp="1"/>
          </p:cNvSpPr>
          <p:nvPr>
            <p:ph type="title"/>
          </p:nvPr>
        </p:nvSpPr>
        <p:spPr>
          <a:xfrm>
            <a:off x="179512" y="332656"/>
            <a:ext cx="8295456" cy="962744"/>
          </a:xfrm>
        </p:spPr>
        <p:txBody>
          <a:bodyPr/>
          <a:lstStyle/>
          <a:p>
            <a:r>
              <a:rPr lang="en-GB" sz="3200" dirty="0">
                <a:solidFill>
                  <a:schemeClr val="accent1">
                    <a:lumMod val="75000"/>
                  </a:schemeClr>
                </a:solidFill>
              </a:rPr>
              <a:t>COVID-19 Complications: </a:t>
            </a:r>
            <a:br>
              <a:rPr lang="en-GB" sz="3200" dirty="0">
                <a:solidFill>
                  <a:schemeClr val="accent1">
                    <a:lumMod val="75000"/>
                  </a:schemeClr>
                </a:solidFill>
              </a:rPr>
            </a:br>
            <a:r>
              <a:rPr lang="en-GB" sz="3200" dirty="0">
                <a:solidFill>
                  <a:schemeClr val="accent1">
                    <a:lumMod val="75000"/>
                  </a:schemeClr>
                </a:solidFill>
              </a:rPr>
              <a:t>children and young people (2)</a:t>
            </a:r>
            <a:endParaRPr lang="en-GB" sz="3200" dirty="0"/>
          </a:p>
        </p:txBody>
      </p:sp>
      <p:sp>
        <p:nvSpPr>
          <p:cNvPr id="3" name="Content Placeholder 2">
            <a:extLst>
              <a:ext uri="{FF2B5EF4-FFF2-40B4-BE49-F238E27FC236}">
                <a16:creationId xmlns:a16="http://schemas.microsoft.com/office/drawing/2014/main" id="{A57421BB-FBAB-45C9-A73B-D1715F3A2769}"/>
              </a:ext>
            </a:extLst>
          </p:cNvPr>
          <p:cNvSpPr>
            <a:spLocks noGrp="1"/>
          </p:cNvSpPr>
          <p:nvPr>
            <p:ph idx="1"/>
          </p:nvPr>
        </p:nvSpPr>
        <p:spPr>
          <a:xfrm>
            <a:off x="685800" y="1556792"/>
            <a:ext cx="8077200" cy="4005808"/>
          </a:xfrm>
        </p:spPr>
        <p:txBody>
          <a:bodyPr/>
          <a:lstStyle/>
          <a:p>
            <a:pPr marL="457200" indent="-457200">
              <a:buFont typeface="Wingdings" panose="05000000000000000000" pitchFamily="2" charset="2"/>
              <a:buChar char="q"/>
            </a:pPr>
            <a:r>
              <a:rPr lang="en-GB" sz="2100" dirty="0"/>
              <a:t>PIMS-TS risk in the UK has declined as the virus has mutated from the original SARS-CoV-2 strain, and as natural and vaccine-induced immunity has increased against the virus in children</a:t>
            </a:r>
          </a:p>
          <a:p>
            <a:pPr>
              <a:buFont typeface="Wingdings" panose="05000000000000000000" pitchFamily="2" charset="2"/>
              <a:buChar char="q"/>
            </a:pPr>
            <a:endParaRPr lang="en-GB" sz="2100" dirty="0">
              <a:solidFill>
                <a:srgbClr val="FF0000"/>
              </a:solidFill>
            </a:endParaRPr>
          </a:p>
          <a:p>
            <a:pPr marL="457200" indent="-457200">
              <a:buFont typeface="Wingdings" panose="05000000000000000000" pitchFamily="2" charset="2"/>
              <a:buChar char="q"/>
            </a:pPr>
            <a:r>
              <a:rPr lang="en-GB" sz="2100" dirty="0"/>
              <a:t>other complications from COVID-19 in children and young people include fever, cardiac symptoms (myocarditis, heart failure) and GI symptoms (abdominal pain, diarrhoea, vomiting) </a:t>
            </a:r>
          </a:p>
          <a:p>
            <a:pPr marL="457200" indent="-457200">
              <a:buFont typeface="Wingdings" panose="05000000000000000000" pitchFamily="2" charset="2"/>
              <a:buChar char="q"/>
            </a:pPr>
            <a:endParaRPr lang="en-GB" sz="2100" dirty="0">
              <a:solidFill>
                <a:srgbClr val="FF0000"/>
              </a:solidFill>
            </a:endParaRPr>
          </a:p>
          <a:p>
            <a:pPr marL="457200" indent="-457200">
              <a:buFont typeface="Wingdings" panose="05000000000000000000" pitchFamily="2" charset="2"/>
              <a:buChar char="q"/>
            </a:pPr>
            <a:r>
              <a:rPr lang="en-GB" sz="2100" dirty="0"/>
              <a:t>serious long-term complications after recovering from acute SARS-CoV-2 infection are rare in children</a:t>
            </a:r>
          </a:p>
          <a:p>
            <a:endParaRPr lang="en-GB" dirty="0"/>
          </a:p>
        </p:txBody>
      </p:sp>
    </p:spTree>
    <p:extLst>
      <p:ext uri="{BB962C8B-B14F-4D97-AF65-F5344CB8AC3E}">
        <p14:creationId xmlns:p14="http://schemas.microsoft.com/office/powerpoint/2010/main" val="28265846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1CB21E-6588-4F91-8535-2E44BCAC7022}"/>
              </a:ext>
            </a:extLst>
          </p:cNvPr>
          <p:cNvSpPr>
            <a:spLocks noGrp="1"/>
          </p:cNvSpPr>
          <p:nvPr>
            <p:ph type="title"/>
          </p:nvPr>
        </p:nvSpPr>
        <p:spPr>
          <a:xfrm>
            <a:off x="685800" y="332656"/>
            <a:ext cx="8077200" cy="576064"/>
          </a:xfrm>
        </p:spPr>
        <p:txBody>
          <a:bodyPr/>
          <a:lstStyle/>
          <a:p>
            <a:r>
              <a:rPr lang="en-GB" sz="3200" dirty="0">
                <a:solidFill>
                  <a:schemeClr val="accent1">
                    <a:lumMod val="75000"/>
                  </a:schemeClr>
                </a:solidFill>
              </a:rPr>
              <a:t>Long COVID</a:t>
            </a:r>
          </a:p>
        </p:txBody>
      </p:sp>
      <p:sp>
        <p:nvSpPr>
          <p:cNvPr id="3" name="Content Placeholder 2">
            <a:extLst>
              <a:ext uri="{FF2B5EF4-FFF2-40B4-BE49-F238E27FC236}">
                <a16:creationId xmlns:a16="http://schemas.microsoft.com/office/drawing/2014/main" id="{9D4348DE-B515-4077-9EAF-0CAFA00FAF86}"/>
              </a:ext>
            </a:extLst>
          </p:cNvPr>
          <p:cNvSpPr>
            <a:spLocks noGrp="1"/>
          </p:cNvSpPr>
          <p:nvPr>
            <p:ph idx="1"/>
          </p:nvPr>
        </p:nvSpPr>
        <p:spPr>
          <a:xfrm>
            <a:off x="685800" y="1052736"/>
            <a:ext cx="8077200" cy="4680520"/>
          </a:xfrm>
        </p:spPr>
        <p:txBody>
          <a:bodyPr/>
          <a:lstStyle/>
          <a:p>
            <a:pPr marL="378900">
              <a:lnSpc>
                <a:spcPct val="107000"/>
              </a:lnSpc>
              <a:spcAft>
                <a:spcPts val="800"/>
              </a:spcAft>
              <a:buFont typeface="Wingdings" panose="05000000000000000000" pitchFamily="2" charset="2"/>
              <a:buChar char="q"/>
            </a:pPr>
            <a:r>
              <a:rPr lang="en-GB" sz="1800" dirty="0">
                <a:ea typeface="Calibri" panose="020F0502020204030204" pitchFamily="34" charset="0"/>
                <a:cs typeface="Times New Roman" panose="02020603050405020304" pitchFamily="18" charset="0"/>
              </a:rPr>
              <a:t>for some individuals, COVID-19 can cause symptoms that last weeks or months after the infection has gone. This is sometimes called post-COVID-19 syndrome or ‘long COVID’</a:t>
            </a:r>
          </a:p>
          <a:p>
            <a:pPr marL="378900">
              <a:lnSpc>
                <a:spcPct val="107000"/>
              </a:lnSpc>
              <a:spcAft>
                <a:spcPts val="800"/>
              </a:spcAft>
              <a:buFont typeface="Wingdings" panose="05000000000000000000" pitchFamily="2" charset="2"/>
              <a:buChar char="q"/>
            </a:pPr>
            <a:r>
              <a:rPr lang="en-GB" sz="1800" dirty="0">
                <a:ea typeface="Calibri" panose="020F0502020204030204" pitchFamily="34" charset="0"/>
                <a:cs typeface="Times New Roman" panose="02020603050405020304" pitchFamily="18" charset="0"/>
              </a:rPr>
              <a:t>although many people feel better in a few days or weeks and most will make a full recovery within 12 weeks, for some people, symptoms can last longer</a:t>
            </a:r>
          </a:p>
          <a:p>
            <a:pPr marL="378900">
              <a:lnSpc>
                <a:spcPct val="107000"/>
              </a:lnSpc>
              <a:spcAft>
                <a:spcPts val="800"/>
              </a:spcAft>
              <a:buFont typeface="Wingdings" panose="05000000000000000000" pitchFamily="2" charset="2"/>
              <a:buChar char="q"/>
            </a:pPr>
            <a:r>
              <a:rPr lang="en-GB" sz="1800" dirty="0"/>
              <a:t>long COVID or Post-Acute Sequelae of SARS-CoV-2 (PASC) infection, are an area of ongoing study in the UK</a:t>
            </a:r>
            <a:endParaRPr lang="en-GB" sz="1800" dirty="0">
              <a:ea typeface="Calibri" panose="020F0502020204030204" pitchFamily="34" charset="0"/>
              <a:cs typeface="Times New Roman" panose="02020603050405020304" pitchFamily="18" charset="0"/>
            </a:endParaRPr>
          </a:p>
          <a:p>
            <a:pPr marL="378900">
              <a:lnSpc>
                <a:spcPct val="107000"/>
              </a:lnSpc>
              <a:spcAft>
                <a:spcPts val="800"/>
              </a:spcAft>
              <a:buFont typeface="Wingdings" panose="05000000000000000000" pitchFamily="2" charset="2"/>
              <a:buChar char="q"/>
            </a:pPr>
            <a:r>
              <a:rPr lang="en-GB" sz="1800" dirty="0"/>
              <a:t>reported symptoms are varied, involving most organ systems and affecting both physical and mental health</a:t>
            </a:r>
            <a:endParaRPr lang="en-GB" sz="1800" dirty="0">
              <a:ea typeface="Calibri" panose="020F0502020204030204" pitchFamily="34" charset="0"/>
              <a:cs typeface="Times New Roman" panose="02020603050405020304" pitchFamily="18" charset="0"/>
            </a:endParaRPr>
          </a:p>
          <a:p>
            <a:pPr marL="378900">
              <a:lnSpc>
                <a:spcPct val="107000"/>
              </a:lnSpc>
              <a:spcAft>
                <a:spcPts val="800"/>
              </a:spcAft>
              <a:buFont typeface="Wingdings" panose="05000000000000000000" pitchFamily="2" charset="2"/>
              <a:buChar char="q"/>
            </a:pPr>
            <a:r>
              <a:rPr lang="en-GB" sz="1800" dirty="0">
                <a:ea typeface="Calibri" panose="020F0502020204030204" pitchFamily="34" charset="0"/>
                <a:cs typeface="Times New Roman" panose="02020603050405020304" pitchFamily="18" charset="0"/>
              </a:rPr>
              <a:t>a review conducted by the UK Health Security Agency (UKHSA) found that having COVID-19 vaccine reduces the chances of having Long COVID</a:t>
            </a:r>
            <a:endParaRPr lang="en-GB" sz="1800" dirty="0"/>
          </a:p>
          <a:p>
            <a:pPr marL="378900">
              <a:lnSpc>
                <a:spcPct val="107000"/>
              </a:lnSpc>
              <a:spcAft>
                <a:spcPts val="800"/>
              </a:spcAft>
              <a:buFont typeface="Arial" panose="020B0604020202020204" pitchFamily="34" charset="0"/>
              <a:buChar char="•"/>
            </a:pPr>
            <a:endParaRPr lang="en-GB" sz="1700" dirty="0">
              <a:solidFill>
                <a:srgbClr val="FF0000"/>
              </a:solidFill>
              <a:ea typeface="Calibri" panose="020F050202020403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23646888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692696"/>
            <a:ext cx="8077200" cy="954360"/>
          </a:xfrm>
        </p:spPr>
        <p:txBody>
          <a:bodyPr/>
          <a:lstStyle/>
          <a:p>
            <a:r>
              <a:rPr lang="en-GB" dirty="0">
                <a:solidFill>
                  <a:schemeClr val="accent1">
                    <a:lumMod val="75000"/>
                  </a:schemeClr>
                </a:solidFill>
              </a:rPr>
              <a:t>Content</a:t>
            </a:r>
          </a:p>
        </p:txBody>
      </p:sp>
      <p:sp>
        <p:nvSpPr>
          <p:cNvPr id="3" name="Content Placeholder 2"/>
          <p:cNvSpPr>
            <a:spLocks noGrp="1"/>
          </p:cNvSpPr>
          <p:nvPr>
            <p:ph idx="1"/>
          </p:nvPr>
        </p:nvSpPr>
        <p:spPr>
          <a:xfrm>
            <a:off x="545704" y="1988840"/>
            <a:ext cx="8352928" cy="4509864"/>
          </a:xfrm>
        </p:spPr>
        <p:txBody>
          <a:bodyPr/>
          <a:lstStyle/>
          <a:p>
            <a:pPr lvl="0">
              <a:lnSpc>
                <a:spcPct val="114000"/>
              </a:lnSpc>
              <a:spcBef>
                <a:spcPts val="0"/>
              </a:spcBef>
              <a:buClrTx/>
              <a:buSzTx/>
              <a:buFont typeface="+mj-lt"/>
              <a:buAutoNum type="arabicPeriod"/>
            </a:pPr>
            <a:r>
              <a:rPr lang="en-GB" sz="2400" b="1" kern="1200" dirty="0">
                <a:solidFill>
                  <a:prstClr val="black"/>
                </a:solidFill>
                <a:latin typeface="Arial" pitchFamily="34" charset="0"/>
                <a:ea typeface="ヒラギノ角ゴ Pro W3" pitchFamily="84" charset="-128"/>
              </a:rPr>
              <a:t>Learning objectives, key messages and introduction</a:t>
            </a:r>
          </a:p>
          <a:p>
            <a:pPr lvl="0">
              <a:lnSpc>
                <a:spcPct val="114000"/>
              </a:lnSpc>
              <a:spcBef>
                <a:spcPts val="0"/>
              </a:spcBef>
              <a:buClrTx/>
              <a:buSzTx/>
              <a:buFont typeface="+mj-lt"/>
              <a:buAutoNum type="arabicPeriod"/>
            </a:pPr>
            <a:r>
              <a:rPr lang="en-GB" sz="2400" b="1" kern="1200" dirty="0">
                <a:latin typeface="Arial" pitchFamily="34" charset="0"/>
                <a:ea typeface="ヒラギノ角ゴ Pro W3" pitchFamily="84" charset="-128"/>
              </a:rPr>
              <a:t>COVID-19 symptoms and complications</a:t>
            </a:r>
          </a:p>
          <a:p>
            <a:pPr lvl="0">
              <a:lnSpc>
                <a:spcPct val="114000"/>
              </a:lnSpc>
              <a:spcBef>
                <a:spcPts val="0"/>
              </a:spcBef>
              <a:buClrTx/>
              <a:buSzTx/>
              <a:buFont typeface="+mj-lt"/>
              <a:buAutoNum type="arabicPeriod"/>
            </a:pPr>
            <a:r>
              <a:rPr lang="en-GB" sz="2400" b="1" kern="1200" dirty="0">
                <a:latin typeface="Arial" pitchFamily="34" charset="0"/>
                <a:ea typeface="ヒラギノ角ゴ Pro W3" pitchFamily="84" charset="-128"/>
              </a:rPr>
              <a:t>COVID-19 in children</a:t>
            </a:r>
          </a:p>
          <a:p>
            <a:pPr lvl="0">
              <a:lnSpc>
                <a:spcPct val="114000"/>
              </a:lnSpc>
              <a:spcBef>
                <a:spcPts val="0"/>
              </a:spcBef>
              <a:buClrTx/>
              <a:buSzTx/>
              <a:buFont typeface="+mj-lt"/>
              <a:buAutoNum type="arabicPeriod"/>
            </a:pPr>
            <a:r>
              <a:rPr lang="en-GB" sz="2400" b="1" kern="1200" dirty="0">
                <a:latin typeface="Arial" pitchFamily="34" charset="0"/>
                <a:ea typeface="ヒラギノ角ゴ Pro W3" pitchFamily="84" charset="-128"/>
              </a:rPr>
              <a:t>COVID-19 vaccines</a:t>
            </a:r>
          </a:p>
          <a:p>
            <a:pPr lvl="0">
              <a:lnSpc>
                <a:spcPct val="114000"/>
              </a:lnSpc>
              <a:spcBef>
                <a:spcPts val="0"/>
              </a:spcBef>
              <a:buClrTx/>
              <a:buSzTx/>
              <a:buFont typeface="+mj-lt"/>
              <a:buAutoNum type="arabicPeriod"/>
            </a:pPr>
            <a:r>
              <a:rPr lang="en-GB" sz="2400" b="1" kern="1200" dirty="0">
                <a:latin typeface="Arial" pitchFamily="34" charset="0"/>
                <a:ea typeface="ヒラギノ角ゴ Pro W3" pitchFamily="84" charset="-128"/>
              </a:rPr>
              <a:t>COVID-19 vaccination programme for children</a:t>
            </a:r>
          </a:p>
          <a:p>
            <a:pPr lvl="0">
              <a:lnSpc>
                <a:spcPct val="114000"/>
              </a:lnSpc>
              <a:spcBef>
                <a:spcPts val="0"/>
              </a:spcBef>
              <a:buClrTx/>
              <a:buSzTx/>
              <a:buFont typeface="+mj-lt"/>
              <a:buAutoNum type="arabicPeriod"/>
            </a:pPr>
            <a:r>
              <a:rPr lang="en-GB" sz="2400" b="1" kern="1200" dirty="0">
                <a:latin typeface="Arial" pitchFamily="34" charset="0"/>
                <a:ea typeface="ヒラギノ角ゴ Pro W3" pitchFamily="84" charset="-128"/>
              </a:rPr>
              <a:t>Consent for vaccination and addressing concerns</a:t>
            </a:r>
          </a:p>
          <a:p>
            <a:pPr lvl="0">
              <a:lnSpc>
                <a:spcPct val="114000"/>
              </a:lnSpc>
              <a:spcBef>
                <a:spcPts val="0"/>
              </a:spcBef>
              <a:buClrTx/>
              <a:buSzTx/>
              <a:buFont typeface="+mj-lt"/>
              <a:buAutoNum type="arabicPeriod"/>
            </a:pPr>
            <a:r>
              <a:rPr lang="en-GB" sz="2400" b="1" kern="1200" dirty="0">
                <a:latin typeface="Arial" pitchFamily="34" charset="0"/>
                <a:ea typeface="ヒラギノ角ゴ Pro W3" pitchFamily="84" charset="-128"/>
              </a:rPr>
              <a:t>Vaccine specific information</a:t>
            </a:r>
          </a:p>
          <a:p>
            <a:pPr lvl="0">
              <a:lnSpc>
                <a:spcPct val="114000"/>
              </a:lnSpc>
              <a:spcBef>
                <a:spcPts val="0"/>
              </a:spcBef>
              <a:buClrTx/>
              <a:buSzTx/>
              <a:buFont typeface="+mj-lt"/>
              <a:buAutoNum type="arabicPeriod"/>
            </a:pPr>
            <a:r>
              <a:rPr lang="en-GB" sz="2400" b="1" kern="1200" dirty="0">
                <a:latin typeface="Arial" pitchFamily="34" charset="0"/>
                <a:ea typeface="ヒラギノ角ゴ Pro W3" pitchFamily="84" charset="-128"/>
              </a:rPr>
              <a:t>Supporting children and further information</a:t>
            </a:r>
          </a:p>
        </p:txBody>
      </p:sp>
    </p:spTree>
    <p:extLst>
      <p:ext uri="{BB962C8B-B14F-4D97-AF65-F5344CB8AC3E}">
        <p14:creationId xmlns:p14="http://schemas.microsoft.com/office/powerpoint/2010/main" val="37219429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DCB9FEA-AC5A-4E5C-8EB3-88FC2399AE97}"/>
              </a:ext>
            </a:extLst>
          </p:cNvPr>
          <p:cNvSpPr>
            <a:spLocks noGrp="1"/>
          </p:cNvSpPr>
          <p:nvPr>
            <p:ph idx="1"/>
          </p:nvPr>
        </p:nvSpPr>
        <p:spPr>
          <a:xfrm>
            <a:off x="179512" y="1340768"/>
            <a:ext cx="8583488" cy="4221832"/>
          </a:xfrm>
        </p:spPr>
        <p:txBody>
          <a:bodyPr/>
          <a:lstStyle/>
          <a:p>
            <a:pPr algn="ctr"/>
            <a:endParaRPr lang="en-GB" sz="5400" b="1" dirty="0">
              <a:solidFill>
                <a:schemeClr val="accent1">
                  <a:lumMod val="75000"/>
                </a:schemeClr>
              </a:solidFill>
            </a:endParaRPr>
          </a:p>
          <a:p>
            <a:pPr algn="ctr"/>
            <a:r>
              <a:rPr lang="en-GB" sz="5400" b="1" dirty="0">
                <a:solidFill>
                  <a:schemeClr val="accent1">
                    <a:lumMod val="75000"/>
                  </a:schemeClr>
                </a:solidFill>
              </a:rPr>
              <a:t>4. COVID-19 vaccines</a:t>
            </a:r>
            <a:endParaRPr lang="en-GB" sz="4800" b="1" i="1" dirty="0">
              <a:solidFill>
                <a:srgbClr val="FF0000"/>
              </a:solidFill>
            </a:endParaRPr>
          </a:p>
        </p:txBody>
      </p:sp>
    </p:spTree>
    <p:extLst>
      <p:ext uri="{BB962C8B-B14F-4D97-AF65-F5344CB8AC3E}">
        <p14:creationId xmlns:p14="http://schemas.microsoft.com/office/powerpoint/2010/main" val="3133123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132" y="-24395"/>
            <a:ext cx="6840760" cy="908720"/>
          </a:xfrm>
        </p:spPr>
        <p:txBody>
          <a:bodyPr/>
          <a:lstStyle/>
          <a:p>
            <a:r>
              <a:rPr lang="en-GB" sz="2800" dirty="0">
                <a:solidFill>
                  <a:schemeClr val="accent1">
                    <a:lumMod val="75000"/>
                  </a:schemeClr>
                </a:solidFill>
              </a:rPr>
              <a:t>COVID-19: vaccines for children and young people</a:t>
            </a:r>
          </a:p>
        </p:txBody>
      </p:sp>
      <p:sp>
        <p:nvSpPr>
          <p:cNvPr id="3" name="Content Placeholder 2"/>
          <p:cNvSpPr>
            <a:spLocks noGrp="1"/>
          </p:cNvSpPr>
          <p:nvPr>
            <p:ph idx="1"/>
          </p:nvPr>
        </p:nvSpPr>
        <p:spPr>
          <a:xfrm>
            <a:off x="683568" y="764704"/>
            <a:ext cx="8079432" cy="5040560"/>
          </a:xfrm>
        </p:spPr>
        <p:txBody>
          <a:bodyPr/>
          <a:lstStyle/>
          <a:p>
            <a:pPr marL="36000" indent="0"/>
            <a:r>
              <a:rPr lang="en-GB" sz="1800" dirty="0"/>
              <a:t>COVID-19 vaccines currently authorised for use in the Northern Ireland children’s COVID-19 vaccination programme </a:t>
            </a:r>
            <a:r>
              <a:rPr lang="en-GB" sz="1800" b="1" dirty="0"/>
              <a:t>Spring 2026</a:t>
            </a:r>
            <a:r>
              <a:rPr lang="en-GB" sz="1800" dirty="0"/>
              <a:t> include:</a:t>
            </a:r>
          </a:p>
          <a:p>
            <a:pPr marL="36000" indent="0"/>
            <a:endParaRPr lang="en-GB" sz="1800" dirty="0"/>
          </a:p>
          <a:p>
            <a:pPr marL="285750" indent="-285750">
              <a:buFont typeface="Wingdings" panose="05000000000000000000" pitchFamily="2" charset="2"/>
              <a:buChar char="q"/>
            </a:pPr>
            <a:r>
              <a:rPr lang="en-GB" sz="1800" dirty="0"/>
              <a:t>Pfizer</a:t>
            </a:r>
            <a:r>
              <a:rPr lang="en-GB" sz="1800" b="1" dirty="0"/>
              <a:t>-</a:t>
            </a:r>
            <a:r>
              <a:rPr lang="en-GB" sz="1800" dirty="0"/>
              <a:t>BioNTech </a:t>
            </a:r>
            <a:r>
              <a:rPr lang="en-GB" sz="1800" b="1" dirty="0"/>
              <a:t>Comirnaty® 30  </a:t>
            </a:r>
            <a:r>
              <a:rPr lang="en-GB" sz="1800" dirty="0"/>
              <a:t>LP.8.1 30 micrograms/dose</a:t>
            </a:r>
          </a:p>
          <a:p>
            <a:pPr marL="0" indent="0"/>
            <a:r>
              <a:rPr lang="en-GB" sz="1800" b="1" dirty="0"/>
              <a:t>	</a:t>
            </a:r>
            <a:r>
              <a:rPr lang="en-GB" sz="1800" dirty="0"/>
              <a:t>Licensed for vaccination of </a:t>
            </a:r>
            <a:r>
              <a:rPr lang="en-GB" sz="1800" u="sng" dirty="0"/>
              <a:t>adolescents from the age of 12 years</a:t>
            </a:r>
          </a:p>
          <a:p>
            <a:pPr marL="0" indent="0" algn="ctr"/>
            <a:r>
              <a:rPr lang="en-GB" sz="1800" b="1" dirty="0">
                <a:solidFill>
                  <a:srgbClr val="FF0000"/>
                </a:solidFill>
              </a:rPr>
              <a:t>But strictly for use in those aged 12-17 years old only </a:t>
            </a:r>
            <a:endParaRPr lang="en-GB" sz="1050" b="1" dirty="0">
              <a:solidFill>
                <a:srgbClr val="FF0000"/>
              </a:solidFill>
            </a:endParaRPr>
          </a:p>
          <a:p>
            <a:pPr marL="0" indent="0" algn="ctr"/>
            <a:r>
              <a:rPr lang="en-GB" sz="1400" i="1" dirty="0">
                <a:highlight>
                  <a:srgbClr val="FFFF00"/>
                </a:highlight>
              </a:rPr>
              <a:t>*Should an mRNA vaccine be deemed not clinically suitable, then </a:t>
            </a:r>
            <a:r>
              <a:rPr lang="en-GB" sz="1400" i="1" dirty="0" err="1">
                <a:highlight>
                  <a:srgbClr val="FFFF00"/>
                </a:highlight>
              </a:rPr>
              <a:t>Nuvaxovid</a:t>
            </a:r>
            <a:r>
              <a:rPr lang="en-GB" sz="1400" i="1" dirty="0">
                <a:highlight>
                  <a:srgbClr val="FFFF00"/>
                </a:highlight>
              </a:rPr>
              <a:t> JN.1 can be given* </a:t>
            </a:r>
            <a:endParaRPr lang="en-GB" sz="2800" i="1" dirty="0">
              <a:highlight>
                <a:srgbClr val="FFFF00"/>
              </a:highlight>
            </a:endParaRPr>
          </a:p>
          <a:p>
            <a:pPr marL="0" indent="0" algn="ctr"/>
            <a:endParaRPr lang="en-GB" sz="1800" dirty="0"/>
          </a:p>
          <a:p>
            <a:pPr marL="285750" indent="-285750">
              <a:buFont typeface="Wingdings" panose="05000000000000000000" pitchFamily="2" charset="2"/>
              <a:buChar char="q"/>
            </a:pPr>
            <a:r>
              <a:rPr lang="en-GB" sz="1800" dirty="0"/>
              <a:t>Pfizer-</a:t>
            </a:r>
            <a:r>
              <a:rPr lang="en-GB" sz="1800" dirty="0" err="1"/>
              <a:t>BioNTech</a:t>
            </a:r>
            <a:r>
              <a:rPr lang="en-GB" sz="1800" b="1" dirty="0"/>
              <a:t> Comirnaty® 10 LP.8.1 </a:t>
            </a:r>
            <a:r>
              <a:rPr lang="en-GB" sz="1800" dirty="0"/>
              <a:t>10 micrograms/dose</a:t>
            </a:r>
          </a:p>
          <a:p>
            <a:pPr marL="0" indent="0"/>
            <a:r>
              <a:rPr lang="en-GB" sz="1800" dirty="0"/>
              <a:t>	Licensed for </a:t>
            </a:r>
            <a:r>
              <a:rPr lang="en-GB" sz="1800" u="sng" dirty="0"/>
              <a:t>children from 5 to 11 years of age</a:t>
            </a:r>
          </a:p>
          <a:p>
            <a:pPr marL="0" indent="0"/>
            <a:endParaRPr lang="en-GB" sz="1800" dirty="0"/>
          </a:p>
          <a:p>
            <a:pPr marL="285750" indent="-285750">
              <a:buFont typeface="Wingdings" panose="05000000000000000000" pitchFamily="2" charset="2"/>
              <a:buChar char="q"/>
            </a:pPr>
            <a:r>
              <a:rPr lang="en-GB" sz="1800" dirty="0"/>
              <a:t>Pfizer-</a:t>
            </a:r>
            <a:r>
              <a:rPr lang="en-GB" sz="1800" dirty="0" err="1"/>
              <a:t>BioNTech</a:t>
            </a:r>
            <a:r>
              <a:rPr lang="en-GB" sz="1800" b="1" dirty="0"/>
              <a:t> Comirnaty® 3 LP.8.1 </a:t>
            </a:r>
            <a:r>
              <a:rPr lang="en-GB" sz="1800" dirty="0"/>
              <a:t>3 micrograms/dose</a:t>
            </a:r>
          </a:p>
          <a:p>
            <a:pPr marL="0" indent="0"/>
            <a:r>
              <a:rPr lang="en-GB" sz="1800" dirty="0"/>
              <a:t>	 Licensed for </a:t>
            </a:r>
            <a:r>
              <a:rPr lang="en-GB" sz="1800" u="sng" dirty="0"/>
              <a:t>children from 6 months to 4 years of age.</a:t>
            </a:r>
          </a:p>
          <a:p>
            <a:pPr marL="36000" indent="0"/>
            <a:endParaRPr lang="en-GB" sz="1800" b="1" u="sng" dirty="0"/>
          </a:p>
          <a:p>
            <a:pPr indent="0"/>
            <a:endParaRPr lang="en-GB" sz="1600" b="1" dirty="0"/>
          </a:p>
          <a:p>
            <a:pPr indent="0"/>
            <a:endParaRPr lang="en-GB" sz="1600" b="1" dirty="0">
              <a:solidFill>
                <a:srgbClr val="FF0000"/>
              </a:solidFill>
            </a:endParaRPr>
          </a:p>
          <a:p>
            <a:pPr lvl="0" indent="0"/>
            <a:endParaRPr lang="en-GB" sz="1600" dirty="0"/>
          </a:p>
          <a:p>
            <a:pPr lvl="0" indent="0"/>
            <a:endParaRPr lang="en-GB" sz="1400" dirty="0"/>
          </a:p>
          <a:p>
            <a:pPr lvl="0"/>
            <a:endParaRPr lang="en-GB" sz="1400" dirty="0"/>
          </a:p>
        </p:txBody>
      </p:sp>
    </p:spTree>
    <p:extLst>
      <p:ext uri="{BB962C8B-B14F-4D97-AF65-F5344CB8AC3E}">
        <p14:creationId xmlns:p14="http://schemas.microsoft.com/office/powerpoint/2010/main" val="39631801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2919" y="170614"/>
            <a:ext cx="8496944" cy="864096"/>
          </a:xfrm>
        </p:spPr>
        <p:txBody>
          <a:bodyPr/>
          <a:lstStyle/>
          <a:p>
            <a:r>
              <a:rPr lang="en-GB" sz="3200" dirty="0">
                <a:solidFill>
                  <a:schemeClr val="accent1">
                    <a:lumMod val="75000"/>
                  </a:schemeClr>
                </a:solidFill>
              </a:rPr>
              <a:t>COVID-19: mRNA vaccines (</a:t>
            </a:r>
            <a:r>
              <a:rPr lang="en-GB" sz="3200" dirty="0" err="1">
                <a:solidFill>
                  <a:schemeClr val="accent1">
                    <a:lumMod val="75000"/>
                  </a:schemeClr>
                </a:solidFill>
              </a:rPr>
              <a:t>BioNTech</a:t>
            </a:r>
            <a:r>
              <a:rPr lang="en-GB" sz="3200" dirty="0">
                <a:solidFill>
                  <a:schemeClr val="accent1">
                    <a:lumMod val="75000"/>
                  </a:schemeClr>
                </a:solidFill>
              </a:rPr>
              <a:t>-Pfizer)</a:t>
            </a:r>
          </a:p>
        </p:txBody>
      </p:sp>
      <p:sp>
        <p:nvSpPr>
          <p:cNvPr id="3" name="Content Placeholder 2"/>
          <p:cNvSpPr>
            <a:spLocks noGrp="1"/>
          </p:cNvSpPr>
          <p:nvPr>
            <p:ph idx="1"/>
          </p:nvPr>
        </p:nvSpPr>
        <p:spPr>
          <a:xfrm>
            <a:off x="683568" y="980728"/>
            <a:ext cx="8077200" cy="4824536"/>
          </a:xfrm>
        </p:spPr>
        <p:txBody>
          <a:bodyPr/>
          <a:lstStyle/>
          <a:p>
            <a:pPr>
              <a:lnSpc>
                <a:spcPct val="100000"/>
              </a:lnSpc>
              <a:buFont typeface="Wingdings" panose="05000000000000000000" pitchFamily="2" charset="2"/>
              <a:buChar char="q"/>
            </a:pPr>
            <a:r>
              <a:rPr lang="en-GB" sz="1600" dirty="0"/>
              <a:t>the Pfizer-BioNTech COVID-19 (Comirnaty) vaccines are messenger ribonucleic acid (mRNA) vaccines</a:t>
            </a:r>
          </a:p>
          <a:p>
            <a:pPr>
              <a:lnSpc>
                <a:spcPct val="100000"/>
              </a:lnSpc>
              <a:buFont typeface="Wingdings" panose="05000000000000000000" pitchFamily="2" charset="2"/>
              <a:buChar char="q"/>
            </a:pPr>
            <a:endParaRPr lang="en-GB" sz="1600" dirty="0"/>
          </a:p>
          <a:p>
            <a:pPr>
              <a:lnSpc>
                <a:spcPct val="100000"/>
              </a:lnSpc>
              <a:buFont typeface="Wingdings" panose="05000000000000000000" pitchFamily="2" charset="2"/>
              <a:buChar char="q"/>
            </a:pPr>
            <a:r>
              <a:rPr lang="en-GB" sz="1600" dirty="0"/>
              <a:t>they contain the genetic sequence (mRNA) for the spike protein which is found on the surface of the SARS-CoV-2 virus, wrapped in a lipid envelope (referred to as a nanoparticle) to enable it to be transported into the cells in the body</a:t>
            </a:r>
          </a:p>
          <a:p>
            <a:pPr>
              <a:lnSpc>
                <a:spcPct val="100000"/>
              </a:lnSpc>
              <a:buFont typeface="Wingdings" panose="05000000000000000000" pitchFamily="2" charset="2"/>
              <a:buChar char="q"/>
            </a:pPr>
            <a:endParaRPr lang="en-GB" sz="1600" dirty="0"/>
          </a:p>
          <a:p>
            <a:pPr>
              <a:lnSpc>
                <a:spcPct val="100000"/>
              </a:lnSpc>
              <a:buFont typeface="Wingdings" panose="05000000000000000000" pitchFamily="2" charset="2"/>
              <a:buChar char="q"/>
            </a:pPr>
            <a:r>
              <a:rPr lang="en-GB" sz="1600" dirty="0"/>
              <a:t>when injected, the mRNA is taken up by the host’s cells which translate the genetic information and produce the spike proteins</a:t>
            </a:r>
          </a:p>
          <a:p>
            <a:pPr>
              <a:lnSpc>
                <a:spcPct val="100000"/>
              </a:lnSpc>
              <a:buFont typeface="Wingdings" panose="05000000000000000000" pitchFamily="2" charset="2"/>
              <a:buChar char="q"/>
            </a:pPr>
            <a:endParaRPr lang="en-GB" sz="1600" dirty="0"/>
          </a:p>
          <a:p>
            <a:pPr>
              <a:lnSpc>
                <a:spcPct val="100000"/>
              </a:lnSpc>
              <a:buFont typeface="Wingdings" panose="05000000000000000000" pitchFamily="2" charset="2"/>
              <a:buChar char="q"/>
            </a:pPr>
            <a:r>
              <a:rPr lang="en-GB" sz="1600" dirty="0"/>
              <a:t>these are then displayed on the surface of the cell. This stimulates the immune system to produce antibodies and activate T-cells which prepare the immune system to respond to any future exposure to the SARS-CoV-2 virus by binding to and disabling any virus encountered</a:t>
            </a:r>
          </a:p>
          <a:p>
            <a:pPr>
              <a:lnSpc>
                <a:spcPct val="100000"/>
              </a:lnSpc>
              <a:buFont typeface="Wingdings" panose="05000000000000000000" pitchFamily="2" charset="2"/>
              <a:buChar char="q"/>
            </a:pPr>
            <a:endParaRPr lang="en-GB" sz="1600" dirty="0"/>
          </a:p>
          <a:p>
            <a:pPr>
              <a:lnSpc>
                <a:spcPct val="100000"/>
              </a:lnSpc>
              <a:buFont typeface="Wingdings" panose="05000000000000000000" pitchFamily="2" charset="2"/>
              <a:buChar char="q"/>
            </a:pPr>
            <a:r>
              <a:rPr lang="en-GB" sz="1600" dirty="0"/>
              <a:t>as there is no whole or live virus involved, the vaccine cannot cause disease. The mRNA naturally degrades after a few days</a:t>
            </a:r>
          </a:p>
          <a:p>
            <a:endParaRPr lang="en-GB" dirty="0"/>
          </a:p>
        </p:txBody>
      </p:sp>
    </p:spTree>
    <p:extLst>
      <p:ext uri="{BB962C8B-B14F-4D97-AF65-F5344CB8AC3E}">
        <p14:creationId xmlns:p14="http://schemas.microsoft.com/office/powerpoint/2010/main" val="15561817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8C55DB-C2C8-4B05-A7FF-58397FD47B45}"/>
              </a:ext>
            </a:extLst>
          </p:cNvPr>
          <p:cNvSpPr>
            <a:spLocks noGrp="1"/>
          </p:cNvSpPr>
          <p:nvPr>
            <p:ph type="title"/>
          </p:nvPr>
        </p:nvSpPr>
        <p:spPr>
          <a:xfrm>
            <a:off x="685800" y="116632"/>
            <a:ext cx="8077200" cy="864096"/>
          </a:xfrm>
        </p:spPr>
        <p:txBody>
          <a:bodyPr/>
          <a:lstStyle/>
          <a:p>
            <a:r>
              <a:rPr lang="en-GB" sz="3200" dirty="0">
                <a:solidFill>
                  <a:schemeClr val="accent1">
                    <a:lumMod val="75000"/>
                  </a:schemeClr>
                </a:solidFill>
              </a:rPr>
              <a:t>Variant vaccines</a:t>
            </a:r>
          </a:p>
        </p:txBody>
      </p:sp>
      <p:sp>
        <p:nvSpPr>
          <p:cNvPr id="3" name="Content Placeholder 2">
            <a:extLst>
              <a:ext uri="{FF2B5EF4-FFF2-40B4-BE49-F238E27FC236}">
                <a16:creationId xmlns:a16="http://schemas.microsoft.com/office/drawing/2014/main" id="{53BFB7A6-23A7-4E8B-B009-2C2FABDF13F1}"/>
              </a:ext>
            </a:extLst>
          </p:cNvPr>
          <p:cNvSpPr>
            <a:spLocks noGrp="1"/>
          </p:cNvSpPr>
          <p:nvPr>
            <p:ph idx="1"/>
          </p:nvPr>
        </p:nvSpPr>
        <p:spPr>
          <a:xfrm>
            <a:off x="685800" y="980728"/>
            <a:ext cx="8077200" cy="4896544"/>
          </a:xfrm>
        </p:spPr>
        <p:txBody>
          <a:bodyPr/>
          <a:lstStyle/>
          <a:p>
            <a:pPr marL="457200" indent="-457200" algn="just">
              <a:buFont typeface="Wingdings" panose="05000000000000000000" pitchFamily="2" charset="2"/>
              <a:buChar char="q"/>
            </a:pPr>
            <a:r>
              <a:rPr lang="en-GB" sz="1400" dirty="0"/>
              <a:t>following the recognition of the Omicron variant becoming the dominant global circulating strain during 2021, many vaccine manufacturers rapidly developed second generation vaccines that may have broader coverage against SARS-CoV-2 variants</a:t>
            </a:r>
          </a:p>
          <a:p>
            <a:pPr marL="0" indent="0" algn="just"/>
            <a:endParaRPr lang="en-GB" sz="1400" dirty="0"/>
          </a:p>
          <a:p>
            <a:pPr marL="457200" indent="-457200" algn="just">
              <a:buFont typeface="Wingdings" panose="05000000000000000000" pitchFamily="2" charset="2"/>
              <a:buChar char="q"/>
            </a:pPr>
            <a:r>
              <a:rPr lang="en-GB" sz="1400" dirty="0"/>
              <a:t>so far, the emergence of new variants has been too rapid to enable incorporation of a new strain in time to pre-empt an increase in disease. In late 2022, incidence was largely driven by infection with Omicron BA.4 and BA.5</a:t>
            </a:r>
          </a:p>
          <a:p>
            <a:pPr marL="457200" indent="-457200" algn="just">
              <a:buFont typeface="Wingdings" panose="05000000000000000000" pitchFamily="2" charset="2"/>
              <a:buChar char="q"/>
            </a:pPr>
            <a:endParaRPr lang="en-GB" sz="1400" dirty="0"/>
          </a:p>
          <a:p>
            <a:pPr marL="457200" indent="-457200" algn="just">
              <a:buFont typeface="Wingdings" panose="05000000000000000000" pitchFamily="2" charset="2"/>
              <a:buChar char="q"/>
            </a:pPr>
            <a:r>
              <a:rPr lang="en-GB" sz="1400" dirty="0"/>
              <a:t>variant vaccines which use a well established format, such as mRNA vaccines, have been licensed on the basis of </a:t>
            </a:r>
            <a:r>
              <a:rPr lang="en-GB" sz="1400" dirty="0" err="1"/>
              <a:t>immunobridging</a:t>
            </a:r>
            <a:r>
              <a:rPr lang="en-GB" sz="1400" dirty="0"/>
              <a:t> - i.e. by showing non-inferiority of the neutralising antibody response to the ancestral strain, with potentially higher neutralising antibody response to the variant strain</a:t>
            </a:r>
          </a:p>
          <a:p>
            <a:pPr marL="457200" indent="-457200" algn="just">
              <a:buFont typeface="Wingdings" panose="05000000000000000000" pitchFamily="2" charset="2"/>
              <a:buChar char="q"/>
            </a:pPr>
            <a:endParaRPr lang="en-GB" sz="1400" dirty="0"/>
          </a:p>
          <a:p>
            <a:pPr marL="457200" indent="-457200" algn="just">
              <a:buFont typeface="Wingdings" panose="05000000000000000000" pitchFamily="2" charset="2"/>
              <a:buChar char="q"/>
            </a:pPr>
            <a:r>
              <a:rPr lang="en-GB" sz="1400" kern="1200" dirty="0"/>
              <a:t>in the early summer of 2023, based on emerging evidence of superior immunogenicity against matched strains with good evidence of back-boosting against historic strains, regulators expressed a preference for moving from bivalent to monovalent variant vaccines. Monovalent XBB mRNA vaccines produced by Pfizer </a:t>
            </a:r>
            <a:r>
              <a:rPr lang="en-GB" sz="1400" kern="1200" dirty="0" err="1"/>
              <a:t>BioNTech</a:t>
            </a:r>
            <a:r>
              <a:rPr lang="en-GB" sz="1400" kern="1200" dirty="0"/>
              <a:t> and </a:t>
            </a:r>
            <a:r>
              <a:rPr lang="en-GB" sz="1400" kern="1200" dirty="0" err="1"/>
              <a:t>Moderna</a:t>
            </a:r>
            <a:r>
              <a:rPr lang="en-GB" sz="1400" kern="1200" dirty="0"/>
              <a:t> were approved and available for use by October 2023 </a:t>
            </a:r>
          </a:p>
          <a:p>
            <a:pPr marL="457200" indent="-457200" algn="just">
              <a:buFont typeface="Wingdings" panose="05000000000000000000" pitchFamily="2" charset="2"/>
              <a:buChar char="q"/>
            </a:pPr>
            <a:endParaRPr lang="en-GB" sz="1400" kern="1200" dirty="0"/>
          </a:p>
          <a:p>
            <a:pPr marL="457200" indent="-457200" algn="just">
              <a:buFont typeface="Wingdings" panose="05000000000000000000" pitchFamily="2" charset="2"/>
              <a:buChar char="q"/>
            </a:pPr>
            <a:r>
              <a:rPr lang="en-GB" sz="1400" kern="1200" dirty="0"/>
              <a:t>mRNA vaccines targeting the JN.1 subvariant were approved for use in July and September 2024. </a:t>
            </a:r>
            <a:r>
              <a:rPr lang="en-GB" sz="1400" kern="1200" dirty="0">
                <a:highlight>
                  <a:srgbClr val="FFFF00"/>
                </a:highlight>
              </a:rPr>
              <a:t>The approved vaccine subvariants for Spring 2026 is LP.8.1. </a:t>
            </a:r>
            <a:endParaRPr lang="en-GB" sz="1400" dirty="0">
              <a:highlight>
                <a:srgbClr val="FFFF00"/>
              </a:highlight>
            </a:endParaRPr>
          </a:p>
          <a:p>
            <a:pPr marL="457200" indent="-457200">
              <a:buFont typeface="Arial" panose="020B0604020202020204" pitchFamily="34" charset="0"/>
              <a:buChar char="•"/>
            </a:pPr>
            <a:endParaRPr lang="en-GB" sz="1500" dirty="0"/>
          </a:p>
          <a:p>
            <a:pPr marL="457200" indent="-457200">
              <a:buFont typeface="Arial" panose="020B0604020202020204" pitchFamily="34" charset="0"/>
              <a:buChar char="•"/>
            </a:pPr>
            <a:endParaRPr lang="en-GB" sz="1600" dirty="0"/>
          </a:p>
        </p:txBody>
      </p:sp>
    </p:spTree>
    <p:extLst>
      <p:ext uri="{BB962C8B-B14F-4D97-AF65-F5344CB8AC3E}">
        <p14:creationId xmlns:p14="http://schemas.microsoft.com/office/powerpoint/2010/main" val="30372343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260648"/>
            <a:ext cx="8532440" cy="1080120"/>
          </a:xfrm>
        </p:spPr>
        <p:txBody>
          <a:bodyPr/>
          <a:lstStyle/>
          <a:p>
            <a:r>
              <a:rPr lang="en-GB" sz="3200" dirty="0">
                <a:solidFill>
                  <a:schemeClr val="accent1">
                    <a:lumMod val="75000"/>
                  </a:schemeClr>
                </a:solidFill>
              </a:rPr>
              <a:t>Interval between COVID-19 vaccines </a:t>
            </a:r>
            <a:br>
              <a:rPr lang="en-GB" sz="3200" dirty="0">
                <a:solidFill>
                  <a:schemeClr val="accent1">
                    <a:lumMod val="75000"/>
                  </a:schemeClr>
                </a:solidFill>
              </a:rPr>
            </a:br>
            <a:r>
              <a:rPr lang="en-GB" sz="3200" dirty="0">
                <a:solidFill>
                  <a:schemeClr val="accent1">
                    <a:lumMod val="75000"/>
                  </a:schemeClr>
                </a:solidFill>
              </a:rPr>
              <a:t>and COVID-19 infection</a:t>
            </a:r>
          </a:p>
        </p:txBody>
      </p:sp>
      <p:sp>
        <p:nvSpPr>
          <p:cNvPr id="3" name="Content Placeholder 2"/>
          <p:cNvSpPr>
            <a:spLocks noGrp="1"/>
          </p:cNvSpPr>
          <p:nvPr>
            <p:ph idx="1"/>
          </p:nvPr>
        </p:nvSpPr>
        <p:spPr>
          <a:xfrm>
            <a:off x="685800" y="1484784"/>
            <a:ext cx="8077200" cy="4248472"/>
          </a:xfrm>
        </p:spPr>
        <p:txBody>
          <a:bodyPr/>
          <a:lstStyle/>
          <a:p>
            <a:pPr marL="457200" indent="-457200" algn="just">
              <a:buFont typeface="Wingdings" panose="05000000000000000000" pitchFamily="2" charset="2"/>
              <a:buChar char="q"/>
            </a:pPr>
            <a:r>
              <a:rPr lang="en-GB" sz="1700" dirty="0"/>
              <a:t>there are no safety concerns from vaccinating individuals with a past history of COVID-19 infection, or with detectable COVID-19 antibody</a:t>
            </a:r>
          </a:p>
          <a:p>
            <a:pPr marL="285750" indent="-285750" algn="just">
              <a:buFont typeface="Wingdings" panose="05000000000000000000" pitchFamily="2" charset="2"/>
              <a:buChar char="q"/>
            </a:pPr>
            <a:endParaRPr lang="en-GB" sz="1700" dirty="0"/>
          </a:p>
          <a:p>
            <a:pPr marL="457200" indent="-457200" algn="just">
              <a:buFont typeface="Wingdings" panose="05000000000000000000" pitchFamily="2" charset="2"/>
              <a:buChar char="q"/>
            </a:pPr>
            <a:r>
              <a:rPr lang="en-GB" sz="1700" dirty="0"/>
              <a:t>vaccination of individuals who may be infected or asymptomatic or incubating COVID-19 infection is unlikely to have a detrimental effect on the illness</a:t>
            </a:r>
          </a:p>
          <a:p>
            <a:pPr marL="285750" indent="-285750" algn="just">
              <a:buFont typeface="Wingdings" panose="05000000000000000000" pitchFamily="2" charset="2"/>
              <a:buChar char="q"/>
            </a:pPr>
            <a:endParaRPr lang="en-GB" sz="1700" dirty="0"/>
          </a:p>
          <a:p>
            <a:pPr marL="457200" indent="-457200" algn="just">
              <a:buFont typeface="Wingdings" panose="05000000000000000000" pitchFamily="2" charset="2"/>
              <a:buChar char="q"/>
            </a:pPr>
            <a:r>
              <a:rPr lang="en-GB" sz="1700" dirty="0"/>
              <a:t>there is no need to defer immunisation in individuals after recovery from a recent episode with compatible symptoms who were not tested for COVID-19</a:t>
            </a:r>
          </a:p>
          <a:p>
            <a:pPr marL="457200" indent="-457200" algn="just">
              <a:buFont typeface="Wingdings" panose="05000000000000000000" pitchFamily="2" charset="2"/>
              <a:buChar char="q"/>
            </a:pPr>
            <a:endParaRPr lang="en-GB" sz="1700" dirty="0"/>
          </a:p>
          <a:p>
            <a:pPr marL="457200" indent="-457200" algn="just">
              <a:buFont typeface="Wingdings" panose="05000000000000000000" pitchFamily="2" charset="2"/>
              <a:buChar char="q"/>
            </a:pPr>
            <a:r>
              <a:rPr lang="en-GB" sz="1700" dirty="0"/>
              <a:t>having prolonged COVID-19 symptoms is not a contraindication to receiving COVID-19 vaccine but if the patient is seriously debilitated, still under active investigation, or has evidence of recent deterioration, deferral of vaccination may be considered to avoid incorrect attribution of any change in the person’s underlying condition to the vaccine</a:t>
            </a:r>
          </a:p>
          <a:p>
            <a:pPr marL="457200" indent="-457200">
              <a:buFont typeface="Arial" panose="020B0604020202020204" pitchFamily="34" charset="0"/>
              <a:buChar char="•"/>
            </a:pPr>
            <a:endParaRPr lang="en-GB" sz="1600" dirty="0"/>
          </a:p>
        </p:txBody>
      </p:sp>
    </p:spTree>
    <p:extLst>
      <p:ext uri="{BB962C8B-B14F-4D97-AF65-F5344CB8AC3E}">
        <p14:creationId xmlns:p14="http://schemas.microsoft.com/office/powerpoint/2010/main" val="38928846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C38BF5-0682-477E-BF9A-7B9C62553864}"/>
              </a:ext>
            </a:extLst>
          </p:cNvPr>
          <p:cNvSpPr>
            <a:spLocks noGrp="1"/>
          </p:cNvSpPr>
          <p:nvPr>
            <p:ph type="title"/>
          </p:nvPr>
        </p:nvSpPr>
        <p:spPr>
          <a:xfrm>
            <a:off x="685800" y="260648"/>
            <a:ext cx="8077200" cy="936104"/>
          </a:xfrm>
        </p:spPr>
        <p:txBody>
          <a:bodyPr/>
          <a:lstStyle/>
          <a:p>
            <a:r>
              <a:rPr lang="en-GB" sz="3200" dirty="0">
                <a:solidFill>
                  <a:schemeClr val="accent1">
                    <a:lumMod val="75000"/>
                  </a:schemeClr>
                </a:solidFill>
              </a:rPr>
              <a:t>Co-administration of COVID-19 and other </a:t>
            </a:r>
            <a:br>
              <a:rPr lang="en-GB" sz="3200" dirty="0">
                <a:solidFill>
                  <a:schemeClr val="accent1">
                    <a:lumMod val="75000"/>
                  </a:schemeClr>
                </a:solidFill>
              </a:rPr>
            </a:br>
            <a:r>
              <a:rPr lang="en-GB" sz="3200" dirty="0">
                <a:solidFill>
                  <a:schemeClr val="accent1">
                    <a:lumMod val="75000"/>
                  </a:schemeClr>
                </a:solidFill>
              </a:rPr>
              <a:t>vaccines (1)</a:t>
            </a:r>
          </a:p>
        </p:txBody>
      </p:sp>
      <p:sp>
        <p:nvSpPr>
          <p:cNvPr id="3" name="Content Placeholder 2">
            <a:extLst>
              <a:ext uri="{FF2B5EF4-FFF2-40B4-BE49-F238E27FC236}">
                <a16:creationId xmlns:a16="http://schemas.microsoft.com/office/drawing/2014/main" id="{D85A6034-79FB-4C66-A65E-A37750043FA4}"/>
              </a:ext>
            </a:extLst>
          </p:cNvPr>
          <p:cNvSpPr>
            <a:spLocks noGrp="1"/>
          </p:cNvSpPr>
          <p:nvPr>
            <p:ph idx="1"/>
          </p:nvPr>
        </p:nvSpPr>
        <p:spPr>
          <a:xfrm>
            <a:off x="685800" y="1340768"/>
            <a:ext cx="8077200" cy="4608512"/>
          </a:xfrm>
        </p:spPr>
        <p:txBody>
          <a:bodyPr/>
          <a:lstStyle/>
          <a:p>
            <a:pPr marL="493200" indent="-457200" algn="just">
              <a:buFont typeface="Wingdings" panose="05000000000000000000" pitchFamily="2" charset="2"/>
              <a:buChar char="q"/>
            </a:pPr>
            <a:r>
              <a:rPr lang="en-GB" sz="1600" dirty="0">
                <a:ea typeface="Times New Roman" panose="02020603050405020304" pitchFamily="18" charset="0"/>
              </a:rPr>
              <a:t>initially data on co-administration of COVID-19 with other vaccines was limited, in the absence of such data first principles would suggest that interference between inactivated vaccines with different antigenic content is likely to be limited</a:t>
            </a:r>
          </a:p>
          <a:p>
            <a:pPr marL="321750" indent="-285750" algn="just">
              <a:buFont typeface="Wingdings" panose="05000000000000000000" pitchFamily="2" charset="2"/>
              <a:buChar char="q"/>
            </a:pPr>
            <a:endParaRPr lang="en-GB" sz="1600" dirty="0">
              <a:ea typeface="Times New Roman" panose="02020603050405020304" pitchFamily="18" charset="0"/>
            </a:endParaRPr>
          </a:p>
          <a:p>
            <a:pPr marL="493200" indent="-457200" algn="just">
              <a:buFont typeface="Wingdings" panose="05000000000000000000" pitchFamily="2" charset="2"/>
              <a:buChar char="q"/>
            </a:pPr>
            <a:r>
              <a:rPr lang="en-GB" sz="1600" dirty="0">
                <a:ea typeface="Times New Roman" panose="02020603050405020304" pitchFamily="18" charset="0"/>
              </a:rPr>
              <a:t>there is no evidence of any safety concerns, although it may make the attribution of any adverse events more difficult</a:t>
            </a:r>
          </a:p>
          <a:p>
            <a:pPr marL="493200" indent="-457200" algn="just">
              <a:buFont typeface="Wingdings" panose="05000000000000000000" pitchFamily="2" charset="2"/>
              <a:buChar char="q"/>
            </a:pPr>
            <a:endParaRPr lang="en-GB" sz="1600" dirty="0">
              <a:ea typeface="Times New Roman" panose="02020603050405020304" pitchFamily="18" charset="0"/>
            </a:endParaRPr>
          </a:p>
          <a:p>
            <a:pPr marL="493200" indent="-457200" algn="just">
              <a:buFont typeface="Wingdings" panose="05000000000000000000" pitchFamily="2" charset="2"/>
              <a:buChar char="q"/>
            </a:pPr>
            <a:r>
              <a:rPr lang="en-GB" sz="1600" dirty="0">
                <a:ea typeface="Times New Roman" panose="02020603050405020304" pitchFamily="18" charset="0"/>
              </a:rPr>
              <a:t>as COVID-19 vaccines are considered inactivated, where individuals in an eligible cohort present having recently received one or more other inactivated or a live vaccine, COVID-19 vaccination should still be given. The same applies for other live and inactivated vaccines where COVID-19 vaccination has been received first or where a individual presents requiring two or more vaccines</a:t>
            </a:r>
          </a:p>
          <a:p>
            <a:pPr marL="493200" indent="-457200" algn="just">
              <a:buFont typeface="Wingdings" panose="05000000000000000000" pitchFamily="2" charset="2"/>
              <a:buChar char="q"/>
            </a:pPr>
            <a:endParaRPr lang="en-GB" sz="1600" dirty="0">
              <a:ea typeface="Times New Roman" panose="02020603050405020304" pitchFamily="18" charset="0"/>
            </a:endParaRPr>
          </a:p>
          <a:p>
            <a:pPr marL="493200" indent="-457200" algn="just">
              <a:buFont typeface="Wingdings" panose="05000000000000000000" pitchFamily="2" charset="2"/>
              <a:buChar char="q"/>
            </a:pPr>
            <a:r>
              <a:rPr lang="en-GB" sz="1600" dirty="0"/>
              <a:t>live vaccines which replicate in the mucosa, such as live attenuated influenza vaccine (LAIV) are unlikely to be seriously affected by co-administration with COVID-19 vaccination</a:t>
            </a:r>
          </a:p>
          <a:p>
            <a:pPr marL="493200" indent="-457200">
              <a:buFont typeface="Arial" panose="020B0604020202020204" pitchFamily="34" charset="0"/>
              <a:buChar char="•"/>
            </a:pPr>
            <a:endParaRPr lang="en-GB" sz="1800" dirty="0">
              <a:ea typeface="Times New Roman" panose="02020603050405020304" pitchFamily="18" charset="0"/>
            </a:endParaRPr>
          </a:p>
          <a:p>
            <a:pPr marL="36000" indent="0"/>
            <a:endParaRPr lang="en-GB" sz="1800" dirty="0">
              <a:ea typeface="Times New Roman" panose="02020603050405020304" pitchFamily="18" charset="0"/>
            </a:endParaRPr>
          </a:p>
          <a:p>
            <a:pPr marL="493200" indent="-457200">
              <a:buFont typeface="Arial" panose="020B0604020202020204" pitchFamily="34" charset="0"/>
              <a:buChar char="•"/>
            </a:pPr>
            <a:endParaRPr lang="en-GB" sz="1500" dirty="0">
              <a:solidFill>
                <a:srgbClr val="FF0000"/>
              </a:solidFill>
              <a:ea typeface="Times New Roman" panose="02020603050405020304" pitchFamily="18" charset="0"/>
            </a:endParaRPr>
          </a:p>
          <a:p>
            <a:endParaRPr lang="en-GB" dirty="0"/>
          </a:p>
        </p:txBody>
      </p:sp>
    </p:spTree>
    <p:extLst>
      <p:ext uri="{BB962C8B-B14F-4D97-AF65-F5344CB8AC3E}">
        <p14:creationId xmlns:p14="http://schemas.microsoft.com/office/powerpoint/2010/main" val="21738123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92D3FC-41FC-4334-A3EE-2A1ED19A8D46}"/>
              </a:ext>
            </a:extLst>
          </p:cNvPr>
          <p:cNvSpPr>
            <a:spLocks noGrp="1"/>
          </p:cNvSpPr>
          <p:nvPr>
            <p:ph type="title"/>
          </p:nvPr>
        </p:nvSpPr>
        <p:spPr>
          <a:xfrm>
            <a:off x="659335" y="260648"/>
            <a:ext cx="8077200" cy="1296144"/>
          </a:xfrm>
        </p:spPr>
        <p:txBody>
          <a:bodyPr/>
          <a:lstStyle/>
          <a:p>
            <a:r>
              <a:rPr lang="en-GB" sz="3200" dirty="0">
                <a:solidFill>
                  <a:schemeClr val="accent1">
                    <a:lumMod val="75000"/>
                  </a:schemeClr>
                </a:solidFill>
              </a:rPr>
              <a:t>Co-administration of COVID-19 and other </a:t>
            </a:r>
            <a:br>
              <a:rPr lang="en-GB" sz="3200" dirty="0">
                <a:solidFill>
                  <a:schemeClr val="accent1">
                    <a:lumMod val="75000"/>
                  </a:schemeClr>
                </a:solidFill>
              </a:rPr>
            </a:br>
            <a:r>
              <a:rPr lang="en-GB" sz="3200" dirty="0">
                <a:solidFill>
                  <a:schemeClr val="accent1">
                    <a:lumMod val="75000"/>
                  </a:schemeClr>
                </a:solidFill>
              </a:rPr>
              <a:t>vaccines (2)</a:t>
            </a:r>
          </a:p>
        </p:txBody>
      </p:sp>
      <p:sp>
        <p:nvSpPr>
          <p:cNvPr id="3" name="Content Placeholder 2">
            <a:extLst>
              <a:ext uri="{FF2B5EF4-FFF2-40B4-BE49-F238E27FC236}">
                <a16:creationId xmlns:a16="http://schemas.microsoft.com/office/drawing/2014/main" id="{81A21E09-9DC3-4B38-AE17-11E1E4C9ADB7}"/>
              </a:ext>
            </a:extLst>
          </p:cNvPr>
          <p:cNvSpPr>
            <a:spLocks noGrp="1"/>
          </p:cNvSpPr>
          <p:nvPr>
            <p:ph idx="1"/>
          </p:nvPr>
        </p:nvSpPr>
        <p:spPr>
          <a:xfrm>
            <a:off x="685800" y="1700808"/>
            <a:ext cx="8077200" cy="4104456"/>
          </a:xfrm>
        </p:spPr>
        <p:txBody>
          <a:bodyPr/>
          <a:lstStyle/>
          <a:p>
            <a:pPr marL="493200" indent="-457200">
              <a:buFont typeface="Wingdings" panose="05000000000000000000" pitchFamily="2" charset="2"/>
              <a:buChar char="q"/>
            </a:pPr>
            <a:r>
              <a:rPr lang="en-GB" sz="2000" b="1" dirty="0">
                <a:ea typeface="Times New Roman" panose="02020603050405020304" pitchFamily="18" charset="0"/>
              </a:rPr>
              <a:t>it is generally better for vaccination to proceed to avoid any further delay in protection and to avoid the risk of the patient not returning for a later appointment</a:t>
            </a:r>
          </a:p>
          <a:p>
            <a:pPr marL="493200" indent="-457200">
              <a:buFont typeface="Wingdings" panose="05000000000000000000" pitchFamily="2" charset="2"/>
              <a:buChar char="q"/>
            </a:pPr>
            <a:endParaRPr lang="en-GB" sz="2000" b="1" dirty="0">
              <a:ea typeface="Times New Roman" panose="02020603050405020304" pitchFamily="18" charset="0"/>
            </a:endParaRPr>
          </a:p>
          <a:p>
            <a:pPr marL="493200" indent="-457200">
              <a:buFont typeface="Wingdings" panose="05000000000000000000" pitchFamily="2" charset="2"/>
              <a:buChar char="q"/>
            </a:pPr>
            <a:r>
              <a:rPr lang="en-GB" sz="2000" dirty="0">
                <a:ea typeface="Times New Roman" panose="02020603050405020304" pitchFamily="18" charset="0"/>
              </a:rPr>
              <a:t>where co-administration does occur, patients should be informed about the likely timing of potential adverse events relating to each vaccine</a:t>
            </a:r>
          </a:p>
          <a:p>
            <a:pPr marL="378900">
              <a:buFont typeface="Wingdings" panose="05000000000000000000" pitchFamily="2" charset="2"/>
              <a:buChar char="q"/>
            </a:pPr>
            <a:endParaRPr lang="en-GB" sz="2000" dirty="0">
              <a:ea typeface="Times New Roman" panose="02020603050405020304" pitchFamily="18" charset="0"/>
            </a:endParaRPr>
          </a:p>
          <a:p>
            <a:pPr marL="493200" indent="-457200">
              <a:buFont typeface="Wingdings" panose="05000000000000000000" pitchFamily="2" charset="2"/>
              <a:buChar char="q"/>
            </a:pPr>
            <a:r>
              <a:rPr lang="en-GB" sz="2000" dirty="0">
                <a:ea typeface="Times New Roman" panose="02020603050405020304" pitchFamily="18" charset="0"/>
              </a:rPr>
              <a:t>if the vaccines are not given together, they can be administered at any interval, although separating the vaccines by a day or two will avoid confusion over systemic side effects</a:t>
            </a:r>
            <a:endParaRPr lang="en-GB" sz="2000" b="1" dirty="0">
              <a:ea typeface="Times New Roman" panose="02020603050405020304" pitchFamily="18" charset="0"/>
            </a:endParaRPr>
          </a:p>
          <a:p>
            <a:pPr marL="493200" indent="-457200">
              <a:buFont typeface="Arial" panose="020B0604020202020204" pitchFamily="34" charset="0"/>
              <a:buChar char="•"/>
            </a:pPr>
            <a:endParaRPr lang="en-GB" sz="1600" dirty="0"/>
          </a:p>
          <a:p>
            <a:pPr marL="493200" indent="-457200">
              <a:buFont typeface="Arial" panose="020B0604020202020204" pitchFamily="34" charset="0"/>
              <a:buChar char="•"/>
            </a:pPr>
            <a:endParaRPr lang="en-GB" sz="1600" dirty="0">
              <a:solidFill>
                <a:srgbClr val="FF0000"/>
              </a:solidFill>
              <a:ea typeface="Times New Roman" panose="02020603050405020304" pitchFamily="18" charset="0"/>
            </a:endParaRPr>
          </a:p>
          <a:p>
            <a:endParaRPr lang="en-GB" dirty="0"/>
          </a:p>
        </p:txBody>
      </p:sp>
    </p:spTree>
    <p:extLst>
      <p:ext uri="{BB962C8B-B14F-4D97-AF65-F5344CB8AC3E}">
        <p14:creationId xmlns:p14="http://schemas.microsoft.com/office/powerpoint/2010/main" val="24720988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94530-BCE2-4325-BD86-6928E4D27165}"/>
              </a:ext>
            </a:extLst>
          </p:cNvPr>
          <p:cNvSpPr>
            <a:spLocks noGrp="1"/>
          </p:cNvSpPr>
          <p:nvPr>
            <p:ph type="title"/>
          </p:nvPr>
        </p:nvSpPr>
        <p:spPr>
          <a:xfrm>
            <a:off x="827584" y="116632"/>
            <a:ext cx="7935416" cy="720080"/>
          </a:xfrm>
        </p:spPr>
        <p:txBody>
          <a:bodyPr/>
          <a:lstStyle/>
          <a:p>
            <a:r>
              <a:rPr lang="en-GB" sz="3200" dirty="0">
                <a:solidFill>
                  <a:schemeClr val="accent1">
                    <a:lumMod val="75000"/>
                  </a:schemeClr>
                </a:solidFill>
              </a:rPr>
              <a:t>Contraindications to COVID-19 vaccines</a:t>
            </a:r>
          </a:p>
        </p:txBody>
      </p:sp>
      <p:sp>
        <p:nvSpPr>
          <p:cNvPr id="3" name="Content Placeholder 2">
            <a:extLst>
              <a:ext uri="{FF2B5EF4-FFF2-40B4-BE49-F238E27FC236}">
                <a16:creationId xmlns:a16="http://schemas.microsoft.com/office/drawing/2014/main" id="{2CA0BADF-F354-4B05-BD64-B9AD9BAA9B50}"/>
              </a:ext>
            </a:extLst>
          </p:cNvPr>
          <p:cNvSpPr>
            <a:spLocks noGrp="1"/>
          </p:cNvSpPr>
          <p:nvPr>
            <p:ph idx="1"/>
          </p:nvPr>
        </p:nvSpPr>
        <p:spPr>
          <a:xfrm>
            <a:off x="685800" y="818147"/>
            <a:ext cx="8077200" cy="5059125"/>
          </a:xfrm>
        </p:spPr>
        <p:txBody>
          <a:bodyPr/>
          <a:lstStyle/>
          <a:p>
            <a:pPr marL="457200" indent="-457200">
              <a:buFont typeface="Wingdings" panose="05000000000000000000" pitchFamily="2" charset="2"/>
              <a:buChar char="q"/>
            </a:pPr>
            <a:r>
              <a:rPr lang="en-GB" sz="1700" kern="1200" dirty="0">
                <a:latin typeface="Arial" pitchFamily="34" charset="0"/>
                <a:ea typeface="ヒラギノ角ゴ Pro W3" pitchFamily="84" charset="-128"/>
              </a:rPr>
              <a:t>the COVID-19 </a:t>
            </a:r>
            <a:r>
              <a:rPr lang="en-GB" sz="1700" kern="1200" dirty="0" err="1">
                <a:latin typeface="Arial" pitchFamily="34" charset="0"/>
                <a:ea typeface="ヒラギノ角ゴ Pro W3" pitchFamily="84" charset="-128"/>
              </a:rPr>
              <a:t>BioNTech</a:t>
            </a:r>
            <a:r>
              <a:rPr lang="en-GB" sz="1700" kern="1200" dirty="0">
                <a:latin typeface="Arial" pitchFamily="34" charset="0"/>
                <a:ea typeface="ヒラギノ角ゴ Pro W3" pitchFamily="84" charset="-128"/>
              </a:rPr>
              <a:t>-Pfizer (Comirnaty) vaccines should not be given to people who have had a </a:t>
            </a:r>
            <a:r>
              <a:rPr lang="en-GB" sz="1700" b="1" kern="1200" dirty="0">
                <a:latin typeface="Arial" pitchFamily="34" charset="0"/>
                <a:ea typeface="ヒラギノ角ゴ Pro W3" pitchFamily="84" charset="-128"/>
              </a:rPr>
              <a:t>confirmed anaphylactic reaction to the vaccine or any components of the vaccine</a:t>
            </a:r>
            <a:r>
              <a:rPr lang="en-GB" sz="1700" kern="1200" dirty="0">
                <a:latin typeface="Arial" pitchFamily="34" charset="0"/>
                <a:ea typeface="ヒラギノ角ゴ Pro W3" pitchFamily="84" charset="-128"/>
              </a:rPr>
              <a:t>. </a:t>
            </a:r>
            <a:r>
              <a:rPr lang="en-GB" sz="1700" dirty="0"/>
              <a:t>Expert advice should be sought where either contraindication is present</a:t>
            </a:r>
          </a:p>
          <a:p>
            <a:pPr marL="457200" indent="-457200">
              <a:buFont typeface="Wingdings" panose="05000000000000000000" pitchFamily="2" charset="2"/>
              <a:buChar char="q"/>
            </a:pPr>
            <a:endParaRPr lang="en-GB" sz="1700" b="1" kern="1200" dirty="0">
              <a:latin typeface="Arial" pitchFamily="34" charset="0"/>
              <a:ea typeface="ヒラギノ角ゴ Pro W3" pitchFamily="84" charset="-128"/>
            </a:endParaRPr>
          </a:p>
          <a:p>
            <a:pPr marL="457200" indent="-457200">
              <a:buFont typeface="Wingdings" panose="05000000000000000000" pitchFamily="2" charset="2"/>
              <a:buChar char="q"/>
            </a:pPr>
            <a:r>
              <a:rPr lang="en-GB" sz="1700" kern="1200" dirty="0"/>
              <a:t>polyethylene glycol (PEG) is an allergen commonly found in medicines and also in household goods and cosmetics. Known allergy to PEG is extremely rare but may contraindicate receipt of</a:t>
            </a:r>
            <a:r>
              <a:rPr lang="en-GB" sz="1700" kern="1200" dirty="0">
                <a:latin typeface="Arial" pitchFamily="34" charset="0"/>
                <a:ea typeface="ヒラギノ角ゴ Pro W3" pitchFamily="84" charset="-128"/>
              </a:rPr>
              <a:t> Pfizer BioNTech (Comirnaty) </a:t>
            </a:r>
            <a:r>
              <a:rPr lang="en-GB" sz="1700" kern="1200" dirty="0"/>
              <a:t>vaccines. Expert advice should be obtained and if a decision is made to administer an mRNA vaccine, then this should only be done in hospital under medical supervision</a:t>
            </a:r>
          </a:p>
          <a:p>
            <a:pPr marL="457200" indent="-457200">
              <a:buFont typeface="Wingdings" panose="05000000000000000000" pitchFamily="2" charset="2"/>
              <a:buChar char="q"/>
            </a:pPr>
            <a:endParaRPr lang="en-GB" sz="1700" kern="1200" dirty="0"/>
          </a:p>
          <a:p>
            <a:pPr marL="457200" indent="-457200">
              <a:buFont typeface="Wingdings" panose="05000000000000000000" pitchFamily="2" charset="2"/>
              <a:buChar char="q"/>
            </a:pPr>
            <a:r>
              <a:rPr lang="en-GB" sz="1700" kern="1200" dirty="0">
                <a:latin typeface="Arial" pitchFamily="34" charset="0"/>
                <a:ea typeface="ヒラギノ角ゴ Pro W3" pitchFamily="84" charset="-128"/>
              </a:rPr>
              <a:t>t</a:t>
            </a:r>
            <a:r>
              <a:rPr lang="en-GB" sz="1700" dirty="0"/>
              <a:t>here is now evidence that many individuals with initial apparent allergic reaction to an mRNA vaccine can tolerate a second dose of the same vaccine. Where there were no objective signs of anaphylaxis and symptoms rapidly resolved (with no more than 1 dose of IM adrenaline), a further dose of the same vaccine can be given*. If the reaction might have been anaphylaxis, obtain expert advice</a:t>
            </a:r>
          </a:p>
          <a:p>
            <a:pPr marL="457200" indent="-457200">
              <a:buFont typeface="Arial" panose="020B0604020202020204" pitchFamily="34" charset="0"/>
              <a:buChar char="•"/>
            </a:pPr>
            <a:endParaRPr lang="en-GB" sz="1600" kern="1200" dirty="0">
              <a:solidFill>
                <a:srgbClr val="FF0000"/>
              </a:solidFill>
            </a:endParaRPr>
          </a:p>
          <a:p>
            <a:pPr marL="457200" indent="-457200">
              <a:buFont typeface="Arial" panose="020B0604020202020204" pitchFamily="34" charset="0"/>
              <a:buChar char="•"/>
            </a:pPr>
            <a:endParaRPr lang="en-GB" sz="1600" b="1" kern="1200" dirty="0">
              <a:solidFill>
                <a:prstClr val="black"/>
              </a:solidFill>
              <a:latin typeface="Arial" pitchFamily="34" charset="0"/>
              <a:ea typeface="ヒラギノ角ゴ Pro W3" pitchFamily="84" charset="-128"/>
            </a:endParaRPr>
          </a:p>
          <a:p>
            <a:pPr marL="457200" indent="-457200">
              <a:buFont typeface="Arial" panose="020B0604020202020204" pitchFamily="34" charset="0"/>
              <a:buChar char="•"/>
            </a:pPr>
            <a:endParaRPr lang="en-GB" dirty="0"/>
          </a:p>
        </p:txBody>
      </p:sp>
    </p:spTree>
    <p:extLst>
      <p:ext uri="{BB962C8B-B14F-4D97-AF65-F5344CB8AC3E}">
        <p14:creationId xmlns:p14="http://schemas.microsoft.com/office/powerpoint/2010/main" val="4465957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88640"/>
            <a:ext cx="8496944" cy="720080"/>
          </a:xfrm>
        </p:spPr>
        <p:txBody>
          <a:bodyPr/>
          <a:lstStyle/>
          <a:p>
            <a:r>
              <a:rPr lang="en-GB" sz="3200" dirty="0">
                <a:solidFill>
                  <a:schemeClr val="accent1">
                    <a:lumMod val="75000"/>
                  </a:schemeClr>
                </a:solidFill>
              </a:rPr>
              <a:t>Precautions to COVID-19 vaccines (1)</a:t>
            </a:r>
          </a:p>
        </p:txBody>
      </p:sp>
      <p:sp>
        <p:nvSpPr>
          <p:cNvPr id="3" name="Content Placeholder 2"/>
          <p:cNvSpPr>
            <a:spLocks noGrp="1"/>
          </p:cNvSpPr>
          <p:nvPr>
            <p:ph idx="1"/>
          </p:nvPr>
        </p:nvSpPr>
        <p:spPr>
          <a:xfrm>
            <a:off x="685800" y="908720"/>
            <a:ext cx="8077200" cy="5040560"/>
          </a:xfrm>
        </p:spPr>
        <p:txBody>
          <a:bodyPr/>
          <a:lstStyle/>
          <a:p>
            <a:pPr marL="285750" indent="-285750">
              <a:buFont typeface="Wingdings" panose="05000000000000000000" pitchFamily="2" charset="2"/>
              <a:buChar char="q"/>
            </a:pPr>
            <a:r>
              <a:rPr lang="en-GB" sz="1700" dirty="0"/>
              <a:t>it is recommended recipients of the COVID-19 </a:t>
            </a:r>
            <a:r>
              <a:rPr lang="en-GB" sz="1700" dirty="0" err="1"/>
              <a:t>BioNTech</a:t>
            </a:r>
            <a:r>
              <a:rPr lang="en-GB" sz="1700" dirty="0"/>
              <a:t>-Pfizer (Comirnaty) vaccines should be kept for observation and monitored for a minimum of 15 minutes. In recognition of the need to accelerate delivery of the COVID-19 vaccination programme in response to the emergence of the Omicron variant, the UK Chief Medical Officers recommended a permanent suspension of this requirement </a:t>
            </a:r>
            <a:r>
              <a:rPr lang="en-GB" sz="1700" dirty="0">
                <a:solidFill>
                  <a:srgbClr val="FF0000"/>
                </a:solidFill>
              </a:rPr>
              <a:t>(</a:t>
            </a:r>
            <a:r>
              <a:rPr lang="en-GB" sz="1700" dirty="0">
                <a:solidFill>
                  <a:srgbClr val="FF0000"/>
                </a:solidFill>
                <a:hlinkClick r:id="rId3">
                  <a:extLst>
                    <a:ext uri="{A12FA001-AC4F-418D-AE19-62706E023703}">
                      <ahyp:hlinkClr xmlns:ahyp="http://schemas.microsoft.com/office/drawing/2018/hyperlinkcolor" val="tx"/>
                    </a:ext>
                  </a:extLst>
                </a:hlinkClick>
              </a:rPr>
              <a:t>doh-hss-md-21-2022.pdf (health-ni.gov.uk)</a:t>
            </a:r>
            <a:endParaRPr lang="en-GB" sz="1700" dirty="0">
              <a:solidFill>
                <a:srgbClr val="FF0000"/>
              </a:solidFill>
            </a:endParaRPr>
          </a:p>
          <a:p>
            <a:pPr marL="285750" indent="-285750">
              <a:buFont typeface="Wingdings" panose="05000000000000000000" pitchFamily="2" charset="2"/>
              <a:buChar char="q"/>
            </a:pPr>
            <a:endParaRPr lang="en-GB" sz="1700" dirty="0">
              <a:solidFill>
                <a:srgbClr val="FF0000"/>
              </a:solidFill>
            </a:endParaRPr>
          </a:p>
          <a:p>
            <a:pPr marL="285750" indent="-285750">
              <a:buFont typeface="Wingdings" panose="05000000000000000000" pitchFamily="2" charset="2"/>
              <a:buChar char="q"/>
            </a:pPr>
            <a:r>
              <a:rPr lang="en-GB" sz="1700" dirty="0"/>
              <a:t>the exceptions to this 15 minute suspension are:</a:t>
            </a:r>
          </a:p>
          <a:p>
            <a:pPr marL="0" indent="0"/>
            <a:r>
              <a:rPr lang="en-GB" sz="1700" dirty="0"/>
              <a:t>individuals with a strong history of dangerous or unexplained allergic 	reactions (e.g. anaphylaxis)</a:t>
            </a:r>
          </a:p>
          <a:p>
            <a:pPr marL="285750" indent="-285750">
              <a:buFont typeface="Wingdings" panose="05000000000000000000" pitchFamily="2" charset="2"/>
              <a:buChar char="q"/>
            </a:pPr>
            <a:endParaRPr lang="en-GB" sz="1700" dirty="0"/>
          </a:p>
          <a:p>
            <a:pPr marL="285750" indent="-285750">
              <a:buFont typeface="Wingdings" panose="05000000000000000000" pitchFamily="2" charset="2"/>
              <a:buChar char="q"/>
            </a:pPr>
            <a:r>
              <a:rPr lang="en-GB" sz="1700" dirty="0"/>
              <a:t>the Commission on Human Medicines is also content to support the permanent lifting of the 15 minute observation requirement for individuals without a history of allergy</a:t>
            </a:r>
          </a:p>
          <a:p>
            <a:pPr marL="285750" indent="-285750">
              <a:buFont typeface="Wingdings" panose="05000000000000000000" pitchFamily="2" charset="2"/>
              <a:buChar char="q"/>
            </a:pPr>
            <a:endParaRPr lang="en-GB" sz="1700" dirty="0"/>
          </a:p>
          <a:p>
            <a:pPr marL="285750" indent="-285750">
              <a:buFont typeface="Wingdings" panose="05000000000000000000" pitchFamily="2" charset="2"/>
              <a:buChar char="q"/>
            </a:pPr>
            <a:r>
              <a:rPr lang="en-GB" sz="1700" dirty="0"/>
              <a:t>facilities for management of anaphylaxis should be available at all vaccination sites </a:t>
            </a:r>
          </a:p>
          <a:p>
            <a:pPr marL="285750" indent="-285750">
              <a:buFont typeface="Arial" panose="020B0604020202020204" pitchFamily="34" charset="0"/>
              <a:buChar char="•"/>
            </a:pPr>
            <a:endParaRPr lang="en-GB" sz="1400" dirty="0">
              <a:solidFill>
                <a:srgbClr val="FF0000"/>
              </a:solidFill>
            </a:endParaRPr>
          </a:p>
          <a:p>
            <a:pPr marL="0" indent="0"/>
            <a:endParaRPr lang="en-GB" sz="1500" dirty="0">
              <a:solidFill>
                <a:srgbClr val="FF0000"/>
              </a:solidFill>
            </a:endParaRPr>
          </a:p>
          <a:p>
            <a:pPr marL="285750" indent="-285750">
              <a:buFont typeface="Arial" panose="020B0604020202020204" pitchFamily="34" charset="0"/>
              <a:buChar char="•"/>
            </a:pPr>
            <a:endParaRPr lang="en-GB" sz="1500" dirty="0">
              <a:solidFill>
                <a:srgbClr val="FF0000"/>
              </a:solidFill>
            </a:endParaRPr>
          </a:p>
          <a:p>
            <a:pPr marL="285750" indent="-285750">
              <a:buFont typeface="Arial" panose="020B0604020202020204" pitchFamily="34" charset="0"/>
              <a:buChar char="•"/>
            </a:pPr>
            <a:endParaRPr lang="en-GB" sz="1500" dirty="0">
              <a:solidFill>
                <a:srgbClr val="FF0000"/>
              </a:solidFill>
            </a:endParaRPr>
          </a:p>
          <a:p>
            <a:pPr marL="285750" indent="-285750">
              <a:buFont typeface="Arial" panose="020B0604020202020204" pitchFamily="34" charset="0"/>
              <a:buChar char="•"/>
            </a:pPr>
            <a:endParaRPr lang="en-GB" sz="1500" dirty="0">
              <a:solidFill>
                <a:srgbClr val="FF0000"/>
              </a:solidFill>
            </a:endParaRPr>
          </a:p>
          <a:p>
            <a:pPr marL="0" indent="0"/>
            <a:endParaRPr lang="en-GB" sz="1200" dirty="0"/>
          </a:p>
          <a:p>
            <a:pPr marL="0" lvl="0" indent="0">
              <a:lnSpc>
                <a:spcPct val="114000"/>
              </a:lnSpc>
              <a:spcBef>
                <a:spcPts val="0"/>
              </a:spcBef>
              <a:buClrTx/>
              <a:buSzTx/>
            </a:pPr>
            <a:endParaRPr lang="en-GB" sz="1200" kern="1200" dirty="0">
              <a:solidFill>
                <a:prstClr val="black"/>
              </a:solidFill>
              <a:latin typeface="Arial" pitchFamily="34" charset="0"/>
              <a:ea typeface="ヒラギノ角ゴ Pro W3" pitchFamily="84" charset="-128"/>
            </a:endParaRPr>
          </a:p>
          <a:p>
            <a:endParaRPr lang="en-GB" dirty="0"/>
          </a:p>
        </p:txBody>
      </p:sp>
    </p:spTree>
    <p:extLst>
      <p:ext uri="{BB962C8B-B14F-4D97-AF65-F5344CB8AC3E}">
        <p14:creationId xmlns:p14="http://schemas.microsoft.com/office/powerpoint/2010/main" val="32445702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332656"/>
            <a:ext cx="8223448" cy="720080"/>
          </a:xfrm>
        </p:spPr>
        <p:txBody>
          <a:bodyPr/>
          <a:lstStyle/>
          <a:p>
            <a:br>
              <a:rPr lang="en-GB" sz="3200" dirty="0">
                <a:solidFill>
                  <a:schemeClr val="accent1">
                    <a:lumMod val="75000"/>
                  </a:schemeClr>
                </a:solidFill>
              </a:rPr>
            </a:br>
            <a:r>
              <a:rPr lang="en-GB" sz="3200" dirty="0">
                <a:solidFill>
                  <a:schemeClr val="accent1">
                    <a:lumMod val="75000"/>
                  </a:schemeClr>
                </a:solidFill>
              </a:rPr>
              <a:t>Precautions to COVID-19 vaccines (2) </a:t>
            </a:r>
            <a:br>
              <a:rPr lang="en-GB" sz="3200" dirty="0">
                <a:solidFill>
                  <a:schemeClr val="accent1">
                    <a:lumMod val="75000"/>
                  </a:schemeClr>
                </a:solidFill>
              </a:rPr>
            </a:br>
            <a:endParaRPr lang="en-GB" sz="3200" dirty="0">
              <a:solidFill>
                <a:schemeClr val="accent1">
                  <a:lumMod val="75000"/>
                </a:schemeClr>
              </a:solidFill>
            </a:endParaRPr>
          </a:p>
        </p:txBody>
      </p:sp>
      <p:sp>
        <p:nvSpPr>
          <p:cNvPr id="3" name="Content Placeholder 2"/>
          <p:cNvSpPr>
            <a:spLocks noGrp="1"/>
          </p:cNvSpPr>
          <p:nvPr>
            <p:ph idx="1"/>
          </p:nvPr>
        </p:nvSpPr>
        <p:spPr>
          <a:xfrm>
            <a:off x="675923" y="1484784"/>
            <a:ext cx="8077200" cy="4320480"/>
          </a:xfrm>
        </p:spPr>
        <p:txBody>
          <a:bodyPr/>
          <a:lstStyle/>
          <a:p>
            <a:pPr>
              <a:buFont typeface="Wingdings" panose="05000000000000000000" pitchFamily="2" charset="2"/>
              <a:buChar char="q"/>
            </a:pPr>
            <a:r>
              <a:rPr lang="en-GB" sz="2400" dirty="0"/>
              <a:t>individuals with a localised urticarial (itchy) skin reaction (without systemic symptoms) to the first dose of a COVID-19 vaccine should receive the second dose of vaccine with prolonged observation (30 minutes) in a setting with full resuscitation facilities (e.g. a hospital)</a:t>
            </a:r>
          </a:p>
          <a:p>
            <a:pPr lvl="0">
              <a:buFont typeface="Wingdings" panose="05000000000000000000" pitchFamily="2" charset="2"/>
              <a:buChar char="q"/>
            </a:pPr>
            <a:endParaRPr lang="en-GB" sz="2400" dirty="0"/>
          </a:p>
          <a:p>
            <a:pPr lvl="0">
              <a:buFont typeface="Wingdings" panose="05000000000000000000" pitchFamily="2" charset="2"/>
              <a:buChar char="q"/>
            </a:pPr>
            <a:r>
              <a:rPr lang="en-GB" sz="2400" dirty="0"/>
              <a:t>individuals with non-allergic reactions (vasovagal (fainting) episodes, non-urticarial skin reaction or non-specific symptoms) can receive the second dose of vaccine in any vaccination setting</a:t>
            </a:r>
          </a:p>
          <a:p>
            <a:pPr marL="285750" lvl="0" indent="-285750">
              <a:buFont typeface="Arial" panose="020B0604020202020204" pitchFamily="34" charset="0"/>
              <a:buChar char="•"/>
            </a:pPr>
            <a:endParaRPr lang="en-GB" sz="1600" dirty="0">
              <a:solidFill>
                <a:srgbClr val="7030A0"/>
              </a:solidFill>
            </a:endParaRPr>
          </a:p>
          <a:p>
            <a:pPr marL="0" lvl="0" indent="0"/>
            <a:endParaRPr lang="en-GB" sz="2000" dirty="0">
              <a:solidFill>
                <a:srgbClr val="FF0000"/>
              </a:solidFill>
            </a:endParaRPr>
          </a:p>
          <a:p>
            <a:endParaRPr lang="en-GB" dirty="0"/>
          </a:p>
        </p:txBody>
      </p:sp>
    </p:spTree>
    <p:extLst>
      <p:ext uri="{BB962C8B-B14F-4D97-AF65-F5344CB8AC3E}">
        <p14:creationId xmlns:p14="http://schemas.microsoft.com/office/powerpoint/2010/main" val="20775187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116632"/>
            <a:ext cx="8077200" cy="936104"/>
          </a:xfrm>
        </p:spPr>
        <p:txBody>
          <a:bodyPr/>
          <a:lstStyle/>
          <a:p>
            <a:r>
              <a:rPr lang="en-GB" dirty="0">
                <a:solidFill>
                  <a:schemeClr val="accent1">
                    <a:lumMod val="75000"/>
                  </a:schemeClr>
                </a:solidFill>
              </a:rPr>
              <a:t>1. Learning objectives</a:t>
            </a:r>
          </a:p>
        </p:txBody>
      </p:sp>
      <p:sp>
        <p:nvSpPr>
          <p:cNvPr id="3" name="Content Placeholder 2"/>
          <p:cNvSpPr>
            <a:spLocks noGrp="1"/>
          </p:cNvSpPr>
          <p:nvPr>
            <p:ph idx="1"/>
          </p:nvPr>
        </p:nvSpPr>
        <p:spPr>
          <a:xfrm>
            <a:off x="683568" y="1196752"/>
            <a:ext cx="8077200" cy="4464496"/>
          </a:xfrm>
        </p:spPr>
        <p:txBody>
          <a:bodyPr/>
          <a:lstStyle/>
          <a:p>
            <a:pPr marL="4763" lvl="0" indent="-4763">
              <a:spcBef>
                <a:spcPts val="0"/>
              </a:spcBef>
              <a:spcAft>
                <a:spcPts val="1000"/>
              </a:spcAft>
              <a:buClrTx/>
              <a:buSzTx/>
            </a:pPr>
            <a:r>
              <a:rPr lang="en-GB" sz="2000" b="1" kern="1200" dirty="0">
                <a:solidFill>
                  <a:prstClr val="black"/>
                </a:solidFill>
                <a:latin typeface="Arial" pitchFamily="34" charset="0"/>
                <a:ea typeface="ヒラギノ角ゴ Pro W3" pitchFamily="84" charset="-128"/>
              </a:rPr>
              <a:t>By the end of this session, you should be able to:</a:t>
            </a:r>
          </a:p>
          <a:p>
            <a:pPr lvl="0">
              <a:spcBef>
                <a:spcPts val="0"/>
              </a:spcBef>
              <a:spcAft>
                <a:spcPts val="1000"/>
              </a:spcAft>
              <a:buClr>
                <a:schemeClr val="accent1">
                  <a:lumMod val="75000"/>
                </a:schemeClr>
              </a:buClr>
              <a:buSzTx/>
              <a:buFont typeface="Wingdings" panose="05000000000000000000" pitchFamily="2" charset="2"/>
              <a:buChar char="q"/>
            </a:pPr>
            <a:r>
              <a:rPr lang="en-GB" sz="2000" kern="1200" dirty="0">
                <a:latin typeface="Arial" pitchFamily="34" charset="0"/>
                <a:ea typeface="ヒラギノ角ゴ Pro W3" pitchFamily="84" charset="-128"/>
              </a:rPr>
              <a:t>explain what COVID-19 is and be aware of common symptoms / symptom progression</a:t>
            </a:r>
          </a:p>
          <a:p>
            <a:pPr>
              <a:spcBef>
                <a:spcPts val="0"/>
              </a:spcBef>
              <a:spcAft>
                <a:spcPts val="1000"/>
              </a:spcAft>
              <a:buClr>
                <a:schemeClr val="accent1">
                  <a:lumMod val="75000"/>
                </a:schemeClr>
              </a:buClr>
              <a:buSzTx/>
              <a:buFont typeface="Wingdings" panose="05000000000000000000" pitchFamily="2" charset="2"/>
              <a:buChar char="q"/>
            </a:pPr>
            <a:r>
              <a:rPr lang="en-GB" sz="2000" kern="1200" dirty="0">
                <a:latin typeface="Arial" pitchFamily="34" charset="0"/>
                <a:ea typeface="ヒラギノ角ゴ Pro W3" pitchFamily="84" charset="-128"/>
              </a:rPr>
              <a:t>understand the COVID-19 vaccination programme for children and young people (6 month – 17 year olds)</a:t>
            </a:r>
          </a:p>
          <a:p>
            <a:pPr>
              <a:spcBef>
                <a:spcPts val="0"/>
              </a:spcBef>
              <a:spcAft>
                <a:spcPts val="1000"/>
              </a:spcAft>
              <a:buClr>
                <a:schemeClr val="accent1">
                  <a:lumMod val="75000"/>
                </a:schemeClr>
              </a:buClr>
              <a:buSzTx/>
              <a:buFont typeface="Wingdings" panose="05000000000000000000" pitchFamily="2" charset="2"/>
              <a:buChar char="q"/>
            </a:pPr>
            <a:r>
              <a:rPr lang="en-GB" sz="2000" dirty="0"/>
              <a:t>understand how to communicate key facts in response to questions from children and their parents, and direct them to additional sources of information</a:t>
            </a:r>
          </a:p>
          <a:p>
            <a:pPr>
              <a:spcBef>
                <a:spcPts val="0"/>
              </a:spcBef>
              <a:spcAft>
                <a:spcPts val="1000"/>
              </a:spcAft>
              <a:buClr>
                <a:schemeClr val="accent1">
                  <a:lumMod val="75000"/>
                </a:schemeClr>
              </a:buClr>
              <a:buSzTx/>
              <a:buFont typeface="Wingdings" panose="05000000000000000000" pitchFamily="2" charset="2"/>
              <a:buChar char="q"/>
            </a:pPr>
            <a:r>
              <a:rPr lang="en-GB" sz="2000" dirty="0"/>
              <a:t>describe the key principles of how to correctly store, prepare and administer COVID-19 vaccines which have been authorised for use in Northern Ireland (NI) children’s vaccination programmes</a:t>
            </a:r>
            <a:endParaRPr lang="en-GB" sz="2000" kern="1200" dirty="0">
              <a:latin typeface="Arial" pitchFamily="34" charset="0"/>
              <a:ea typeface="ヒラギノ角ゴ Pro W3" pitchFamily="84" charset="-128"/>
            </a:endParaRPr>
          </a:p>
        </p:txBody>
      </p:sp>
    </p:spTree>
    <p:extLst>
      <p:ext uri="{BB962C8B-B14F-4D97-AF65-F5344CB8AC3E}">
        <p14:creationId xmlns:p14="http://schemas.microsoft.com/office/powerpoint/2010/main" val="27915959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88640"/>
            <a:ext cx="8077200" cy="720080"/>
          </a:xfrm>
        </p:spPr>
        <p:txBody>
          <a:bodyPr/>
          <a:lstStyle/>
          <a:p>
            <a:r>
              <a:rPr lang="en-GB" sz="3200" dirty="0">
                <a:solidFill>
                  <a:schemeClr val="accent1">
                    <a:lumMod val="75000"/>
                  </a:schemeClr>
                </a:solidFill>
              </a:rPr>
              <a:t>Side effects of COVID-19 vaccination</a:t>
            </a:r>
          </a:p>
        </p:txBody>
      </p:sp>
      <p:sp>
        <p:nvSpPr>
          <p:cNvPr id="3" name="Content Placeholder 2"/>
          <p:cNvSpPr>
            <a:spLocks noGrp="1"/>
          </p:cNvSpPr>
          <p:nvPr>
            <p:ph idx="1"/>
          </p:nvPr>
        </p:nvSpPr>
        <p:spPr>
          <a:xfrm>
            <a:off x="683568" y="908720"/>
            <a:ext cx="8077200" cy="4653880"/>
          </a:xfrm>
        </p:spPr>
        <p:txBody>
          <a:bodyPr/>
          <a:lstStyle/>
          <a:p>
            <a:pPr marL="285750" indent="-285750">
              <a:buFont typeface="Wingdings" panose="05000000000000000000" pitchFamily="2" charset="2"/>
              <a:buChar char="q"/>
            </a:pPr>
            <a:r>
              <a:rPr lang="en-GB" sz="1600" dirty="0"/>
              <a:t>vaccines can cause side effects (these can be also referred to as adverse reactions). Side effects happen because vaccines work by triggering an immune system response. Most side effects are mild and only last a few days</a:t>
            </a:r>
          </a:p>
          <a:p>
            <a:pPr marL="285750" indent="-285750">
              <a:buFont typeface="Wingdings" panose="05000000000000000000" pitchFamily="2" charset="2"/>
              <a:buChar char="q"/>
            </a:pPr>
            <a:endParaRPr lang="en-GB" sz="1600" dirty="0"/>
          </a:p>
          <a:p>
            <a:pPr marL="285750" indent="-285750">
              <a:buFont typeface="Wingdings" panose="05000000000000000000" pitchFamily="2" charset="2"/>
              <a:buChar char="q"/>
            </a:pPr>
            <a:r>
              <a:rPr lang="en-GB" sz="1600" dirty="0"/>
              <a:t>very common side effects include: having a painful, heavy feeling and tenderness in the arm where you had the injection; feeling tired; a headache; general aches, chills, or flu like symptoms</a:t>
            </a:r>
          </a:p>
          <a:p>
            <a:pPr marL="285750" indent="-285750">
              <a:buFont typeface="Wingdings" panose="05000000000000000000" pitchFamily="2" charset="2"/>
              <a:buChar char="q"/>
            </a:pPr>
            <a:endParaRPr lang="en-GB" sz="1600" dirty="0"/>
          </a:p>
          <a:p>
            <a:pPr marL="285750" indent="-285750">
              <a:buFont typeface="Wingdings" panose="05000000000000000000" pitchFamily="2" charset="2"/>
              <a:buChar char="q"/>
            </a:pPr>
            <a:r>
              <a:rPr lang="en-GB" sz="1600" dirty="0"/>
              <a:t>mild fever can last for two to three days after the vaccination but </a:t>
            </a:r>
            <a:r>
              <a:rPr lang="en-GB" sz="1600" u="sng" dirty="0"/>
              <a:t>a high temperature is unusual</a:t>
            </a:r>
          </a:p>
          <a:p>
            <a:pPr marL="285750" indent="-285750">
              <a:buFont typeface="Wingdings" panose="05000000000000000000" pitchFamily="2" charset="2"/>
              <a:buChar char="q"/>
            </a:pPr>
            <a:endParaRPr lang="en-GB" sz="1600" dirty="0"/>
          </a:p>
          <a:p>
            <a:pPr marL="285750" indent="-285750">
              <a:buFont typeface="Wingdings" panose="05000000000000000000" pitchFamily="2" charset="2"/>
              <a:buChar char="q"/>
            </a:pPr>
            <a:r>
              <a:rPr lang="en-GB" sz="1600" dirty="0"/>
              <a:t>children and young people may also have flu like symptoms with episodes of shivering and shaking for up to 2 days (oral paracetamol can be administered following vaccination, follow the dose advice in the packaging) </a:t>
            </a:r>
          </a:p>
          <a:p>
            <a:pPr marL="285750" indent="-285750">
              <a:buFont typeface="Wingdings" panose="05000000000000000000" pitchFamily="2" charset="2"/>
              <a:buChar char="q"/>
            </a:pPr>
            <a:r>
              <a:rPr lang="en-GB" sz="1600" dirty="0"/>
              <a:t> </a:t>
            </a:r>
          </a:p>
          <a:p>
            <a:pPr marL="285750" indent="-285750">
              <a:buFont typeface="Wingdings" panose="05000000000000000000" pitchFamily="2" charset="2"/>
              <a:buChar char="q"/>
            </a:pPr>
            <a:r>
              <a:rPr lang="en-GB" sz="1600" dirty="0"/>
              <a:t>an uncommon side effect is swollen glands in the armpit or neck on the same side as the arm where you had the vaccine. This can last for around 10 days, but if it lasts longer seek medical advice</a:t>
            </a:r>
          </a:p>
          <a:p>
            <a:endParaRPr lang="en-GB" sz="1600" dirty="0"/>
          </a:p>
          <a:p>
            <a:endParaRPr lang="en-GB" dirty="0"/>
          </a:p>
        </p:txBody>
      </p:sp>
    </p:spTree>
    <p:extLst>
      <p:ext uri="{BB962C8B-B14F-4D97-AF65-F5344CB8AC3E}">
        <p14:creationId xmlns:p14="http://schemas.microsoft.com/office/powerpoint/2010/main" val="14916687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88640"/>
            <a:ext cx="8437240" cy="504056"/>
          </a:xfrm>
        </p:spPr>
        <p:txBody>
          <a:bodyPr/>
          <a:lstStyle/>
          <a:p>
            <a:r>
              <a:rPr lang="en-GB" sz="3200" dirty="0">
                <a:solidFill>
                  <a:schemeClr val="accent1">
                    <a:lumMod val="75000"/>
                  </a:schemeClr>
                </a:solidFill>
              </a:rPr>
              <a:t>Local reactions at the vaccination site</a:t>
            </a:r>
          </a:p>
        </p:txBody>
      </p:sp>
      <p:sp>
        <p:nvSpPr>
          <p:cNvPr id="3" name="Content Placeholder 2"/>
          <p:cNvSpPr>
            <a:spLocks noGrp="1"/>
          </p:cNvSpPr>
          <p:nvPr>
            <p:ph idx="1"/>
          </p:nvPr>
        </p:nvSpPr>
        <p:spPr>
          <a:xfrm>
            <a:off x="685800" y="836712"/>
            <a:ext cx="8077200" cy="4824536"/>
          </a:xfrm>
        </p:spPr>
        <p:txBody>
          <a:bodyPr/>
          <a:lstStyle/>
          <a:p>
            <a:pPr marL="285750" indent="-285750">
              <a:buFont typeface="Wingdings" panose="05000000000000000000" pitchFamily="2" charset="2"/>
              <a:buChar char="q"/>
            </a:pPr>
            <a:r>
              <a:rPr lang="en-GB" sz="1500" dirty="0"/>
              <a:t>the MHRA have received reports of skin reactions occurring around the vaccination site and extensive swelling of the vaccinated limb</a:t>
            </a:r>
          </a:p>
          <a:p>
            <a:pPr marL="285750" indent="-285750">
              <a:buFont typeface="Wingdings" panose="05000000000000000000" pitchFamily="2" charset="2"/>
              <a:buChar char="q"/>
            </a:pPr>
            <a:endParaRPr lang="en-GB" sz="1500" dirty="0"/>
          </a:p>
          <a:p>
            <a:pPr marL="285750" indent="-285750">
              <a:buFont typeface="Wingdings" panose="05000000000000000000" pitchFamily="2" charset="2"/>
              <a:buChar char="q"/>
            </a:pPr>
            <a:r>
              <a:rPr lang="en-GB" sz="1500" dirty="0"/>
              <a:t>the majority of the reports received have been following the </a:t>
            </a:r>
            <a:r>
              <a:rPr lang="en-GB" sz="1500" dirty="0" err="1"/>
              <a:t>Moderna</a:t>
            </a:r>
            <a:r>
              <a:rPr lang="en-GB" sz="1500" dirty="0"/>
              <a:t> </a:t>
            </a:r>
            <a:r>
              <a:rPr lang="en-GB" sz="1600" dirty="0"/>
              <a:t>(</a:t>
            </a:r>
            <a:r>
              <a:rPr lang="en-GB" sz="1600" dirty="0" err="1"/>
              <a:t>Spikevax</a:t>
            </a:r>
            <a:r>
              <a:rPr lang="en-GB" sz="1600" dirty="0"/>
              <a:t>®) and Pfizer BioNTech (Comirnaty®) </a:t>
            </a:r>
            <a:r>
              <a:rPr lang="en-GB" sz="1500" dirty="0"/>
              <a:t>vaccines</a:t>
            </a:r>
          </a:p>
          <a:p>
            <a:pPr marL="285750" indent="-285750">
              <a:buFont typeface="Wingdings" panose="05000000000000000000" pitchFamily="2" charset="2"/>
              <a:buChar char="q"/>
            </a:pPr>
            <a:endParaRPr lang="en-GB" sz="1500" dirty="0"/>
          </a:p>
          <a:p>
            <a:pPr marL="285750" indent="-285750">
              <a:buFont typeface="Wingdings" panose="05000000000000000000" pitchFamily="2" charset="2"/>
              <a:buChar char="q"/>
            </a:pPr>
            <a:r>
              <a:rPr lang="en-GB" sz="1500" dirty="0"/>
              <a:t>the reactions are characterized by a rash, swelling and tenderness that can cover the whole upper arm and may be itchy and/or painful and warm to the touch </a:t>
            </a:r>
          </a:p>
          <a:p>
            <a:pPr marL="285750" indent="-285750">
              <a:buFont typeface="Wingdings" panose="05000000000000000000" pitchFamily="2" charset="2"/>
              <a:buChar char="q"/>
            </a:pPr>
            <a:endParaRPr lang="en-GB" sz="1500" dirty="0"/>
          </a:p>
          <a:p>
            <a:pPr marL="285750" indent="-285750">
              <a:buFont typeface="Wingdings" panose="05000000000000000000" pitchFamily="2" charset="2"/>
              <a:buChar char="q"/>
            </a:pPr>
            <a:r>
              <a:rPr lang="en-GB" sz="1500" dirty="0"/>
              <a:t>the reactions are usually self-limiting and resolve within a day or two, although in some patients it can take slightly longer to disappear</a:t>
            </a:r>
          </a:p>
          <a:p>
            <a:pPr marL="285750" indent="-285750">
              <a:buFont typeface="Wingdings" panose="05000000000000000000" pitchFamily="2" charset="2"/>
              <a:buChar char="q"/>
            </a:pPr>
            <a:endParaRPr lang="en-GB" sz="1500" dirty="0"/>
          </a:p>
          <a:p>
            <a:pPr marL="285750" indent="-285750">
              <a:buFont typeface="Wingdings" panose="05000000000000000000" pitchFamily="2" charset="2"/>
              <a:buChar char="q"/>
            </a:pPr>
            <a:r>
              <a:rPr lang="en-GB" sz="1500" dirty="0"/>
              <a:t>individuals who experience this reaction after their first dose may experience a similar reaction in a shorter timeframe following the second dose, however, none of the reports received by the MHRA have been serious and people should still receive their second dose when invited </a:t>
            </a:r>
          </a:p>
          <a:p>
            <a:pPr marL="285750" indent="-285750">
              <a:buFont typeface="Wingdings" panose="05000000000000000000" pitchFamily="2" charset="2"/>
              <a:buChar char="q"/>
            </a:pPr>
            <a:endParaRPr lang="en-GB" sz="1500" dirty="0"/>
          </a:p>
          <a:p>
            <a:pPr marL="285750" indent="-285750">
              <a:buFont typeface="Wingdings" panose="05000000000000000000" pitchFamily="2" charset="2"/>
              <a:buChar char="q"/>
            </a:pPr>
            <a:r>
              <a:rPr lang="en-GB" sz="1500" dirty="0"/>
              <a:t>those who experience delayed local reactions after their COVID-19 vaccination which do not resolve within a few days should seek medical advice</a:t>
            </a:r>
          </a:p>
          <a:p>
            <a:endParaRPr lang="en-GB" dirty="0"/>
          </a:p>
        </p:txBody>
      </p:sp>
    </p:spTree>
    <p:extLst>
      <p:ext uri="{BB962C8B-B14F-4D97-AF65-F5344CB8AC3E}">
        <p14:creationId xmlns:p14="http://schemas.microsoft.com/office/powerpoint/2010/main" val="11808524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88640"/>
            <a:ext cx="8077200" cy="576064"/>
          </a:xfrm>
        </p:spPr>
        <p:txBody>
          <a:bodyPr/>
          <a:lstStyle/>
          <a:p>
            <a:r>
              <a:rPr lang="en-GB" sz="3200" dirty="0">
                <a:solidFill>
                  <a:schemeClr val="accent1">
                    <a:lumMod val="75000"/>
                  </a:schemeClr>
                </a:solidFill>
              </a:rPr>
              <a:t>Myocarditis and pericarditis </a:t>
            </a:r>
          </a:p>
        </p:txBody>
      </p:sp>
      <p:sp>
        <p:nvSpPr>
          <p:cNvPr id="3" name="Content Placeholder 2"/>
          <p:cNvSpPr>
            <a:spLocks noGrp="1"/>
          </p:cNvSpPr>
          <p:nvPr>
            <p:ph idx="1"/>
          </p:nvPr>
        </p:nvSpPr>
        <p:spPr>
          <a:xfrm>
            <a:off x="685800" y="908720"/>
            <a:ext cx="4246240" cy="4968552"/>
          </a:xfrm>
        </p:spPr>
        <p:txBody>
          <a:bodyPr/>
          <a:lstStyle/>
          <a:p>
            <a:pPr marL="285750" indent="-285750">
              <a:buFont typeface="Wingdings" panose="05000000000000000000" pitchFamily="2" charset="2"/>
              <a:buChar char="q"/>
            </a:pPr>
            <a:r>
              <a:rPr lang="en-GB" sz="1400" dirty="0"/>
              <a:t>cases of myocarditis and pericarditis have been reported rarely after the Pfizer BioNTech (Comirnaty®) vaccines</a:t>
            </a:r>
          </a:p>
          <a:p>
            <a:pPr marL="285750" indent="-285750">
              <a:buFont typeface="Wingdings" panose="05000000000000000000" pitchFamily="2" charset="2"/>
              <a:buChar char="q"/>
            </a:pPr>
            <a:endParaRPr lang="en-GB" sz="1400" dirty="0"/>
          </a:p>
          <a:p>
            <a:pPr marL="285750" indent="-285750">
              <a:buFont typeface="Wingdings" panose="05000000000000000000" pitchFamily="2" charset="2"/>
              <a:buChar char="q"/>
            </a:pPr>
            <a:r>
              <a:rPr lang="en-GB" sz="1400" dirty="0"/>
              <a:t>the reported rate appears to be highest in those under 25 years of age and in males, and after the second dose</a:t>
            </a:r>
          </a:p>
          <a:p>
            <a:pPr marL="285750" indent="-285750">
              <a:buFont typeface="Wingdings" panose="05000000000000000000" pitchFamily="2" charset="2"/>
              <a:buChar char="q"/>
            </a:pPr>
            <a:endParaRPr lang="en-GB" sz="1400" dirty="0"/>
          </a:p>
          <a:p>
            <a:pPr marL="285750" indent="-285750">
              <a:buFont typeface="Wingdings" panose="05000000000000000000" pitchFamily="2" charset="2"/>
              <a:buChar char="q"/>
            </a:pPr>
            <a:r>
              <a:rPr lang="en-GB" sz="1400" dirty="0"/>
              <a:t>onset is within a few days of vaccination and most cases are mild and have recovered without any sequelae</a:t>
            </a:r>
          </a:p>
          <a:p>
            <a:pPr marL="285750" indent="-285750">
              <a:buFont typeface="Wingdings" panose="05000000000000000000" pitchFamily="2" charset="2"/>
              <a:buChar char="q"/>
            </a:pPr>
            <a:endParaRPr lang="en-GB" sz="1400" dirty="0"/>
          </a:p>
          <a:p>
            <a:pPr marL="285750" indent="-285750">
              <a:buFont typeface="Wingdings" panose="05000000000000000000" pitchFamily="2" charset="2"/>
              <a:buChar char="q"/>
            </a:pPr>
            <a:r>
              <a:rPr lang="en-GB" sz="1400" dirty="0"/>
              <a:t>those who develop myocarditis or pericarditis following COVID-19 vaccination should be assessed by an appropriate clinician to determine whether it is likely to be vaccine related</a:t>
            </a:r>
          </a:p>
          <a:p>
            <a:pPr marL="285750" indent="-285750">
              <a:buFont typeface="Wingdings" panose="05000000000000000000" pitchFamily="2" charset="2"/>
              <a:buChar char="q"/>
            </a:pPr>
            <a:endParaRPr lang="en-GB" sz="1400" dirty="0"/>
          </a:p>
          <a:p>
            <a:pPr marL="285750" indent="-285750">
              <a:buFont typeface="Wingdings" panose="05000000000000000000" pitchFamily="2" charset="2"/>
              <a:buChar char="q"/>
            </a:pPr>
            <a:r>
              <a:rPr lang="en-GB" sz="1400" dirty="0"/>
              <a:t>subsequent doses should be deferred pending further investigation</a:t>
            </a:r>
          </a:p>
          <a:p>
            <a:pPr marL="0" indent="0"/>
            <a:endParaRPr lang="en-GB" sz="1400" dirty="0"/>
          </a:p>
          <a:p>
            <a:pPr marL="285750" indent="-285750">
              <a:buFont typeface="Arial" panose="020B0604020202020204" pitchFamily="34" charset="0"/>
              <a:buChar char="•"/>
            </a:pPr>
            <a:endParaRPr lang="en-GB" sz="1800" dirty="0"/>
          </a:p>
          <a:p>
            <a:pPr marL="285750" indent="-285750">
              <a:buFont typeface="Arial" panose="020B0604020202020204" pitchFamily="34" charset="0"/>
              <a:buChar char="•"/>
            </a:pPr>
            <a:endParaRPr lang="en-GB" sz="1800" dirty="0"/>
          </a:p>
          <a:p>
            <a:pPr marL="285750" indent="-285750">
              <a:buFont typeface="Arial" panose="020B0604020202020204" pitchFamily="34" charset="0"/>
              <a:buChar char="•"/>
            </a:pPr>
            <a:endParaRPr lang="en-GB" sz="1800" dirty="0"/>
          </a:p>
          <a:p>
            <a:endParaRPr lang="en-GB" dirty="0"/>
          </a:p>
        </p:txBody>
      </p:sp>
      <p:sp>
        <p:nvSpPr>
          <p:cNvPr id="6" name="Rectangle 5"/>
          <p:cNvSpPr/>
          <p:nvPr/>
        </p:nvSpPr>
        <p:spPr>
          <a:xfrm>
            <a:off x="5724129" y="4242912"/>
            <a:ext cx="2736304" cy="738664"/>
          </a:xfrm>
          <a:prstGeom prst="rect">
            <a:avLst/>
          </a:prstGeom>
        </p:spPr>
        <p:txBody>
          <a:bodyPr wrap="square">
            <a:spAutoFit/>
          </a:bodyPr>
          <a:lstStyle/>
          <a:p>
            <a:pPr lvl="0"/>
            <a:r>
              <a:rPr lang="en-GB" sz="1400" dirty="0">
                <a:solidFill>
                  <a:srgbClr val="000000"/>
                </a:solidFill>
                <a:hlinkClick r:id="rId3"/>
              </a:rPr>
              <a:t>Specific information for healthcare professionals is available on the gov.uk website</a:t>
            </a:r>
            <a:endParaRPr lang="en-GB" sz="1400" dirty="0">
              <a:solidFill>
                <a:srgbClr val="000000"/>
              </a:solidFill>
            </a:endParaRPr>
          </a:p>
        </p:txBody>
      </p:sp>
      <p:pic>
        <p:nvPicPr>
          <p:cNvPr id="7" name="Picture 6">
            <a:extLst>
              <a:ext uri="{FF2B5EF4-FFF2-40B4-BE49-F238E27FC236}">
                <a16:creationId xmlns:a16="http://schemas.microsoft.com/office/drawing/2014/main" id="{8925FC96-D38E-483A-945D-AF7784ECC9B7}"/>
              </a:ext>
            </a:extLst>
          </p:cNvPr>
          <p:cNvPicPr>
            <a:picLocks noChangeAspect="1"/>
          </p:cNvPicPr>
          <p:nvPr/>
        </p:nvPicPr>
        <p:blipFill>
          <a:blip r:embed="rId4"/>
          <a:stretch>
            <a:fillRect/>
          </a:stretch>
        </p:blipFill>
        <p:spPr>
          <a:xfrm>
            <a:off x="5422962" y="1171660"/>
            <a:ext cx="3338637" cy="2664296"/>
          </a:xfrm>
          <a:prstGeom prst="rect">
            <a:avLst/>
          </a:prstGeom>
        </p:spPr>
      </p:pic>
    </p:spTree>
    <p:extLst>
      <p:ext uri="{BB962C8B-B14F-4D97-AF65-F5344CB8AC3E}">
        <p14:creationId xmlns:p14="http://schemas.microsoft.com/office/powerpoint/2010/main" val="12946534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88640"/>
            <a:ext cx="8077200" cy="792088"/>
          </a:xfrm>
        </p:spPr>
        <p:txBody>
          <a:bodyPr/>
          <a:lstStyle/>
          <a:p>
            <a:r>
              <a:rPr lang="en-GB" sz="3200" dirty="0" err="1">
                <a:solidFill>
                  <a:schemeClr val="accent1">
                    <a:lumMod val="75000"/>
                  </a:schemeClr>
                </a:solidFill>
              </a:rPr>
              <a:t>Guillain-Barré</a:t>
            </a:r>
            <a:r>
              <a:rPr lang="en-GB" sz="3200" dirty="0">
                <a:solidFill>
                  <a:schemeClr val="accent1">
                    <a:lumMod val="75000"/>
                  </a:schemeClr>
                </a:solidFill>
              </a:rPr>
              <a:t> syndrome (GBS)</a:t>
            </a:r>
          </a:p>
        </p:txBody>
      </p:sp>
      <p:sp>
        <p:nvSpPr>
          <p:cNvPr id="3" name="Content Placeholder 2"/>
          <p:cNvSpPr>
            <a:spLocks noGrp="1"/>
          </p:cNvSpPr>
          <p:nvPr>
            <p:ph idx="1"/>
          </p:nvPr>
        </p:nvSpPr>
        <p:spPr>
          <a:xfrm>
            <a:off x="685800" y="1052736"/>
            <a:ext cx="8077200" cy="4824536"/>
          </a:xfrm>
        </p:spPr>
        <p:txBody>
          <a:bodyPr/>
          <a:lstStyle/>
          <a:p>
            <a:pPr marL="285750" indent="-285750">
              <a:buFont typeface="Wingdings" panose="05000000000000000000" pitchFamily="2" charset="2"/>
              <a:buChar char="q"/>
            </a:pPr>
            <a:r>
              <a:rPr lang="en-GB" sz="1600" dirty="0"/>
              <a:t>GBS is a very rare and serious condition that affects the nerves- mainly in the feet, hands and limbs, causing numbness, weakness and pain. In severe cases, GBS can cause difficulty moving, walking, breathing and/or swallowing </a:t>
            </a:r>
          </a:p>
          <a:p>
            <a:pPr marL="285750" indent="-285750">
              <a:buFont typeface="Wingdings" panose="05000000000000000000" pitchFamily="2" charset="2"/>
              <a:buChar char="q"/>
            </a:pPr>
            <a:endParaRPr lang="en-GB" sz="1600" dirty="0"/>
          </a:p>
          <a:p>
            <a:pPr marL="285750" indent="-285750">
              <a:buFont typeface="Wingdings" panose="05000000000000000000" pitchFamily="2" charset="2"/>
              <a:buChar char="q"/>
            </a:pPr>
            <a:r>
              <a:rPr lang="en-GB" sz="1600" dirty="0"/>
              <a:t>very rare reports of GBS following COVID-19 vaccination have been received, however, no causal mechanism with COVID-19 vaccination has been proven, and cases of GBS following vaccination may occur by chance</a:t>
            </a:r>
          </a:p>
          <a:p>
            <a:pPr marL="285750" indent="-285750">
              <a:buFont typeface="Wingdings" panose="05000000000000000000" pitchFamily="2" charset="2"/>
              <a:buChar char="q"/>
            </a:pPr>
            <a:endParaRPr lang="en-GB" sz="1600" dirty="0"/>
          </a:p>
          <a:p>
            <a:pPr marL="285750" indent="-285750">
              <a:buFont typeface="Wingdings" panose="05000000000000000000" pitchFamily="2" charset="2"/>
              <a:buChar char="q"/>
            </a:pPr>
            <a:r>
              <a:rPr lang="en-GB" sz="1600" dirty="0"/>
              <a:t>in those who are diagnosed with GBS after the first dose of vaccine, the balance of risk benefit is in favour of completing a full COVID-19 vaccination schedule. Individuals who have a history of GBS should be vaccinated as appropriate for their age and underlying risk status </a:t>
            </a:r>
          </a:p>
          <a:p>
            <a:pPr marL="285750" indent="-285750">
              <a:buFont typeface="Wingdings" panose="05000000000000000000" pitchFamily="2" charset="2"/>
              <a:buChar char="q"/>
            </a:pPr>
            <a:endParaRPr lang="en-GB" sz="1600" dirty="0"/>
          </a:p>
          <a:p>
            <a:pPr marL="285750" indent="-285750">
              <a:buFont typeface="Wingdings" panose="05000000000000000000" pitchFamily="2" charset="2"/>
              <a:buChar char="q"/>
            </a:pPr>
            <a:r>
              <a:rPr lang="en-GB" sz="1600" dirty="0"/>
              <a:t>as there is no evidence to suggest that having had a prior diagnosis of GBS predisposes an individual to further episodes, in those who are diagnosed with GBS after the first dose of either of the mRNA vaccines, further vaccination can proceed as normal, once recovered</a:t>
            </a:r>
          </a:p>
          <a:p>
            <a:pPr marL="285750" indent="-285750">
              <a:buFont typeface="Arial" panose="020B0604020202020204" pitchFamily="34" charset="0"/>
              <a:buChar char="•"/>
            </a:pPr>
            <a:endParaRPr lang="en-GB" sz="1500" dirty="0"/>
          </a:p>
          <a:p>
            <a:pPr marL="285750" indent="-285750">
              <a:buFont typeface="Arial" panose="020B0604020202020204" pitchFamily="34" charset="0"/>
              <a:buChar char="•"/>
            </a:pPr>
            <a:endParaRPr lang="en-GB" sz="1400" dirty="0"/>
          </a:p>
          <a:p>
            <a:endParaRPr lang="en-GB" dirty="0"/>
          </a:p>
        </p:txBody>
      </p:sp>
    </p:spTree>
    <p:extLst>
      <p:ext uri="{BB962C8B-B14F-4D97-AF65-F5344CB8AC3E}">
        <p14:creationId xmlns:p14="http://schemas.microsoft.com/office/powerpoint/2010/main" val="32092037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188640"/>
            <a:ext cx="8007424" cy="864096"/>
          </a:xfrm>
        </p:spPr>
        <p:txBody>
          <a:bodyPr/>
          <a:lstStyle/>
          <a:p>
            <a:r>
              <a:rPr lang="en-GB" sz="3200" dirty="0">
                <a:solidFill>
                  <a:schemeClr val="accent1">
                    <a:lumMod val="75000"/>
                  </a:schemeClr>
                </a:solidFill>
              </a:rPr>
              <a:t>Bell’s Palsy </a:t>
            </a:r>
          </a:p>
        </p:txBody>
      </p:sp>
      <p:sp>
        <p:nvSpPr>
          <p:cNvPr id="3" name="Content Placeholder 2"/>
          <p:cNvSpPr>
            <a:spLocks noGrp="1"/>
          </p:cNvSpPr>
          <p:nvPr>
            <p:ph idx="1"/>
          </p:nvPr>
        </p:nvSpPr>
        <p:spPr>
          <a:xfrm>
            <a:off x="685800" y="1196752"/>
            <a:ext cx="8077200" cy="4365848"/>
          </a:xfrm>
        </p:spPr>
        <p:txBody>
          <a:bodyPr/>
          <a:lstStyle/>
          <a:p>
            <a:pPr marL="685800">
              <a:lnSpc>
                <a:spcPct val="110000"/>
              </a:lnSpc>
              <a:buFont typeface="Wingdings" panose="05000000000000000000" pitchFamily="2" charset="2"/>
              <a:buChar char="q"/>
            </a:pPr>
            <a:r>
              <a:rPr lang="en-GB" sz="1600" dirty="0"/>
              <a:t>Bell’s Palsy (BP) is a temporary weakness or paralysis affecting one side of the face that develops gradually; most people recover from this condition within a few months </a:t>
            </a:r>
          </a:p>
          <a:p>
            <a:pPr marL="685800">
              <a:lnSpc>
                <a:spcPct val="110000"/>
              </a:lnSpc>
              <a:buFont typeface="Wingdings" panose="05000000000000000000" pitchFamily="2" charset="2"/>
              <a:buChar char="q"/>
            </a:pPr>
            <a:endParaRPr lang="en-GB" sz="1600" dirty="0"/>
          </a:p>
          <a:p>
            <a:pPr marL="685800">
              <a:lnSpc>
                <a:spcPct val="110000"/>
              </a:lnSpc>
              <a:buFont typeface="Wingdings" panose="05000000000000000000" pitchFamily="2" charset="2"/>
              <a:buChar char="q"/>
            </a:pPr>
            <a:r>
              <a:rPr lang="en-GB" sz="1600" dirty="0"/>
              <a:t>BP is known to be associated with a number of infectious diseases, including the SARS-CoV-2 virus</a:t>
            </a:r>
          </a:p>
          <a:p>
            <a:pPr marL="685800">
              <a:lnSpc>
                <a:spcPct val="110000"/>
              </a:lnSpc>
              <a:buFont typeface="Wingdings" panose="05000000000000000000" pitchFamily="2" charset="2"/>
              <a:buChar char="q"/>
            </a:pPr>
            <a:endParaRPr lang="en-GB" sz="1600" dirty="0"/>
          </a:p>
          <a:p>
            <a:pPr marL="685800">
              <a:lnSpc>
                <a:spcPct val="110000"/>
              </a:lnSpc>
              <a:buFont typeface="Wingdings" panose="05000000000000000000" pitchFamily="2" charset="2"/>
              <a:buChar char="q"/>
            </a:pPr>
            <a:r>
              <a:rPr lang="en-GB" sz="1600" dirty="0"/>
              <a:t>whilst reporting of BP following COVID-19 vaccination is rare, the latest available data shows that there may be an increased risk of BP following COVID-19 vaccination</a:t>
            </a:r>
          </a:p>
          <a:p>
            <a:pPr marL="685800">
              <a:lnSpc>
                <a:spcPct val="110000"/>
              </a:lnSpc>
              <a:buFont typeface="Wingdings" panose="05000000000000000000" pitchFamily="2" charset="2"/>
              <a:buChar char="q"/>
            </a:pPr>
            <a:endParaRPr lang="en-GB" sz="1600" dirty="0"/>
          </a:p>
          <a:p>
            <a:pPr marL="685800">
              <a:lnSpc>
                <a:spcPct val="110000"/>
              </a:lnSpc>
              <a:buFont typeface="Wingdings" panose="05000000000000000000" pitchFamily="2" charset="2"/>
              <a:buChar char="q"/>
            </a:pPr>
            <a:r>
              <a:rPr lang="en-GB" sz="1600" dirty="0"/>
              <a:t>to raise awareness of this potential adverse event amongst healthcare professionals and patients, facial paralysis has been included in the product information for the Pfizer BioNTech COVID-19 vaccines</a:t>
            </a:r>
          </a:p>
          <a:p>
            <a:endParaRPr lang="en-GB" dirty="0"/>
          </a:p>
        </p:txBody>
      </p:sp>
    </p:spTree>
    <p:extLst>
      <p:ext uri="{BB962C8B-B14F-4D97-AF65-F5344CB8AC3E}">
        <p14:creationId xmlns:p14="http://schemas.microsoft.com/office/powerpoint/2010/main" val="26206355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60648"/>
            <a:ext cx="8077200" cy="936104"/>
          </a:xfrm>
        </p:spPr>
        <p:txBody>
          <a:bodyPr/>
          <a:lstStyle/>
          <a:p>
            <a:r>
              <a:rPr lang="en-GB" sz="3200" dirty="0">
                <a:solidFill>
                  <a:schemeClr val="accent1">
                    <a:lumMod val="75000"/>
                  </a:schemeClr>
                </a:solidFill>
              </a:rPr>
              <a:t>Immune thrombocytopenia (ITP)</a:t>
            </a:r>
          </a:p>
        </p:txBody>
      </p:sp>
      <p:sp>
        <p:nvSpPr>
          <p:cNvPr id="3" name="Content Placeholder 2"/>
          <p:cNvSpPr>
            <a:spLocks noGrp="1"/>
          </p:cNvSpPr>
          <p:nvPr>
            <p:ph idx="1"/>
          </p:nvPr>
        </p:nvSpPr>
        <p:spPr>
          <a:xfrm>
            <a:off x="685800" y="1340768"/>
            <a:ext cx="8077200" cy="4608512"/>
          </a:xfrm>
        </p:spPr>
        <p:txBody>
          <a:bodyPr/>
          <a:lstStyle/>
          <a:p>
            <a:pPr marL="493200" indent="-457200">
              <a:buFont typeface="Wingdings" panose="05000000000000000000" pitchFamily="2" charset="2"/>
              <a:buChar char="q"/>
            </a:pPr>
            <a:r>
              <a:rPr lang="en-GB" sz="1600" dirty="0"/>
              <a:t>Immune thrombocytopenia (ITP) is a condition where the immune system does not function correctly and attacks and destroys platelets in the blood. Platelets help the blood to clot so this can lead to bruising and bleeding </a:t>
            </a:r>
          </a:p>
          <a:p>
            <a:pPr marL="493200" indent="-457200">
              <a:buFont typeface="Wingdings" panose="05000000000000000000" pitchFamily="2" charset="2"/>
              <a:buChar char="q"/>
            </a:pPr>
            <a:endParaRPr lang="en-GB" sz="1600" dirty="0"/>
          </a:p>
          <a:p>
            <a:pPr marL="493200" indent="-457200">
              <a:buFont typeface="Wingdings" panose="05000000000000000000" pitchFamily="2" charset="2"/>
              <a:buChar char="q"/>
            </a:pPr>
            <a:r>
              <a:rPr lang="en-GB" sz="1600" dirty="0"/>
              <a:t>there is now emerging evidence of a small risk of ITP or ITP relapse following COVID-19 vaccination </a:t>
            </a:r>
          </a:p>
          <a:p>
            <a:pPr marL="493200" indent="-457200">
              <a:buFont typeface="Wingdings" panose="05000000000000000000" pitchFamily="2" charset="2"/>
              <a:buChar char="q"/>
            </a:pPr>
            <a:endParaRPr lang="en-GB" sz="1600" dirty="0"/>
          </a:p>
          <a:p>
            <a:pPr marL="493200" indent="-457200">
              <a:buFont typeface="Wingdings" panose="05000000000000000000" pitchFamily="2" charset="2"/>
              <a:buChar char="q"/>
            </a:pPr>
            <a:r>
              <a:rPr lang="en-GB" sz="1600" dirty="0"/>
              <a:t>to date, this has been reported extremely rarely and the MHRA Yellow Card summary states that this is usually short-lived and of minor severity </a:t>
            </a:r>
          </a:p>
          <a:p>
            <a:pPr marL="493200" indent="-457200">
              <a:buFont typeface="Wingdings" panose="05000000000000000000" pitchFamily="2" charset="2"/>
              <a:buChar char="q"/>
            </a:pPr>
            <a:endParaRPr lang="en-GB" sz="1600" dirty="0"/>
          </a:p>
          <a:p>
            <a:pPr marL="493200" indent="-457200">
              <a:buFont typeface="Wingdings" panose="05000000000000000000" pitchFamily="2" charset="2"/>
              <a:buChar char="q"/>
            </a:pPr>
            <a:r>
              <a:rPr lang="en-GB" sz="1600" dirty="0"/>
              <a:t>previous ITP is not a contraindication for vaccination but guidance produced by the UK ITP Forum Working Party advises discussing the potential for a fall in platelet count in patients with a history of ITP receiving any COVID-19 vaccine and recommends a platelet count check 2 to 5 days after vaccination </a:t>
            </a:r>
          </a:p>
          <a:p>
            <a:pPr marL="493200" indent="-457200">
              <a:buFont typeface="Arial" panose="020B0604020202020204" pitchFamily="34" charset="0"/>
              <a:buChar char="•"/>
            </a:pPr>
            <a:endParaRPr lang="en-GB" sz="1400" dirty="0"/>
          </a:p>
          <a:p>
            <a:endParaRPr lang="en-GB" dirty="0"/>
          </a:p>
        </p:txBody>
      </p:sp>
    </p:spTree>
    <p:extLst>
      <p:ext uri="{BB962C8B-B14F-4D97-AF65-F5344CB8AC3E}">
        <p14:creationId xmlns:p14="http://schemas.microsoft.com/office/powerpoint/2010/main" val="23629283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FDB4D7-0611-43FC-A3C9-59250D8EE183}"/>
              </a:ext>
            </a:extLst>
          </p:cNvPr>
          <p:cNvSpPr>
            <a:spLocks noGrp="1"/>
          </p:cNvSpPr>
          <p:nvPr>
            <p:ph type="title"/>
          </p:nvPr>
        </p:nvSpPr>
        <p:spPr>
          <a:xfrm>
            <a:off x="685800" y="188640"/>
            <a:ext cx="8077200" cy="720080"/>
          </a:xfrm>
        </p:spPr>
        <p:txBody>
          <a:bodyPr/>
          <a:lstStyle/>
          <a:p>
            <a:r>
              <a:rPr lang="en-GB" sz="2400" dirty="0">
                <a:solidFill>
                  <a:schemeClr val="accent1">
                    <a:lumMod val="75000"/>
                  </a:schemeClr>
                </a:solidFill>
              </a:rPr>
              <a:t>Menstrual disorders and unexpected vaginal bleeding</a:t>
            </a:r>
          </a:p>
        </p:txBody>
      </p:sp>
      <p:sp>
        <p:nvSpPr>
          <p:cNvPr id="3" name="Content Placeholder 2">
            <a:extLst>
              <a:ext uri="{FF2B5EF4-FFF2-40B4-BE49-F238E27FC236}">
                <a16:creationId xmlns:a16="http://schemas.microsoft.com/office/drawing/2014/main" id="{90144469-0CC0-4950-BE50-F794173AD707}"/>
              </a:ext>
            </a:extLst>
          </p:cNvPr>
          <p:cNvSpPr>
            <a:spLocks noGrp="1"/>
          </p:cNvSpPr>
          <p:nvPr>
            <p:ph idx="1"/>
          </p:nvPr>
        </p:nvSpPr>
        <p:spPr>
          <a:xfrm>
            <a:off x="685800" y="908720"/>
            <a:ext cx="8077200" cy="4653880"/>
          </a:xfrm>
        </p:spPr>
        <p:txBody>
          <a:bodyPr/>
          <a:lstStyle/>
          <a:p>
            <a:pPr marL="457200" indent="-457200">
              <a:buFont typeface="Wingdings" panose="05000000000000000000" pitchFamily="2" charset="2"/>
              <a:buChar char="q"/>
            </a:pPr>
            <a:r>
              <a:rPr lang="en-GB" sz="1500" dirty="0"/>
              <a:t>the MHRA has continued to review reports of suspected side effects of menstrual disorders and unexpected vaginal bleeding following vaccination against COVID-19 in the UK</a:t>
            </a:r>
          </a:p>
          <a:p>
            <a:pPr marL="457200" indent="-457200">
              <a:buFont typeface="Wingdings" panose="05000000000000000000" pitchFamily="2" charset="2"/>
              <a:buChar char="q"/>
            </a:pPr>
            <a:endParaRPr lang="en-GB" sz="1500" dirty="0"/>
          </a:p>
          <a:p>
            <a:pPr marL="457200" indent="-457200">
              <a:buFont typeface="Wingdings" panose="05000000000000000000" pitchFamily="2" charset="2"/>
              <a:buChar char="q"/>
            </a:pPr>
            <a:r>
              <a:rPr lang="en-GB" sz="1500" dirty="0"/>
              <a:t>these reports are also being reviewed by the independent experts of the Commission on Human Medicines COVID-19 Vaccines Benefit Risk Expert Working Group and the Medicines for Women’s Health Expert Advisory Group</a:t>
            </a:r>
          </a:p>
          <a:p>
            <a:pPr marL="457200" indent="-457200">
              <a:buFont typeface="Wingdings" panose="05000000000000000000" pitchFamily="2" charset="2"/>
              <a:buChar char="q"/>
            </a:pPr>
            <a:endParaRPr lang="en-GB" sz="1500" dirty="0"/>
          </a:p>
          <a:p>
            <a:pPr marL="457200" indent="-457200">
              <a:buFont typeface="Wingdings" panose="05000000000000000000" pitchFamily="2" charset="2"/>
              <a:buChar char="q"/>
            </a:pPr>
            <a:r>
              <a:rPr lang="en-GB" sz="1500" dirty="0"/>
              <a:t>evidence from the most recent review suggested a possible association between the Pfizer BioNTech (Comirnaty®) COVID-19 vaccines and heavy menstrual bleeding</a:t>
            </a:r>
          </a:p>
          <a:p>
            <a:pPr marL="457200" indent="-457200">
              <a:buFont typeface="Wingdings" panose="05000000000000000000" pitchFamily="2" charset="2"/>
              <a:buChar char="q"/>
            </a:pPr>
            <a:endParaRPr lang="en-GB" sz="1500" dirty="0"/>
          </a:p>
          <a:p>
            <a:pPr marL="457200" indent="-457200">
              <a:buFont typeface="Wingdings" panose="05000000000000000000" pitchFamily="2" charset="2"/>
              <a:buChar char="q"/>
            </a:pPr>
            <a:r>
              <a:rPr lang="en-GB" sz="1500" dirty="0"/>
              <a:t>events were mostly non-serious and temporary in nature</a:t>
            </a:r>
          </a:p>
          <a:p>
            <a:pPr marL="457200" indent="-457200">
              <a:buFont typeface="Wingdings" panose="05000000000000000000" pitchFamily="2" charset="2"/>
              <a:buChar char="q"/>
            </a:pPr>
            <a:endParaRPr lang="en-GB" sz="1500" dirty="0"/>
          </a:p>
          <a:p>
            <a:pPr marL="457200" indent="-457200">
              <a:buFont typeface="Wingdings" panose="05000000000000000000" pitchFamily="2" charset="2"/>
              <a:buChar char="q"/>
            </a:pPr>
            <a:r>
              <a:rPr lang="en-GB" sz="1500" dirty="0"/>
              <a:t>the rigorous evaluation completed to date does not support a link between COVID-19 vaccines and other changes to menstrual periods</a:t>
            </a:r>
          </a:p>
          <a:p>
            <a:pPr marL="457200" indent="-457200">
              <a:buFont typeface="Wingdings" panose="05000000000000000000" pitchFamily="2" charset="2"/>
              <a:buChar char="q"/>
            </a:pPr>
            <a:endParaRPr lang="en-GB" sz="1500" dirty="0"/>
          </a:p>
          <a:p>
            <a:pPr marL="457200" indent="-457200">
              <a:buFont typeface="Wingdings" panose="05000000000000000000" pitchFamily="2" charset="2"/>
              <a:buChar char="q"/>
            </a:pPr>
            <a:r>
              <a:rPr lang="en-GB" sz="1500" dirty="0"/>
              <a:t>there is no evidence to suggest that COVID-19 vaccines will affect fertility or the ability to have children</a:t>
            </a:r>
          </a:p>
        </p:txBody>
      </p:sp>
    </p:spTree>
    <p:extLst>
      <p:ext uri="{BB962C8B-B14F-4D97-AF65-F5344CB8AC3E}">
        <p14:creationId xmlns:p14="http://schemas.microsoft.com/office/powerpoint/2010/main" val="1280814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260648"/>
            <a:ext cx="7861176" cy="792088"/>
          </a:xfrm>
        </p:spPr>
        <p:txBody>
          <a:bodyPr/>
          <a:lstStyle/>
          <a:p>
            <a:r>
              <a:rPr lang="en-GB" sz="3200" dirty="0">
                <a:solidFill>
                  <a:schemeClr val="accent1">
                    <a:lumMod val="75000"/>
                  </a:schemeClr>
                </a:solidFill>
              </a:rPr>
              <a:t>COVID-19 </a:t>
            </a:r>
            <a:r>
              <a:rPr lang="en-GB" sz="3200" dirty="0" err="1">
                <a:solidFill>
                  <a:schemeClr val="accent1">
                    <a:lumMod val="75000"/>
                  </a:schemeClr>
                </a:solidFill>
              </a:rPr>
              <a:t>BioNTech</a:t>
            </a:r>
            <a:r>
              <a:rPr lang="en-GB" sz="3200" dirty="0">
                <a:solidFill>
                  <a:schemeClr val="accent1">
                    <a:lumMod val="75000"/>
                  </a:schemeClr>
                </a:solidFill>
              </a:rPr>
              <a:t>-Pfizer vaccines</a:t>
            </a:r>
          </a:p>
        </p:txBody>
      </p:sp>
      <p:sp>
        <p:nvSpPr>
          <p:cNvPr id="3" name="Content Placeholder 2"/>
          <p:cNvSpPr>
            <a:spLocks noGrp="1"/>
          </p:cNvSpPr>
          <p:nvPr>
            <p:ph idx="1"/>
          </p:nvPr>
        </p:nvSpPr>
        <p:spPr>
          <a:xfrm>
            <a:off x="685800" y="1124744"/>
            <a:ext cx="8077200" cy="4437856"/>
          </a:xfrm>
        </p:spPr>
        <p:txBody>
          <a:bodyPr/>
          <a:lstStyle/>
          <a:p>
            <a:pPr marL="285750" indent="-285750">
              <a:buFont typeface="Wingdings" panose="05000000000000000000" pitchFamily="2" charset="2"/>
              <a:buChar char="q"/>
            </a:pPr>
            <a:r>
              <a:rPr lang="en-GB" sz="1800" dirty="0"/>
              <a:t>the vaccine contains mRNA (nucleoside modified, embedded in lipid nanoparticles) encoded to the specific target variant e.g. KP.2, LP.8.1</a:t>
            </a:r>
          </a:p>
          <a:p>
            <a:pPr marL="0" indent="0"/>
            <a:endParaRPr lang="en-GB" sz="1800" dirty="0"/>
          </a:p>
          <a:p>
            <a:pPr marL="285750" indent="-285750">
              <a:buFont typeface="Wingdings" panose="05000000000000000000" pitchFamily="2" charset="2"/>
              <a:buChar char="q"/>
            </a:pPr>
            <a:r>
              <a:rPr lang="en-GB" sz="1800" dirty="0"/>
              <a:t>the vaccine does not contain preservative</a:t>
            </a:r>
          </a:p>
          <a:p>
            <a:pPr marL="285750" indent="-285750">
              <a:buFont typeface="Wingdings" panose="05000000000000000000" pitchFamily="2" charset="2"/>
              <a:buChar char="q"/>
            </a:pPr>
            <a:endParaRPr lang="en-GB" sz="1800" dirty="0"/>
          </a:p>
          <a:p>
            <a:pPr marL="285750" indent="-285750">
              <a:buFont typeface="Wingdings" panose="05000000000000000000" pitchFamily="2" charset="2"/>
              <a:buChar char="q"/>
            </a:pPr>
            <a:r>
              <a:rPr lang="en-GB" sz="1800" dirty="0"/>
              <a:t>the vaccine does not contain latex, milk, lactose, gluten, egg, maize/corn or peanuts</a:t>
            </a:r>
          </a:p>
          <a:p>
            <a:pPr marL="285750" indent="-285750">
              <a:buFont typeface="Wingdings" panose="05000000000000000000" pitchFamily="2" charset="2"/>
              <a:buChar char="q"/>
            </a:pPr>
            <a:endParaRPr lang="en-GB" sz="1800" dirty="0"/>
          </a:p>
          <a:p>
            <a:pPr marL="285750" indent="-285750">
              <a:buFont typeface="Wingdings" panose="05000000000000000000" pitchFamily="2" charset="2"/>
              <a:buChar char="q"/>
            </a:pPr>
            <a:r>
              <a:rPr lang="en-GB" sz="1800" dirty="0"/>
              <a:t>no animal products are used in the manufacture of this vaccine, and does not contain any animal products</a:t>
            </a:r>
          </a:p>
          <a:p>
            <a:pPr marL="0" indent="0"/>
            <a:endParaRPr lang="en-GB" sz="1800" dirty="0"/>
          </a:p>
          <a:p>
            <a:pPr marL="285750" indent="-285750">
              <a:buFont typeface="Wingdings" panose="05000000000000000000" pitchFamily="2" charset="2"/>
              <a:buChar char="q"/>
            </a:pPr>
            <a:r>
              <a:rPr lang="en-GB" sz="1800" dirty="0"/>
              <a:t>Full product information about each </a:t>
            </a:r>
            <a:r>
              <a:rPr lang="en-GB" sz="1800" dirty="0" err="1"/>
              <a:t>BioNTech</a:t>
            </a:r>
            <a:r>
              <a:rPr lang="en-GB" sz="1800" dirty="0"/>
              <a:t>-Pfizer Comirnaty vaccine can be found in the Summary of Product Characteristics (SmPC) for each vaccine product on the </a:t>
            </a:r>
            <a:r>
              <a:rPr lang="en-GB" sz="1800" dirty="0">
                <a:hlinkClick r:id="rId3"/>
              </a:rPr>
              <a:t>Electronic Medicines Compendium (EMC) website</a:t>
            </a:r>
            <a:r>
              <a:rPr lang="en-GB" sz="1800" dirty="0"/>
              <a:t>. </a:t>
            </a:r>
            <a:endParaRPr lang="en-GB" sz="1400" dirty="0"/>
          </a:p>
          <a:p>
            <a:endParaRPr lang="en-GB" sz="1400" dirty="0"/>
          </a:p>
        </p:txBody>
      </p:sp>
    </p:spTree>
    <p:extLst>
      <p:ext uri="{BB962C8B-B14F-4D97-AF65-F5344CB8AC3E}">
        <p14:creationId xmlns:p14="http://schemas.microsoft.com/office/powerpoint/2010/main" val="12428223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B8DC5-5F32-4953-B1B7-B9DD41A46316}"/>
              </a:ext>
            </a:extLst>
          </p:cNvPr>
          <p:cNvSpPr>
            <a:spLocks noGrp="1"/>
          </p:cNvSpPr>
          <p:nvPr>
            <p:ph type="title"/>
          </p:nvPr>
        </p:nvSpPr>
        <p:spPr>
          <a:xfrm>
            <a:off x="395536" y="-171400"/>
            <a:ext cx="8077200" cy="1503040"/>
          </a:xfrm>
        </p:spPr>
        <p:txBody>
          <a:bodyPr>
            <a:normAutofit/>
          </a:bodyPr>
          <a:lstStyle/>
          <a:p>
            <a:r>
              <a:rPr lang="en-GB" sz="2800" dirty="0">
                <a:solidFill>
                  <a:schemeClr val="accent1">
                    <a:lumMod val="75000"/>
                  </a:schemeClr>
                </a:solidFill>
              </a:rPr>
              <a:t>Storage and use:</a:t>
            </a:r>
            <a:br>
              <a:rPr lang="en-GB" sz="2800" dirty="0">
                <a:solidFill>
                  <a:schemeClr val="accent1">
                    <a:lumMod val="75000"/>
                  </a:schemeClr>
                </a:solidFill>
              </a:rPr>
            </a:br>
            <a:r>
              <a:rPr lang="en-GB" sz="2800" dirty="0">
                <a:solidFill>
                  <a:schemeClr val="accent1">
                    <a:lumMod val="75000"/>
                  </a:schemeClr>
                </a:solidFill>
              </a:rPr>
              <a:t>COVID-19 Pfizer BioNTech </a:t>
            </a:r>
            <a:r>
              <a:rPr lang="en-GB" sz="2800" dirty="0" err="1">
                <a:solidFill>
                  <a:schemeClr val="accent1">
                    <a:lumMod val="75000"/>
                  </a:schemeClr>
                </a:solidFill>
              </a:rPr>
              <a:t>Comirnaty</a:t>
            </a:r>
            <a:r>
              <a:rPr lang="en-GB" sz="2800" dirty="0">
                <a:solidFill>
                  <a:schemeClr val="accent1">
                    <a:lumMod val="75000"/>
                  </a:schemeClr>
                </a:solidFill>
              </a:rPr>
              <a:t> vaccines</a:t>
            </a:r>
          </a:p>
        </p:txBody>
      </p:sp>
      <p:sp>
        <p:nvSpPr>
          <p:cNvPr id="3" name="Content Placeholder 2">
            <a:extLst>
              <a:ext uri="{FF2B5EF4-FFF2-40B4-BE49-F238E27FC236}">
                <a16:creationId xmlns:a16="http://schemas.microsoft.com/office/drawing/2014/main" id="{742B5464-4975-4E9C-9E51-C1A75F77E18D}"/>
              </a:ext>
            </a:extLst>
          </p:cNvPr>
          <p:cNvSpPr>
            <a:spLocks noGrp="1"/>
          </p:cNvSpPr>
          <p:nvPr>
            <p:ph idx="1"/>
          </p:nvPr>
        </p:nvSpPr>
        <p:spPr>
          <a:xfrm>
            <a:off x="558000" y="1052736"/>
            <a:ext cx="8028000" cy="5189099"/>
          </a:xfrm>
        </p:spPr>
        <p:txBody>
          <a:bodyPr/>
          <a:lstStyle/>
          <a:p>
            <a:pPr marL="285750" indent="-285750">
              <a:buFont typeface="Arial" panose="020B0604020202020204" pitchFamily="34" charset="0"/>
              <a:buChar char="•"/>
            </a:pPr>
            <a:r>
              <a:rPr lang="en-GB" sz="1400" dirty="0"/>
              <a:t>the mRNA Pfizer BioNTech (Comirnaty) vaccine has very specific storage, reconstitution and 'use within' requirements</a:t>
            </a:r>
          </a:p>
          <a:p>
            <a:pPr marL="285750" indent="-285750">
              <a:buFont typeface="Arial" panose="020B0604020202020204" pitchFamily="34" charset="0"/>
              <a:buChar char="•"/>
            </a:pPr>
            <a:r>
              <a:rPr lang="en-GB" sz="1400" dirty="0"/>
              <a:t>all those involved in the delivery of the COVID-19 vaccination programme must be aware of the recommended storage requirements, refer to the vaccine product information.</a:t>
            </a:r>
          </a:p>
          <a:p>
            <a:pPr marL="285750" indent="-285750">
              <a:buFont typeface="Arial" panose="020B0604020202020204" pitchFamily="34" charset="0"/>
              <a:buChar char="•"/>
            </a:pPr>
            <a:endParaRPr lang="en-GB" sz="1400" dirty="0"/>
          </a:p>
          <a:p>
            <a:endParaRPr lang="en-GB" sz="1800" dirty="0"/>
          </a:p>
          <a:p>
            <a:endParaRPr lang="en-GB" sz="1800" dirty="0"/>
          </a:p>
          <a:p>
            <a:endParaRPr lang="en-GB" sz="1800" dirty="0"/>
          </a:p>
          <a:p>
            <a:r>
              <a:rPr lang="en-GB" sz="1800" u="sng" dirty="0"/>
              <a:t>If the vaccine is stored incorrectly:</a:t>
            </a:r>
          </a:p>
          <a:p>
            <a:pPr marL="285750" indent="-285750">
              <a:buFont typeface="Arial" panose="020B0604020202020204" pitchFamily="34" charset="0"/>
              <a:buChar char="•"/>
            </a:pPr>
            <a:r>
              <a:rPr lang="en-GB" sz="1400" dirty="0"/>
              <a:t>the vaccines should be labelled and quarantined, the vaccines should not be used until further notice </a:t>
            </a:r>
          </a:p>
          <a:p>
            <a:pPr marL="285750" indent="-285750">
              <a:buFont typeface="Arial" panose="020B0604020202020204" pitchFamily="34" charset="0"/>
              <a:buChar char="•"/>
            </a:pPr>
            <a:r>
              <a:rPr lang="en-GB" sz="1400" dirty="0"/>
              <a:t>breaches in the cold-chain should be reported in line with local arrangements, </a:t>
            </a:r>
            <a:r>
              <a:rPr lang="en-US" altLang="en-US" sz="1400" dirty="0">
                <a:ea typeface="ヒラギノ角ゴ Pro W3"/>
                <a:cs typeface="ヒラギノ角ゴ Pro W3"/>
              </a:rPr>
              <a:t>make alternative arrangements for </a:t>
            </a:r>
            <a:r>
              <a:rPr lang="en-US" altLang="en-US" sz="1400" dirty="0" err="1">
                <a:ea typeface="ヒラギノ角ゴ Pro W3"/>
                <a:cs typeface="ヒラギノ角ゴ Pro W3"/>
              </a:rPr>
              <a:t>immunisation</a:t>
            </a:r>
            <a:r>
              <a:rPr lang="en-US" altLang="en-US" sz="1400" dirty="0">
                <a:ea typeface="ヒラギノ角ゴ Pro W3"/>
                <a:cs typeface="ヒラギノ角ゴ Pro W3"/>
              </a:rPr>
              <a:t> clinics until resolved</a:t>
            </a:r>
          </a:p>
          <a:p>
            <a:pPr marL="285750" indent="-285750">
              <a:buFont typeface="Arial" panose="020B0604020202020204" pitchFamily="34" charset="0"/>
              <a:buChar char="•"/>
            </a:pPr>
            <a:r>
              <a:rPr lang="en-GB" sz="1400" dirty="0"/>
              <a:t>further advice regarding use should be sought from the local Trust’s Pharmacy Department or the regional Medicines Information Service</a:t>
            </a:r>
          </a:p>
          <a:p>
            <a:pPr marL="285750" indent="-285750">
              <a:buFont typeface="Arial" panose="020B0604020202020204" pitchFamily="34" charset="0"/>
              <a:buChar char="•"/>
            </a:pPr>
            <a:r>
              <a:rPr lang="en-US" sz="1400" dirty="0"/>
              <a:t>V</a:t>
            </a:r>
            <a:r>
              <a:rPr lang="en-GB" sz="1400" dirty="0" err="1"/>
              <a:t>accine</a:t>
            </a:r>
            <a:r>
              <a:rPr lang="en-GB" sz="1400" dirty="0"/>
              <a:t> losses outside of secondary care should be reported to the PHA Duty Room (0300 555 0119) for further risk assessment, including whether patients need revaccination following a cold chain breach. </a:t>
            </a:r>
          </a:p>
          <a:p>
            <a:pPr marL="0" indent="0" algn="ctr"/>
            <a:r>
              <a:rPr lang="en-GB" sz="1400" b="1" dirty="0"/>
              <a:t>**Do not dispose of any vaccine stock until appropriate advice has been sought**</a:t>
            </a:r>
            <a:endParaRPr lang="en-GB" b="1" dirty="0"/>
          </a:p>
          <a:p>
            <a:endParaRPr lang="en-GB" sz="1800" dirty="0"/>
          </a:p>
        </p:txBody>
      </p:sp>
      <p:sp>
        <p:nvSpPr>
          <p:cNvPr id="4" name="Slide Number Placeholder 3">
            <a:extLst>
              <a:ext uri="{FF2B5EF4-FFF2-40B4-BE49-F238E27FC236}">
                <a16:creationId xmlns:a16="http://schemas.microsoft.com/office/drawing/2014/main" id="{8ED28DB1-BAA4-4E17-AF33-98468367AC70}"/>
              </a:ext>
            </a:extLst>
          </p:cNvPr>
          <p:cNvSpPr>
            <a:spLocks noGrp="1"/>
          </p:cNvSpPr>
          <p:nvPr>
            <p:ph type="sldNum" sz="quarter" idx="4294967295"/>
          </p:nvPr>
        </p:nvSpPr>
        <p:spPr>
          <a:xfrm>
            <a:off x="0" y="6308727"/>
            <a:ext cx="9144000" cy="549275"/>
          </a:xfrm>
          <a:prstGeom prst="rect">
            <a:avLst/>
          </a:prstGeom>
        </p:spPr>
        <p:txBody>
          <a:bodyPr/>
          <a:lstStyle/>
          <a:p>
            <a:pPr marL="531813">
              <a:defRPr/>
            </a:pPr>
            <a:r>
              <a:rPr lang="en-US">
                <a:solidFill>
                  <a:srgbClr val="FFFFFF"/>
                </a:solidFill>
              </a:rPr>
              <a:t>  </a:t>
            </a:r>
            <a:fld id="{2565FA6D-D4C8-4C4C-AC4B-3269734D34D8}" type="slidenum">
              <a:rPr lang="en-US">
                <a:solidFill>
                  <a:srgbClr val="FFFFFF"/>
                </a:solidFill>
              </a:rPr>
              <a:pPr marL="531813">
                <a:defRPr/>
              </a:pPr>
              <a:t>38</a:t>
            </a:fld>
            <a:endParaRPr lang="en-US" dirty="0">
              <a:solidFill>
                <a:srgbClr val="FFFFFF"/>
              </a:solidFill>
            </a:endParaRPr>
          </a:p>
        </p:txBody>
      </p:sp>
      <p:sp>
        <p:nvSpPr>
          <p:cNvPr id="6" name="Rectangle: Rounded Corners 5">
            <a:extLst>
              <a:ext uri="{FF2B5EF4-FFF2-40B4-BE49-F238E27FC236}">
                <a16:creationId xmlns:a16="http://schemas.microsoft.com/office/drawing/2014/main" id="{2AA423FC-D5BE-450E-8C34-CAA18C9EEAB4}"/>
              </a:ext>
            </a:extLst>
          </p:cNvPr>
          <p:cNvSpPr/>
          <p:nvPr/>
        </p:nvSpPr>
        <p:spPr>
          <a:xfrm>
            <a:off x="562544" y="2120875"/>
            <a:ext cx="8028000" cy="110243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bg2"/>
                </a:solidFill>
              </a:rPr>
              <a:t>The vaccine must not be given if you are not confident that it has been stored or reconstituted as recommended by the manufacturer or as advised by a vaccine expert</a:t>
            </a:r>
            <a:endParaRPr lang="en-GB" sz="2000" dirty="0">
              <a:solidFill>
                <a:schemeClr val="bg2"/>
              </a:solidFill>
            </a:endParaRPr>
          </a:p>
        </p:txBody>
      </p:sp>
    </p:spTree>
    <p:extLst>
      <p:ext uri="{BB962C8B-B14F-4D97-AF65-F5344CB8AC3E}">
        <p14:creationId xmlns:p14="http://schemas.microsoft.com/office/powerpoint/2010/main" val="31226108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DCB9FEA-AC5A-4E5C-8EB3-88FC2399AE97}"/>
              </a:ext>
            </a:extLst>
          </p:cNvPr>
          <p:cNvSpPr>
            <a:spLocks noGrp="1"/>
          </p:cNvSpPr>
          <p:nvPr>
            <p:ph idx="1"/>
          </p:nvPr>
        </p:nvSpPr>
        <p:spPr>
          <a:xfrm>
            <a:off x="179512" y="1340768"/>
            <a:ext cx="8583488" cy="4221832"/>
          </a:xfrm>
        </p:spPr>
        <p:txBody>
          <a:bodyPr/>
          <a:lstStyle/>
          <a:p>
            <a:pPr algn="ctr"/>
            <a:r>
              <a:rPr lang="en-GB" sz="5400" b="1" dirty="0">
                <a:solidFill>
                  <a:schemeClr val="accent1">
                    <a:lumMod val="75000"/>
                  </a:schemeClr>
                </a:solidFill>
              </a:rPr>
              <a:t>5. COVID-19 vaccination programme:</a:t>
            </a:r>
          </a:p>
          <a:p>
            <a:pPr algn="ctr"/>
            <a:r>
              <a:rPr lang="en-GB" sz="4800" b="1" i="1" u="sng" dirty="0">
                <a:solidFill>
                  <a:schemeClr val="accent1">
                    <a:lumMod val="75000"/>
                  </a:schemeClr>
                </a:solidFill>
              </a:rPr>
              <a:t>Children</a:t>
            </a:r>
            <a:r>
              <a:rPr lang="en-GB" sz="4800" b="1" i="1" dirty="0">
                <a:solidFill>
                  <a:schemeClr val="accent1">
                    <a:lumMod val="75000"/>
                  </a:schemeClr>
                </a:solidFill>
              </a:rPr>
              <a:t> and </a:t>
            </a:r>
            <a:r>
              <a:rPr lang="en-GB" sz="4800" b="1" i="1" u="sng" dirty="0">
                <a:solidFill>
                  <a:schemeClr val="accent1">
                    <a:lumMod val="75000"/>
                  </a:schemeClr>
                </a:solidFill>
              </a:rPr>
              <a:t>young people</a:t>
            </a:r>
          </a:p>
          <a:p>
            <a:pPr algn="ctr"/>
            <a:r>
              <a:rPr lang="en-GB" sz="4800" b="1" i="1" dirty="0">
                <a:solidFill>
                  <a:schemeClr val="accent1">
                    <a:lumMod val="75000"/>
                  </a:schemeClr>
                </a:solidFill>
              </a:rPr>
              <a:t>Spring 2026</a:t>
            </a:r>
            <a:endParaRPr lang="en-GB" sz="4800" b="1" i="1" dirty="0">
              <a:solidFill>
                <a:srgbClr val="FF0000"/>
              </a:solidFill>
            </a:endParaRPr>
          </a:p>
        </p:txBody>
      </p:sp>
    </p:spTree>
    <p:extLst>
      <p:ext uri="{BB962C8B-B14F-4D97-AF65-F5344CB8AC3E}">
        <p14:creationId xmlns:p14="http://schemas.microsoft.com/office/powerpoint/2010/main" val="29878290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9964"/>
            <a:ext cx="8077200" cy="1143000"/>
          </a:xfrm>
        </p:spPr>
        <p:txBody>
          <a:bodyPr/>
          <a:lstStyle/>
          <a:p>
            <a:r>
              <a:rPr lang="en-GB" sz="2800" dirty="0">
                <a:solidFill>
                  <a:schemeClr val="accent1">
                    <a:lumMod val="75000"/>
                  </a:schemeClr>
                </a:solidFill>
              </a:rPr>
              <a:t>Pre-requisites to administering COVID-19 vaccine</a:t>
            </a:r>
          </a:p>
        </p:txBody>
      </p:sp>
      <p:sp>
        <p:nvSpPr>
          <p:cNvPr id="3" name="Content Placeholder 2"/>
          <p:cNvSpPr>
            <a:spLocks noGrp="1"/>
          </p:cNvSpPr>
          <p:nvPr>
            <p:ph idx="1"/>
          </p:nvPr>
        </p:nvSpPr>
        <p:spPr>
          <a:xfrm>
            <a:off x="683568" y="908720"/>
            <a:ext cx="8077200" cy="4824536"/>
          </a:xfrm>
          <a:solidFill>
            <a:schemeClr val="tx1"/>
          </a:solidFill>
        </p:spPr>
        <p:txBody>
          <a:bodyPr/>
          <a:lstStyle/>
          <a:p>
            <a:r>
              <a:rPr lang="en-GB" sz="1300" b="1" dirty="0"/>
              <a:t>Before administering COVID-19 vaccine, it is recommended you: </a:t>
            </a:r>
            <a:endParaRPr lang="en-GB" sz="1300" dirty="0"/>
          </a:p>
          <a:p>
            <a:pPr marL="285750" lvl="0" indent="-285750">
              <a:spcAft>
                <a:spcPts val="600"/>
              </a:spcAft>
              <a:buFont typeface="Wingdings" panose="05000000000000000000" pitchFamily="2" charset="2"/>
              <a:buChar char="q"/>
            </a:pPr>
            <a:r>
              <a:rPr lang="en-GB" sz="1300" dirty="0"/>
              <a:t>have undertaken training in the management of anaphylaxis and Basic Life Support as specified by policy for your local area and are familiar with </a:t>
            </a:r>
            <a:r>
              <a:rPr lang="en-GB" sz="1300" u="sng" dirty="0">
                <a:hlinkClick r:id="rId3"/>
              </a:rPr>
              <a:t>Resuscitation Council UK (RCUK) guidance on Management of Anaphylaxis in the Vaccination Setting</a:t>
            </a:r>
            <a:r>
              <a:rPr lang="en-GB" sz="1300" dirty="0"/>
              <a:t> </a:t>
            </a:r>
          </a:p>
          <a:p>
            <a:pPr marL="285750" indent="-285750">
              <a:spcAft>
                <a:spcPts val="600"/>
              </a:spcAft>
              <a:buFont typeface="Wingdings" panose="05000000000000000000" pitchFamily="2" charset="2"/>
              <a:buChar char="q"/>
            </a:pPr>
            <a:r>
              <a:rPr lang="en-GB" sz="1300" dirty="0"/>
              <a:t>have undertaken any additional statutory and mandatory training as required by your employer</a:t>
            </a:r>
          </a:p>
          <a:p>
            <a:pPr marL="285750" indent="-285750">
              <a:spcAft>
                <a:spcPts val="600"/>
              </a:spcAft>
              <a:buFont typeface="Wingdings" panose="05000000000000000000" pitchFamily="2" charset="2"/>
              <a:buChar char="q"/>
            </a:pPr>
            <a:r>
              <a:rPr lang="en-GB" sz="1300" dirty="0"/>
              <a:t>have received COVID-19 vaccine training through attending a taught session and/or the eLearning for Healthcare COVID-19 vaccine e-learning programme </a:t>
            </a:r>
            <a:r>
              <a:rPr lang="en-GB" sz="1400" dirty="0">
                <a:hlinkClick r:id="rId4"/>
              </a:rPr>
              <a:t>Immunisation - </a:t>
            </a:r>
            <a:r>
              <a:rPr lang="en-GB" sz="1400" dirty="0" err="1">
                <a:hlinkClick r:id="rId4"/>
              </a:rPr>
              <a:t>elearning</a:t>
            </a:r>
            <a:r>
              <a:rPr lang="en-GB" sz="1400" dirty="0">
                <a:hlinkClick r:id="rId4"/>
              </a:rPr>
              <a:t> for healthcare (e-lfh.org.uk)</a:t>
            </a:r>
            <a:endParaRPr lang="en-GB" sz="1300" dirty="0"/>
          </a:p>
          <a:p>
            <a:pPr marL="285750" indent="-285750">
              <a:spcAft>
                <a:spcPts val="600"/>
              </a:spcAft>
              <a:buFont typeface="Wingdings" panose="05000000000000000000" pitchFamily="2" charset="2"/>
              <a:buChar char="q"/>
            </a:pPr>
            <a:r>
              <a:rPr lang="en-GB" sz="1300" dirty="0"/>
              <a:t>have received practical training in COVID-19 vaccine preparation and administration</a:t>
            </a:r>
          </a:p>
          <a:p>
            <a:pPr marL="285750" lvl="0" indent="-285750">
              <a:spcAft>
                <a:spcPts val="600"/>
              </a:spcAft>
              <a:buFont typeface="Wingdings" panose="05000000000000000000" pitchFamily="2" charset="2"/>
              <a:buChar char="q"/>
            </a:pPr>
            <a:r>
              <a:rPr lang="en-GB" sz="1300" dirty="0"/>
              <a:t>have completed the COVID-19 vaccinator competency assessment tool</a:t>
            </a:r>
          </a:p>
          <a:p>
            <a:pPr marL="285750" indent="-285750">
              <a:spcAft>
                <a:spcPts val="600"/>
              </a:spcAft>
              <a:buFont typeface="Wingdings" panose="05000000000000000000" pitchFamily="2" charset="2"/>
              <a:buChar char="q"/>
            </a:pPr>
            <a:r>
              <a:rPr lang="en-GB" sz="1300" dirty="0"/>
              <a:t>have an understanding of the legal mechanisms by which immunisers can supply and administer COVID-19 vaccine</a:t>
            </a:r>
          </a:p>
          <a:p>
            <a:pPr marL="285750" indent="-285750">
              <a:spcAft>
                <a:spcPts val="600"/>
              </a:spcAft>
              <a:buFont typeface="Wingdings" panose="05000000000000000000" pitchFamily="2" charset="2"/>
              <a:buChar char="q"/>
            </a:pPr>
            <a:r>
              <a:rPr lang="en-GB" sz="1300" dirty="0"/>
              <a:t>have an appropriate legal framework to supply and administer COVID-19 vaccine in place e.g. patient specific prescription, Patient Specific Direction (PSD) or Patient Group Direction (PGD) and be able to recognise the differences between these and understand which staff can use each of these</a:t>
            </a:r>
          </a:p>
          <a:p>
            <a:pPr marL="285750" indent="-285750">
              <a:spcAft>
                <a:spcPts val="600"/>
              </a:spcAft>
              <a:buFont typeface="Wingdings" panose="05000000000000000000" pitchFamily="2" charset="2"/>
              <a:buChar char="q"/>
            </a:pPr>
            <a:r>
              <a:rPr lang="en-GB" sz="1300" dirty="0"/>
              <a:t>be able to describe the process of consent and how this applies when giving vaccines</a:t>
            </a:r>
          </a:p>
          <a:p>
            <a:pPr marL="285750" indent="-285750">
              <a:spcAft>
                <a:spcPts val="600"/>
              </a:spcAft>
              <a:buFont typeface="Wingdings" panose="05000000000000000000" pitchFamily="2" charset="2"/>
              <a:buChar char="q"/>
            </a:pPr>
            <a:r>
              <a:rPr lang="en-GB" sz="1300" dirty="0"/>
              <a:t>accessed and familiarised yourself with the following key documents: Green Book COVID-19 chapter and the PHA Healthcare professional factsheet COVID-19 immunisation programme</a:t>
            </a:r>
            <a:endParaRPr lang="en-GB" sz="1300" dirty="0">
              <a:solidFill>
                <a:srgbClr val="FF0000"/>
              </a:solidFill>
            </a:endParaRPr>
          </a:p>
          <a:p>
            <a:pPr marL="285750" lvl="0" indent="-285750">
              <a:spcAft>
                <a:spcPts val="600"/>
              </a:spcAft>
              <a:buFont typeface="Arial" panose="020B0604020202020204" pitchFamily="34" charset="0"/>
              <a:buChar char="•"/>
            </a:pPr>
            <a:endParaRPr lang="en-GB" sz="1000" dirty="0"/>
          </a:p>
          <a:p>
            <a:pPr marL="285750" lvl="0" indent="-285750">
              <a:spcAft>
                <a:spcPts val="600"/>
              </a:spcAft>
              <a:buFont typeface="Arial" panose="020B0604020202020204" pitchFamily="34" charset="0"/>
              <a:buChar char="•"/>
            </a:pPr>
            <a:endParaRPr lang="en-GB" sz="1000" dirty="0"/>
          </a:p>
          <a:p>
            <a:pPr marL="285750" lvl="0" indent="-285750">
              <a:spcAft>
                <a:spcPts val="600"/>
              </a:spcAft>
              <a:buFont typeface="Arial" panose="020B0604020202020204" pitchFamily="34" charset="0"/>
              <a:buChar char="•"/>
            </a:pPr>
            <a:endParaRPr lang="en-GB" sz="1100" dirty="0"/>
          </a:p>
          <a:p>
            <a:pPr marL="285750" lvl="0" indent="-285750">
              <a:spcAft>
                <a:spcPts val="600"/>
              </a:spcAft>
              <a:buFont typeface="Arial" panose="020B0604020202020204" pitchFamily="34" charset="0"/>
              <a:buChar char="•"/>
            </a:pPr>
            <a:endParaRPr lang="en-GB" sz="1100" dirty="0"/>
          </a:p>
          <a:p>
            <a:pPr marL="285750" indent="-285750">
              <a:spcAft>
                <a:spcPts val="600"/>
              </a:spcAft>
              <a:buFont typeface="Arial" panose="020B0604020202020204" pitchFamily="34" charset="0"/>
              <a:buChar char="•"/>
            </a:pPr>
            <a:endParaRPr lang="en-GB" sz="1100" dirty="0">
              <a:solidFill>
                <a:srgbClr val="FF0000"/>
              </a:solidFill>
            </a:endParaRPr>
          </a:p>
          <a:p>
            <a:pPr marL="285750" lvl="0" indent="-285750">
              <a:spcAft>
                <a:spcPts val="600"/>
              </a:spcAft>
              <a:buFont typeface="Arial" panose="020B0604020202020204" pitchFamily="34" charset="0"/>
              <a:buChar char="•"/>
            </a:pPr>
            <a:endParaRPr lang="en-GB" sz="1100" dirty="0"/>
          </a:p>
          <a:p>
            <a:endParaRPr lang="en-GB" sz="1100" dirty="0"/>
          </a:p>
        </p:txBody>
      </p:sp>
    </p:spTree>
    <p:extLst>
      <p:ext uri="{BB962C8B-B14F-4D97-AF65-F5344CB8AC3E}">
        <p14:creationId xmlns:p14="http://schemas.microsoft.com/office/powerpoint/2010/main" val="321388706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C0886-211A-428C-ADAC-489AEC8ED7EA}"/>
              </a:ext>
            </a:extLst>
          </p:cNvPr>
          <p:cNvSpPr>
            <a:spLocks noGrp="1"/>
          </p:cNvSpPr>
          <p:nvPr>
            <p:ph type="title"/>
          </p:nvPr>
        </p:nvSpPr>
        <p:spPr>
          <a:xfrm>
            <a:off x="539552" y="260648"/>
            <a:ext cx="8223448" cy="1412776"/>
          </a:xfrm>
        </p:spPr>
        <p:txBody>
          <a:bodyPr/>
          <a:lstStyle/>
          <a:p>
            <a:r>
              <a:rPr lang="en-GB" sz="3200" dirty="0">
                <a:solidFill>
                  <a:schemeClr val="accent1">
                    <a:lumMod val="75000"/>
                  </a:schemeClr>
                </a:solidFill>
              </a:rPr>
              <a:t>Spring 2026 eligibility</a:t>
            </a:r>
          </a:p>
        </p:txBody>
      </p:sp>
      <p:sp>
        <p:nvSpPr>
          <p:cNvPr id="3" name="Content Placeholder 2">
            <a:extLst>
              <a:ext uri="{FF2B5EF4-FFF2-40B4-BE49-F238E27FC236}">
                <a16:creationId xmlns:a16="http://schemas.microsoft.com/office/drawing/2014/main" id="{D34ADC45-8643-4189-AEBA-7C49C0D4B8B7}"/>
              </a:ext>
            </a:extLst>
          </p:cNvPr>
          <p:cNvSpPr>
            <a:spLocks noGrp="1"/>
          </p:cNvSpPr>
          <p:nvPr>
            <p:ph idx="1"/>
          </p:nvPr>
        </p:nvSpPr>
        <p:spPr>
          <a:xfrm>
            <a:off x="460276" y="1916832"/>
            <a:ext cx="8223448" cy="4392488"/>
          </a:xfrm>
        </p:spPr>
        <p:txBody>
          <a:bodyPr/>
          <a:lstStyle/>
          <a:p>
            <a:pPr marL="36000" indent="0"/>
            <a:r>
              <a:rPr lang="en-GB" sz="2800" dirty="0"/>
              <a:t>The JCVI have recommended that the COVID-19 vaccine should be offered to the following children and young people: </a:t>
            </a:r>
          </a:p>
          <a:p>
            <a:pPr marL="36000" indent="0"/>
            <a:endParaRPr lang="en-GB" sz="2800" dirty="0"/>
          </a:p>
          <a:p>
            <a:pPr marL="321750" indent="-285750">
              <a:buFont typeface="Wingdings" panose="05000000000000000000" pitchFamily="2" charset="2"/>
              <a:buChar char="Ø"/>
            </a:pPr>
            <a:r>
              <a:rPr lang="en-GB" sz="2800" dirty="0">
                <a:highlight>
                  <a:srgbClr val="C0C0C0"/>
                </a:highlight>
              </a:rPr>
              <a:t>aged 6 months to 17 years who are immunosuppressed, as defined in tables 3 and 4 of the </a:t>
            </a:r>
            <a:r>
              <a:rPr lang="en-GB" sz="2800" dirty="0">
                <a:highlight>
                  <a:srgbClr val="C0C0C0"/>
                </a:highlight>
                <a:hlinkClick r:id="rId3">
                  <a:extLst>
                    <a:ext uri="{A12FA001-AC4F-418D-AE19-62706E023703}">
                      <ahyp:hlinkClr xmlns:ahyp="http://schemas.microsoft.com/office/drawing/2018/hyperlinkcolor" val="tx"/>
                    </a:ext>
                  </a:extLst>
                </a:hlinkClick>
              </a:rPr>
              <a:t>COVID-19 chapter of the Green Book</a:t>
            </a:r>
            <a:endParaRPr lang="en-GB" sz="2800" dirty="0">
              <a:highlight>
                <a:srgbClr val="C0C0C0"/>
              </a:highlight>
            </a:endParaRPr>
          </a:p>
          <a:p>
            <a:pPr marL="36000" indent="0"/>
            <a:endParaRPr lang="en-GB" sz="2200" dirty="0">
              <a:solidFill>
                <a:srgbClr val="FF0000"/>
              </a:solidFill>
            </a:endParaRPr>
          </a:p>
          <a:p>
            <a:pPr marL="457200" lvl="1" indent="0">
              <a:buNone/>
            </a:pPr>
            <a:endParaRPr lang="en-GB" sz="1900" dirty="0">
              <a:solidFill>
                <a:srgbClr val="FF0000"/>
              </a:solidFill>
            </a:endParaRPr>
          </a:p>
          <a:p>
            <a:endParaRPr lang="en-GB" dirty="0"/>
          </a:p>
        </p:txBody>
      </p:sp>
    </p:spTree>
    <p:extLst>
      <p:ext uri="{BB962C8B-B14F-4D97-AF65-F5344CB8AC3E}">
        <p14:creationId xmlns:p14="http://schemas.microsoft.com/office/powerpoint/2010/main" val="26739957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03D7F4-B7DF-481B-9773-8086BD0E4BF5}"/>
              </a:ext>
            </a:extLst>
          </p:cNvPr>
          <p:cNvSpPr>
            <a:spLocks noGrp="1"/>
          </p:cNvSpPr>
          <p:nvPr>
            <p:ph type="title"/>
          </p:nvPr>
        </p:nvSpPr>
        <p:spPr>
          <a:xfrm>
            <a:off x="685800" y="0"/>
            <a:ext cx="8077200" cy="1268760"/>
          </a:xfrm>
        </p:spPr>
        <p:txBody>
          <a:bodyPr/>
          <a:lstStyle/>
          <a:p>
            <a:r>
              <a:rPr lang="en-GB" sz="3200" dirty="0">
                <a:solidFill>
                  <a:schemeClr val="accent1">
                    <a:lumMod val="75000"/>
                  </a:schemeClr>
                </a:solidFill>
              </a:rPr>
              <a:t>Primary COVID-19 vaccination</a:t>
            </a:r>
          </a:p>
        </p:txBody>
      </p:sp>
      <p:sp>
        <p:nvSpPr>
          <p:cNvPr id="3" name="Content Placeholder 2">
            <a:extLst>
              <a:ext uri="{FF2B5EF4-FFF2-40B4-BE49-F238E27FC236}">
                <a16:creationId xmlns:a16="http://schemas.microsoft.com/office/drawing/2014/main" id="{48D572E5-8992-4FFF-BC9C-E800DAB6D388}"/>
              </a:ext>
            </a:extLst>
          </p:cNvPr>
          <p:cNvSpPr>
            <a:spLocks noGrp="1"/>
          </p:cNvSpPr>
          <p:nvPr>
            <p:ph idx="1"/>
          </p:nvPr>
        </p:nvSpPr>
        <p:spPr>
          <a:xfrm>
            <a:off x="533400" y="1052736"/>
            <a:ext cx="8077200" cy="4680520"/>
          </a:xfrm>
        </p:spPr>
        <p:txBody>
          <a:bodyPr/>
          <a:lstStyle/>
          <a:p>
            <a:pPr marL="457200" indent="-457200">
              <a:buFont typeface="Wingdings" panose="05000000000000000000" pitchFamily="2" charset="2"/>
              <a:buChar char="q"/>
            </a:pPr>
            <a:r>
              <a:rPr lang="en-GB" sz="2400" dirty="0"/>
              <a:t>Only those who currently meet the eligibility criteria for a COVID-19 vaccination during the </a:t>
            </a:r>
            <a:r>
              <a:rPr lang="en-GB" sz="2400" b="1" dirty="0"/>
              <a:t>Spring 2026 </a:t>
            </a:r>
            <a:r>
              <a:rPr lang="en-GB" sz="2400" dirty="0"/>
              <a:t>programme continue to be eligible for a primary vaccination. </a:t>
            </a:r>
          </a:p>
          <a:p>
            <a:pPr marL="457200" indent="-457200">
              <a:buFont typeface="Wingdings" panose="05000000000000000000" pitchFamily="2" charset="2"/>
              <a:buChar char="q"/>
            </a:pPr>
            <a:r>
              <a:rPr lang="en-GB" sz="2400" dirty="0"/>
              <a:t>For the </a:t>
            </a:r>
            <a:r>
              <a:rPr lang="en-GB" sz="2400" b="1" dirty="0"/>
              <a:t>Spring 2026 </a:t>
            </a:r>
            <a:r>
              <a:rPr lang="en-GB" sz="2400" dirty="0"/>
              <a:t>Programme, the primary course consists of a single dose of COVID-19 vaccine. Further details regarding exceptions to this advice, are outlined in the COVID-19 Greenbook chapter 14a.</a:t>
            </a:r>
          </a:p>
          <a:p>
            <a:pPr marL="457200" indent="-457200">
              <a:buFont typeface="Wingdings" panose="05000000000000000000" pitchFamily="2" charset="2"/>
              <a:buChar char="q"/>
            </a:pPr>
            <a:r>
              <a:rPr lang="en-GB" sz="2400" dirty="0"/>
              <a:t>Those in the eligible groups who have not yet come forward for primary vaccination may attend any vaccination provider to be vaccinated.</a:t>
            </a:r>
            <a:endParaRPr lang="en-GB" sz="2200" dirty="0"/>
          </a:p>
        </p:txBody>
      </p:sp>
    </p:spTree>
    <p:extLst>
      <p:ext uri="{BB962C8B-B14F-4D97-AF65-F5344CB8AC3E}">
        <p14:creationId xmlns:p14="http://schemas.microsoft.com/office/powerpoint/2010/main" val="19450327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EE4710-195F-4071-83E7-2DAD53AB5F64}"/>
              </a:ext>
            </a:extLst>
          </p:cNvPr>
          <p:cNvSpPr>
            <a:spLocks noGrp="1"/>
          </p:cNvSpPr>
          <p:nvPr>
            <p:ph type="title"/>
          </p:nvPr>
        </p:nvSpPr>
        <p:spPr>
          <a:xfrm>
            <a:off x="467544" y="188640"/>
            <a:ext cx="8295456" cy="720080"/>
          </a:xfrm>
        </p:spPr>
        <p:txBody>
          <a:bodyPr/>
          <a:lstStyle/>
          <a:p>
            <a:r>
              <a:rPr lang="en-GB" sz="3200" dirty="0">
                <a:solidFill>
                  <a:schemeClr val="accent1">
                    <a:lumMod val="75000"/>
                  </a:schemeClr>
                </a:solidFill>
              </a:rPr>
              <a:t>Children (6 months – 4 years old)</a:t>
            </a:r>
          </a:p>
        </p:txBody>
      </p:sp>
      <p:sp>
        <p:nvSpPr>
          <p:cNvPr id="3" name="Content Placeholder 2">
            <a:extLst>
              <a:ext uri="{FF2B5EF4-FFF2-40B4-BE49-F238E27FC236}">
                <a16:creationId xmlns:a16="http://schemas.microsoft.com/office/drawing/2014/main" id="{E88212B7-5754-406E-838F-80AACD7DEFEB}"/>
              </a:ext>
            </a:extLst>
          </p:cNvPr>
          <p:cNvSpPr>
            <a:spLocks noGrp="1"/>
          </p:cNvSpPr>
          <p:nvPr>
            <p:ph idx="1"/>
          </p:nvPr>
        </p:nvSpPr>
        <p:spPr>
          <a:xfrm>
            <a:off x="685800" y="1052736"/>
            <a:ext cx="8077200" cy="4487180"/>
          </a:xfrm>
        </p:spPr>
        <p:txBody>
          <a:bodyPr/>
          <a:lstStyle/>
          <a:p>
            <a:pPr marL="36000" indent="0"/>
            <a:r>
              <a:rPr lang="en-GB" sz="1800" dirty="0"/>
              <a:t>On 3 May 2023, the JCVI recommended that children </a:t>
            </a:r>
            <a:r>
              <a:rPr lang="en-GB" sz="1800" u="sng" dirty="0"/>
              <a:t>aged 6 months to 4 years in a clinical risk group </a:t>
            </a:r>
            <a:r>
              <a:rPr lang="en-GB" sz="1800" dirty="0"/>
              <a:t>should be </a:t>
            </a:r>
            <a:r>
              <a:rPr lang="en-GB" sz="1800" b="1" dirty="0"/>
              <a:t>offered two primary paediatric doses of the Pfizer BioNTech Comirnaty 3 micrograms/dose vaccine with an interval of eight weeks </a:t>
            </a:r>
            <a:r>
              <a:rPr lang="en-GB" sz="1800" dirty="0"/>
              <a:t>between each dose.</a:t>
            </a:r>
          </a:p>
          <a:p>
            <a:pPr marL="36000" indent="0"/>
            <a:endParaRPr lang="en-GB" sz="1800" dirty="0"/>
          </a:p>
          <a:p>
            <a:pPr marL="36000" indent="0"/>
            <a:endParaRPr lang="en-GB" sz="1800" dirty="0"/>
          </a:p>
          <a:p>
            <a:pPr marL="36000" indent="0"/>
            <a:r>
              <a:rPr lang="en-GB" sz="1800" dirty="0"/>
              <a:t>Details of risk groups for 6 month – 4 year olds is provided in the </a:t>
            </a:r>
            <a:r>
              <a:rPr lang="en-GB" sz="1800" u="sng" dirty="0">
                <a:hlinkClick r:id="rId3"/>
              </a:rPr>
              <a:t>Green Book COVID-19 chapter</a:t>
            </a:r>
            <a:r>
              <a:rPr lang="en-GB" sz="1800" u="sng" dirty="0"/>
              <a:t> </a:t>
            </a:r>
            <a:r>
              <a:rPr lang="en-GB" sz="1800" u="sng" dirty="0">
                <a:solidFill>
                  <a:srgbClr val="FF0000"/>
                </a:solidFill>
              </a:rPr>
              <a:t>14a</a:t>
            </a:r>
          </a:p>
          <a:p>
            <a:pPr marL="36000" indent="0"/>
            <a:endParaRPr lang="en-GB" sz="1800" u="sng" dirty="0"/>
          </a:p>
          <a:p>
            <a:pPr marL="36000" indent="0"/>
            <a:endParaRPr lang="en-GB" sz="1800" u="sng" dirty="0"/>
          </a:p>
          <a:p>
            <a:pPr marL="36000" indent="0"/>
            <a:r>
              <a:rPr lang="en-GB" sz="1800" dirty="0"/>
              <a:t>From autumn 2023, JCVI advises that children aged 6 months to 4 years should continue to receive two primary doses of vaccine. Children who remain eligible should receive  doses of vaccine during a seasonal campaign, at a minimum interval of three months from their previous dose.</a:t>
            </a:r>
          </a:p>
        </p:txBody>
      </p:sp>
    </p:spTree>
    <p:extLst>
      <p:ext uri="{BB962C8B-B14F-4D97-AF65-F5344CB8AC3E}">
        <p14:creationId xmlns:p14="http://schemas.microsoft.com/office/powerpoint/2010/main" val="30900925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188640"/>
            <a:ext cx="8077200" cy="936104"/>
          </a:xfrm>
        </p:spPr>
        <p:txBody>
          <a:bodyPr/>
          <a:lstStyle/>
          <a:p>
            <a:r>
              <a:rPr lang="en-GB" sz="3200" dirty="0">
                <a:solidFill>
                  <a:schemeClr val="accent1">
                    <a:lumMod val="75000"/>
                  </a:schemeClr>
                </a:solidFill>
              </a:rPr>
              <a:t>Severely immunosuppressed children </a:t>
            </a:r>
            <a:br>
              <a:rPr lang="en-GB" sz="3200" dirty="0">
                <a:solidFill>
                  <a:schemeClr val="accent1">
                    <a:lumMod val="75000"/>
                  </a:schemeClr>
                </a:solidFill>
              </a:rPr>
            </a:br>
            <a:r>
              <a:rPr lang="en-GB" sz="3200" dirty="0">
                <a:solidFill>
                  <a:schemeClr val="accent1">
                    <a:lumMod val="75000"/>
                  </a:schemeClr>
                </a:solidFill>
              </a:rPr>
              <a:t>and young people</a:t>
            </a:r>
          </a:p>
        </p:txBody>
      </p:sp>
      <p:sp>
        <p:nvSpPr>
          <p:cNvPr id="3" name="Content Placeholder 2"/>
          <p:cNvSpPr>
            <a:spLocks noGrp="1"/>
          </p:cNvSpPr>
          <p:nvPr>
            <p:ph idx="1"/>
          </p:nvPr>
        </p:nvSpPr>
        <p:spPr>
          <a:xfrm>
            <a:off x="685800" y="1268760"/>
            <a:ext cx="8077200" cy="4392488"/>
          </a:xfrm>
        </p:spPr>
        <p:txBody>
          <a:bodyPr/>
          <a:lstStyle/>
          <a:p>
            <a:pPr marL="285750" lvl="1">
              <a:buClr>
                <a:srgbClr val="00A8CA"/>
              </a:buClr>
              <a:buSzPct val="65000"/>
              <a:buFont typeface="Wingdings" panose="05000000000000000000" pitchFamily="2" charset="2"/>
              <a:buChar char="q"/>
            </a:pPr>
            <a:r>
              <a:rPr lang="en-GB" sz="1600" dirty="0">
                <a:cs typeface="Arial" panose="020B0604020202020204" pitchFamily="34" charset="0"/>
              </a:rPr>
              <a:t>some children who are immunosuppressed due to underlying health conditions or medical treatment may not mount a full immune response to COVID-19 vaccination</a:t>
            </a:r>
          </a:p>
          <a:p>
            <a:pPr marL="285750" lvl="1">
              <a:buClr>
                <a:srgbClr val="00A8CA"/>
              </a:buClr>
              <a:buSzPct val="65000"/>
              <a:buFont typeface="Wingdings" panose="05000000000000000000" pitchFamily="2" charset="2"/>
              <a:buChar char="q"/>
            </a:pPr>
            <a:endParaRPr lang="en-GB" sz="1600" dirty="0">
              <a:cs typeface="Arial" panose="020B0604020202020204" pitchFamily="34" charset="0"/>
            </a:endParaRPr>
          </a:p>
          <a:p>
            <a:pPr marL="285750" lvl="1">
              <a:buClr>
                <a:srgbClr val="00A8CA"/>
              </a:buClr>
              <a:buSzPct val="65000"/>
              <a:buFont typeface="Wingdings" panose="05000000000000000000" pitchFamily="2" charset="2"/>
              <a:buChar char="q"/>
            </a:pPr>
            <a:r>
              <a:rPr lang="en-GB" sz="1600" dirty="0"/>
              <a:t>the JCVI therefore recommends that children and young people aged 6 months to 17 years who are severely immunosuppressed may be considered for additional doses at an interval of three months from the previous dose</a:t>
            </a:r>
          </a:p>
          <a:p>
            <a:pPr marL="285750" lvl="1">
              <a:buClr>
                <a:srgbClr val="00A8CA"/>
              </a:buClr>
              <a:buSzPct val="65000"/>
              <a:buFont typeface="Wingdings" panose="05000000000000000000" pitchFamily="2" charset="2"/>
              <a:buChar char="q"/>
            </a:pPr>
            <a:endParaRPr lang="en-GB" sz="1600" dirty="0"/>
          </a:p>
          <a:p>
            <a:pPr marL="285750" lvl="1">
              <a:buClr>
                <a:srgbClr val="00A8CA"/>
              </a:buClr>
              <a:buSzPct val="65000"/>
              <a:buFont typeface="Wingdings" panose="05000000000000000000" pitchFamily="2" charset="2"/>
              <a:buChar char="q"/>
            </a:pPr>
            <a:r>
              <a:rPr lang="en-GB" sz="1600" dirty="0"/>
              <a:t>definitions of severe immunosuppression and details of timings of additional doses are described in the COVID-19 chapter of the Green Book COVID-19 </a:t>
            </a:r>
            <a:r>
              <a:rPr lang="en-GB" sz="1600" dirty="0">
                <a:hlinkClick r:id="rId3"/>
              </a:rPr>
              <a:t>Greenbook chapter 14a (publishing.service.gov.uk)</a:t>
            </a:r>
            <a:endParaRPr lang="en-GB" sz="1600" dirty="0"/>
          </a:p>
          <a:p>
            <a:pPr marL="285750" lvl="1">
              <a:buClr>
                <a:srgbClr val="00A8CA"/>
              </a:buClr>
              <a:buSzPct val="65000"/>
              <a:buFont typeface="Wingdings" panose="05000000000000000000" pitchFamily="2" charset="2"/>
              <a:buChar char="q"/>
            </a:pPr>
            <a:endParaRPr lang="en-GB" sz="1600" dirty="0">
              <a:solidFill>
                <a:srgbClr val="7030A0"/>
              </a:solidFill>
            </a:endParaRPr>
          </a:p>
          <a:p>
            <a:pPr marL="285750" lvl="1">
              <a:buClr>
                <a:srgbClr val="00A8CA"/>
              </a:buClr>
              <a:buSzPct val="65000"/>
              <a:buFont typeface="Wingdings" panose="05000000000000000000" pitchFamily="2" charset="2"/>
              <a:buChar char="q"/>
            </a:pPr>
            <a:r>
              <a:rPr lang="en-GB" sz="1600" dirty="0"/>
              <a:t>in contrast to other eligible risk groups, those who are eligible for vaccination due to severe immunosuppression who miss vaccination during the campaign period, may be considered for a booster at a later date based on individual clinical judgement, balancing their immediate level of risk against the advantages of waiting till the next seasonal campaign</a:t>
            </a:r>
          </a:p>
          <a:p>
            <a:pPr marL="285750" lvl="1">
              <a:buClr>
                <a:srgbClr val="00A8CA"/>
              </a:buClr>
              <a:buSzPct val="65000"/>
              <a:buFont typeface="Arial" panose="020B0604020202020204" pitchFamily="34" charset="0"/>
              <a:buChar char="•"/>
            </a:pPr>
            <a:endParaRPr lang="en-GB" sz="1600" dirty="0">
              <a:solidFill>
                <a:srgbClr val="7030A0"/>
              </a:solidFill>
            </a:endParaRPr>
          </a:p>
          <a:p>
            <a:endParaRPr lang="en-GB" dirty="0"/>
          </a:p>
        </p:txBody>
      </p:sp>
    </p:spTree>
    <p:extLst>
      <p:ext uri="{BB962C8B-B14F-4D97-AF65-F5344CB8AC3E}">
        <p14:creationId xmlns:p14="http://schemas.microsoft.com/office/powerpoint/2010/main" val="124026564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DCB9FEA-AC5A-4E5C-8EB3-88FC2399AE97}"/>
              </a:ext>
            </a:extLst>
          </p:cNvPr>
          <p:cNvSpPr>
            <a:spLocks noGrp="1"/>
          </p:cNvSpPr>
          <p:nvPr>
            <p:ph idx="1"/>
          </p:nvPr>
        </p:nvSpPr>
        <p:spPr>
          <a:xfrm>
            <a:off x="179512" y="1340768"/>
            <a:ext cx="8583488" cy="4221832"/>
          </a:xfrm>
        </p:spPr>
        <p:txBody>
          <a:bodyPr/>
          <a:lstStyle/>
          <a:p>
            <a:pPr algn="ctr"/>
            <a:r>
              <a:rPr lang="en-GB" sz="5400" b="1" dirty="0">
                <a:solidFill>
                  <a:schemeClr val="accent1">
                    <a:lumMod val="75000"/>
                  </a:schemeClr>
                </a:solidFill>
              </a:rPr>
              <a:t>6. Consent for vaccination and addressing concerns</a:t>
            </a:r>
            <a:endParaRPr lang="en-GB" sz="4800" b="1" dirty="0">
              <a:solidFill>
                <a:srgbClr val="FF0000"/>
              </a:solidFill>
            </a:endParaRPr>
          </a:p>
        </p:txBody>
      </p:sp>
    </p:spTree>
    <p:extLst>
      <p:ext uri="{BB962C8B-B14F-4D97-AF65-F5344CB8AC3E}">
        <p14:creationId xmlns:p14="http://schemas.microsoft.com/office/powerpoint/2010/main" val="177626654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88640"/>
            <a:ext cx="8077200" cy="864096"/>
          </a:xfrm>
        </p:spPr>
        <p:txBody>
          <a:bodyPr/>
          <a:lstStyle/>
          <a:p>
            <a:r>
              <a:rPr lang="en-GB" sz="3200" dirty="0">
                <a:solidFill>
                  <a:schemeClr val="accent1">
                    <a:lumMod val="75000"/>
                  </a:schemeClr>
                </a:solidFill>
              </a:rPr>
              <a:t>Consent for vaccination </a:t>
            </a:r>
            <a:endParaRPr lang="en-GB" sz="3200" dirty="0"/>
          </a:p>
        </p:txBody>
      </p:sp>
      <p:sp>
        <p:nvSpPr>
          <p:cNvPr id="3" name="Content Placeholder 2"/>
          <p:cNvSpPr>
            <a:spLocks noGrp="1"/>
          </p:cNvSpPr>
          <p:nvPr>
            <p:ph idx="1"/>
          </p:nvPr>
        </p:nvSpPr>
        <p:spPr>
          <a:xfrm>
            <a:off x="685800" y="1052736"/>
            <a:ext cx="8077200" cy="4752528"/>
          </a:xfrm>
        </p:spPr>
        <p:txBody>
          <a:bodyPr/>
          <a:lstStyle/>
          <a:p>
            <a:pPr marL="285750" indent="-285750">
              <a:spcBef>
                <a:spcPts val="0"/>
              </a:spcBef>
              <a:buFont typeface="Wingdings" panose="05000000000000000000" pitchFamily="2" charset="2"/>
              <a:buChar char="q"/>
            </a:pPr>
            <a:r>
              <a:rPr lang="en-GB" sz="1800" dirty="0"/>
              <a:t>at 16 years of age, a young person is presumed in law to have the capacity to consent, so young people aged 16 or 17 years should consent to their own medical treatment and a parent cannot override that consent</a:t>
            </a:r>
          </a:p>
          <a:p>
            <a:pPr marL="285750" indent="-285750">
              <a:spcBef>
                <a:spcPts val="0"/>
              </a:spcBef>
              <a:buFont typeface="Wingdings" panose="05000000000000000000" pitchFamily="2" charset="2"/>
              <a:buChar char="q"/>
            </a:pPr>
            <a:endParaRPr lang="en-GB" sz="1800" dirty="0"/>
          </a:p>
          <a:p>
            <a:pPr marL="285750" indent="-285750">
              <a:spcBef>
                <a:spcPts val="600"/>
              </a:spcBef>
              <a:buFont typeface="Wingdings" panose="05000000000000000000" pitchFamily="2" charset="2"/>
              <a:buChar char="q"/>
            </a:pPr>
            <a:r>
              <a:rPr lang="en-GB" sz="1800" dirty="0"/>
              <a:t>children under 16 can consent for themselves if they have the capacity and maturity to understand what they are consenting to and fully understand what is involved in the proposed procedure (this is referred to as ‘</a:t>
            </a:r>
            <a:r>
              <a:rPr lang="en-GB" sz="1800" dirty="0" err="1"/>
              <a:t>Gillick</a:t>
            </a:r>
            <a:r>
              <a:rPr lang="en-GB" sz="1800" dirty="0"/>
              <a:t> competence’) </a:t>
            </a:r>
          </a:p>
          <a:p>
            <a:pPr marL="285750" indent="-285750">
              <a:spcBef>
                <a:spcPts val="600"/>
              </a:spcBef>
              <a:buFont typeface="Wingdings" panose="05000000000000000000" pitchFamily="2" charset="2"/>
              <a:buChar char="q"/>
            </a:pPr>
            <a:endParaRPr lang="en-GB" sz="1800" dirty="0"/>
          </a:p>
          <a:p>
            <a:pPr marL="285750" indent="-285750">
              <a:spcBef>
                <a:spcPts val="600"/>
              </a:spcBef>
              <a:buFont typeface="Wingdings" panose="05000000000000000000" pitchFamily="2" charset="2"/>
              <a:buChar char="q"/>
            </a:pPr>
            <a:r>
              <a:rPr lang="en-GB" sz="1800" dirty="0"/>
              <a:t>although they can give their own consent, it is advised that ideally, the parents of those under 16 are involved in the consent process </a:t>
            </a:r>
          </a:p>
          <a:p>
            <a:pPr marL="285750" indent="-285750">
              <a:spcBef>
                <a:spcPts val="600"/>
              </a:spcBef>
              <a:buFont typeface="Wingdings" panose="05000000000000000000" pitchFamily="2" charset="2"/>
              <a:buChar char="q"/>
            </a:pPr>
            <a:endParaRPr lang="en-GB" sz="1800" dirty="0"/>
          </a:p>
          <a:p>
            <a:pPr marL="285750" indent="-285750">
              <a:spcBef>
                <a:spcPts val="600"/>
              </a:spcBef>
              <a:buFont typeface="Wingdings" panose="05000000000000000000" pitchFamily="2" charset="2"/>
              <a:buChar char="q"/>
            </a:pPr>
            <a:r>
              <a:rPr lang="en-GB" sz="1800" dirty="0"/>
              <a:t>however, if a </a:t>
            </a:r>
            <a:r>
              <a:rPr lang="en-GB" sz="1800" dirty="0" err="1"/>
              <a:t>Gillick</a:t>
            </a:r>
            <a:r>
              <a:rPr lang="en-GB" sz="1800" dirty="0"/>
              <a:t>-competent child consents to vaccination, a parent cannot override that consent and if a </a:t>
            </a:r>
            <a:r>
              <a:rPr lang="en-GB" sz="1800" dirty="0" err="1"/>
              <a:t>Gillick</a:t>
            </a:r>
            <a:r>
              <a:rPr lang="en-GB" sz="1800" dirty="0"/>
              <a:t>-competent child refuses vaccination, that refusal should be accepted</a:t>
            </a:r>
          </a:p>
          <a:p>
            <a:endParaRPr lang="en-GB" dirty="0"/>
          </a:p>
        </p:txBody>
      </p:sp>
    </p:spTree>
    <p:extLst>
      <p:ext uri="{BB962C8B-B14F-4D97-AF65-F5344CB8AC3E}">
        <p14:creationId xmlns:p14="http://schemas.microsoft.com/office/powerpoint/2010/main" val="384022982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60648"/>
            <a:ext cx="8077200" cy="864096"/>
          </a:xfrm>
        </p:spPr>
        <p:txBody>
          <a:bodyPr/>
          <a:lstStyle/>
          <a:p>
            <a:r>
              <a:rPr lang="en-GB" sz="3600" dirty="0" err="1">
                <a:solidFill>
                  <a:schemeClr val="accent1">
                    <a:lumMod val="75000"/>
                  </a:schemeClr>
                </a:solidFill>
              </a:rPr>
              <a:t>Gillick</a:t>
            </a:r>
            <a:r>
              <a:rPr lang="en-GB" sz="3600" dirty="0">
                <a:solidFill>
                  <a:schemeClr val="accent1">
                    <a:lumMod val="75000"/>
                  </a:schemeClr>
                </a:solidFill>
              </a:rPr>
              <a:t> competence</a:t>
            </a:r>
            <a:endParaRPr lang="en-GB" sz="3600" dirty="0"/>
          </a:p>
        </p:txBody>
      </p:sp>
      <p:sp>
        <p:nvSpPr>
          <p:cNvPr id="3" name="Content Placeholder 2"/>
          <p:cNvSpPr>
            <a:spLocks noGrp="1"/>
          </p:cNvSpPr>
          <p:nvPr>
            <p:ph idx="1"/>
          </p:nvPr>
        </p:nvSpPr>
        <p:spPr>
          <a:xfrm>
            <a:off x="685800" y="1196752"/>
            <a:ext cx="8077200" cy="4365848"/>
          </a:xfrm>
        </p:spPr>
        <p:txBody>
          <a:bodyPr/>
          <a:lstStyle/>
          <a:p>
            <a:pPr marL="0" indent="0">
              <a:lnSpc>
                <a:spcPct val="110000"/>
              </a:lnSpc>
              <a:spcBef>
                <a:spcPts val="0"/>
              </a:spcBef>
              <a:buNone/>
            </a:pPr>
            <a:r>
              <a:rPr lang="en-GB" sz="2000" dirty="0"/>
              <a:t>For a young person under the age of 16 to be Gillick competent, they should have: </a:t>
            </a:r>
          </a:p>
          <a:p>
            <a:pPr>
              <a:lnSpc>
                <a:spcPct val="110000"/>
              </a:lnSpc>
              <a:spcBef>
                <a:spcPts val="0"/>
              </a:spcBef>
              <a:buFont typeface="Wingdings" panose="05000000000000000000" pitchFamily="2" charset="2"/>
              <a:buChar char="q"/>
            </a:pPr>
            <a:r>
              <a:rPr lang="en-GB" sz="2000" dirty="0"/>
              <a:t>the ability to understand that they have a choice and that choices have consequences </a:t>
            </a:r>
          </a:p>
          <a:p>
            <a:pPr>
              <a:lnSpc>
                <a:spcPct val="110000"/>
              </a:lnSpc>
              <a:spcBef>
                <a:spcPts val="0"/>
              </a:spcBef>
              <a:buFont typeface="Wingdings" panose="05000000000000000000" pitchFamily="2" charset="2"/>
              <a:buChar char="q"/>
            </a:pPr>
            <a:r>
              <a:rPr lang="en-GB" sz="2000" dirty="0"/>
              <a:t>the ability to understand any information given and arrive at a decision </a:t>
            </a:r>
          </a:p>
          <a:p>
            <a:pPr>
              <a:lnSpc>
                <a:spcPct val="110000"/>
              </a:lnSpc>
              <a:spcBef>
                <a:spcPts val="0"/>
              </a:spcBef>
              <a:buFont typeface="Wingdings" panose="05000000000000000000" pitchFamily="2" charset="2"/>
              <a:buChar char="q"/>
            </a:pPr>
            <a:r>
              <a:rPr lang="en-GB" sz="2000" dirty="0"/>
              <a:t>a willingness to make a choice (including the choice that a parent or guardian should make the decision)</a:t>
            </a:r>
          </a:p>
          <a:p>
            <a:pPr>
              <a:lnSpc>
                <a:spcPct val="110000"/>
              </a:lnSpc>
              <a:spcBef>
                <a:spcPts val="0"/>
              </a:spcBef>
              <a:buFont typeface="Wingdings" panose="05000000000000000000" pitchFamily="2" charset="2"/>
              <a:buChar char="q"/>
            </a:pPr>
            <a:r>
              <a:rPr lang="en-GB" sz="2000" dirty="0"/>
              <a:t>an understanding of the nature and purpose of vaccination </a:t>
            </a:r>
          </a:p>
          <a:p>
            <a:pPr>
              <a:lnSpc>
                <a:spcPct val="110000"/>
              </a:lnSpc>
              <a:spcBef>
                <a:spcPts val="0"/>
              </a:spcBef>
              <a:buFont typeface="Wingdings" panose="05000000000000000000" pitchFamily="2" charset="2"/>
              <a:buChar char="q"/>
            </a:pPr>
            <a:r>
              <a:rPr lang="en-GB" sz="2000" dirty="0"/>
              <a:t>an understanding of any risks and side effects of vaccination and any risks of not being vaccinated </a:t>
            </a:r>
          </a:p>
          <a:p>
            <a:pPr>
              <a:lnSpc>
                <a:spcPct val="110000"/>
              </a:lnSpc>
              <a:spcBef>
                <a:spcPts val="0"/>
              </a:spcBef>
              <a:buFont typeface="Wingdings" panose="05000000000000000000" pitchFamily="2" charset="2"/>
              <a:buChar char="q"/>
            </a:pPr>
            <a:r>
              <a:rPr lang="en-GB" sz="2000" dirty="0"/>
              <a:t>freedom from any undue pressure.</a:t>
            </a:r>
          </a:p>
          <a:p>
            <a:endParaRPr lang="en-GB" dirty="0"/>
          </a:p>
        </p:txBody>
      </p:sp>
    </p:spTree>
    <p:extLst>
      <p:ext uri="{BB962C8B-B14F-4D97-AF65-F5344CB8AC3E}">
        <p14:creationId xmlns:p14="http://schemas.microsoft.com/office/powerpoint/2010/main" val="66659677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60648"/>
            <a:ext cx="8223448" cy="1152128"/>
          </a:xfrm>
        </p:spPr>
        <p:txBody>
          <a:bodyPr/>
          <a:lstStyle/>
          <a:p>
            <a:r>
              <a:rPr lang="en-GB" sz="3200" dirty="0">
                <a:solidFill>
                  <a:schemeClr val="accent1">
                    <a:lumMod val="75000"/>
                  </a:schemeClr>
                </a:solidFill>
              </a:rPr>
              <a:t>Addressing concerns and providing </a:t>
            </a:r>
            <a:br>
              <a:rPr lang="en-GB" sz="3200" dirty="0">
                <a:solidFill>
                  <a:schemeClr val="accent1">
                    <a:lumMod val="75000"/>
                  </a:schemeClr>
                </a:solidFill>
              </a:rPr>
            </a:br>
            <a:r>
              <a:rPr lang="en-GB" sz="3200" dirty="0">
                <a:solidFill>
                  <a:schemeClr val="accent1">
                    <a:lumMod val="75000"/>
                  </a:schemeClr>
                </a:solidFill>
              </a:rPr>
              <a:t>information to those being vaccinated</a:t>
            </a:r>
          </a:p>
        </p:txBody>
      </p:sp>
      <p:sp>
        <p:nvSpPr>
          <p:cNvPr id="3" name="Content Placeholder 2"/>
          <p:cNvSpPr>
            <a:spLocks noGrp="1"/>
          </p:cNvSpPr>
          <p:nvPr>
            <p:ph idx="1"/>
          </p:nvPr>
        </p:nvSpPr>
        <p:spPr>
          <a:xfrm>
            <a:off x="685800" y="1556792"/>
            <a:ext cx="8077200" cy="4005808"/>
          </a:xfrm>
        </p:spPr>
        <p:txBody>
          <a:bodyPr/>
          <a:lstStyle/>
          <a:p>
            <a:pPr>
              <a:spcBef>
                <a:spcPts val="0"/>
              </a:spcBef>
              <a:buFont typeface="Wingdings" panose="05000000000000000000" pitchFamily="2" charset="2"/>
              <a:buChar char="q"/>
            </a:pPr>
            <a:r>
              <a:rPr lang="en-GB" sz="1800" dirty="0"/>
              <a:t>the COVID-19 vaccines are new vaccines. Patient information leaflets will be provided in advance but many individuals will want additional verbal reassurance or answers</a:t>
            </a:r>
          </a:p>
          <a:p>
            <a:pPr>
              <a:spcBef>
                <a:spcPts val="0"/>
              </a:spcBef>
              <a:buFont typeface="Wingdings" panose="05000000000000000000" pitchFamily="2" charset="2"/>
              <a:buChar char="q"/>
            </a:pPr>
            <a:endParaRPr lang="en-GB" sz="1800" dirty="0"/>
          </a:p>
          <a:p>
            <a:pPr>
              <a:spcBef>
                <a:spcPts val="0"/>
              </a:spcBef>
              <a:buFont typeface="Wingdings" panose="05000000000000000000" pitchFamily="2" charset="2"/>
              <a:buChar char="q"/>
            </a:pPr>
            <a:r>
              <a:rPr lang="en-GB" sz="1800" dirty="0"/>
              <a:t>it is important to read the information being made available to </a:t>
            </a:r>
            <a:r>
              <a:rPr lang="en-GB" sz="1800" dirty="0" err="1"/>
              <a:t>vaccinees</a:t>
            </a:r>
            <a:r>
              <a:rPr lang="en-GB" sz="1800" dirty="0"/>
              <a:t> so the information you give is consistent with this and so you know what information they have already had</a:t>
            </a:r>
          </a:p>
          <a:p>
            <a:pPr marL="285750" indent="-285750">
              <a:lnSpc>
                <a:spcPct val="100000"/>
              </a:lnSpc>
              <a:spcBef>
                <a:spcPts val="0"/>
              </a:spcBef>
              <a:buFont typeface="Wingdings" panose="05000000000000000000" pitchFamily="2" charset="2"/>
              <a:buChar char="q"/>
            </a:pPr>
            <a:endParaRPr lang="en-GB" sz="1800" dirty="0"/>
          </a:p>
          <a:p>
            <a:pPr>
              <a:spcBef>
                <a:spcPts val="0"/>
              </a:spcBef>
              <a:buFont typeface="Wingdings" panose="05000000000000000000" pitchFamily="2" charset="2"/>
              <a:buChar char="q"/>
            </a:pPr>
            <a:r>
              <a:rPr lang="en-GB" sz="1800" dirty="0"/>
              <a:t>it is also important to know where to direct individuals to for further information</a:t>
            </a:r>
          </a:p>
          <a:p>
            <a:pPr>
              <a:spcBef>
                <a:spcPts val="0"/>
              </a:spcBef>
              <a:buFont typeface="Wingdings" panose="05000000000000000000" pitchFamily="2" charset="2"/>
              <a:buChar char="q"/>
            </a:pPr>
            <a:endParaRPr lang="en-GB" sz="1800" dirty="0"/>
          </a:p>
          <a:p>
            <a:pPr>
              <a:spcBef>
                <a:spcPts val="0"/>
              </a:spcBef>
              <a:buFont typeface="Wingdings" panose="05000000000000000000" pitchFamily="2" charset="2"/>
              <a:buChar char="q"/>
            </a:pPr>
            <a:r>
              <a:rPr lang="en-GB" sz="1800" dirty="0"/>
              <a:t>if people’s questions and concerns are answered accurately and appropriately, they are more likely to accept vaccination </a:t>
            </a:r>
          </a:p>
          <a:p>
            <a:endParaRPr lang="en-GB" dirty="0"/>
          </a:p>
        </p:txBody>
      </p:sp>
    </p:spTree>
    <p:extLst>
      <p:ext uri="{BB962C8B-B14F-4D97-AF65-F5344CB8AC3E}">
        <p14:creationId xmlns:p14="http://schemas.microsoft.com/office/powerpoint/2010/main" val="326115245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16632"/>
            <a:ext cx="8077200" cy="1008112"/>
          </a:xfrm>
        </p:spPr>
        <p:txBody>
          <a:bodyPr/>
          <a:lstStyle/>
          <a:p>
            <a:r>
              <a:rPr lang="en-GB" sz="3200" dirty="0">
                <a:solidFill>
                  <a:schemeClr val="accent1">
                    <a:lumMod val="75000"/>
                  </a:schemeClr>
                </a:solidFill>
              </a:rPr>
              <a:t>Addressing concerns: general principles</a:t>
            </a:r>
          </a:p>
        </p:txBody>
      </p:sp>
      <p:sp>
        <p:nvSpPr>
          <p:cNvPr id="3" name="Content Placeholder 2"/>
          <p:cNvSpPr>
            <a:spLocks noGrp="1"/>
          </p:cNvSpPr>
          <p:nvPr>
            <p:ph idx="1"/>
          </p:nvPr>
        </p:nvSpPr>
        <p:spPr>
          <a:xfrm>
            <a:off x="685800" y="1052736"/>
            <a:ext cx="8077200" cy="4509864"/>
          </a:xfrm>
        </p:spPr>
        <p:txBody>
          <a:bodyPr/>
          <a:lstStyle/>
          <a:p>
            <a:pPr marL="285750" indent="-285750" defTabSz="720725">
              <a:lnSpc>
                <a:spcPct val="100000"/>
              </a:lnSpc>
              <a:spcAft>
                <a:spcPts val="900"/>
              </a:spcAft>
              <a:buFont typeface="Wingdings" panose="05000000000000000000" pitchFamily="2" charset="2"/>
              <a:buChar char="q"/>
            </a:pPr>
            <a:r>
              <a:rPr lang="en-GB" altLang="en-US" sz="1800" dirty="0"/>
              <a:t>give the individual/parent/carer time to ask questions</a:t>
            </a:r>
          </a:p>
          <a:p>
            <a:pPr marL="285750" indent="-285750" defTabSz="720725">
              <a:lnSpc>
                <a:spcPct val="100000"/>
              </a:lnSpc>
              <a:spcAft>
                <a:spcPts val="900"/>
              </a:spcAft>
              <a:buFont typeface="Wingdings" panose="05000000000000000000" pitchFamily="2" charset="2"/>
              <a:buChar char="q"/>
            </a:pPr>
            <a:r>
              <a:rPr lang="en-GB" altLang="en-US" sz="1800" dirty="0"/>
              <a:t>find out the basis for their concerns</a:t>
            </a:r>
          </a:p>
          <a:p>
            <a:pPr marL="285750" indent="-285750" defTabSz="720725">
              <a:lnSpc>
                <a:spcPct val="100000"/>
              </a:lnSpc>
              <a:spcAft>
                <a:spcPts val="900"/>
              </a:spcAft>
              <a:buFont typeface="Wingdings" panose="05000000000000000000" pitchFamily="2" charset="2"/>
              <a:buChar char="q"/>
            </a:pPr>
            <a:r>
              <a:rPr lang="en-GB" altLang="en-US" sz="1800" dirty="0"/>
              <a:t>explore the nature and sources of information they have already gathered</a:t>
            </a:r>
          </a:p>
          <a:p>
            <a:pPr marL="285750" indent="-285750" defTabSz="720725">
              <a:lnSpc>
                <a:spcPct val="100000"/>
              </a:lnSpc>
              <a:spcAft>
                <a:spcPts val="900"/>
              </a:spcAft>
              <a:buFont typeface="Wingdings" panose="05000000000000000000" pitchFamily="2" charset="2"/>
              <a:buChar char="q"/>
            </a:pPr>
            <a:r>
              <a:rPr lang="en-GB" altLang="en-US" sz="1800" dirty="0"/>
              <a:t>check the individuals/parents/carers personal experience</a:t>
            </a:r>
          </a:p>
          <a:p>
            <a:pPr marL="285750" indent="-285750" defTabSz="720725">
              <a:lnSpc>
                <a:spcPct val="100000"/>
              </a:lnSpc>
              <a:spcAft>
                <a:spcPts val="900"/>
              </a:spcAft>
              <a:buFont typeface="Wingdings" panose="05000000000000000000" pitchFamily="2" charset="2"/>
              <a:buChar char="q"/>
            </a:pPr>
            <a:r>
              <a:rPr lang="en-GB" altLang="en-US" sz="1800" dirty="0"/>
              <a:t>provide them with other sources of information such as valid and reliable websites</a:t>
            </a:r>
          </a:p>
          <a:p>
            <a:pPr marL="285750" indent="-285750" defTabSz="720725">
              <a:lnSpc>
                <a:spcPct val="100000"/>
              </a:lnSpc>
              <a:spcAft>
                <a:spcPts val="900"/>
              </a:spcAft>
              <a:buFont typeface="Wingdings" panose="05000000000000000000" pitchFamily="2" charset="2"/>
              <a:buChar char="q"/>
            </a:pPr>
            <a:r>
              <a:rPr lang="en-GB" altLang="en-US" sz="1800" dirty="0"/>
              <a:t>check their understanding of the information that you provide</a:t>
            </a:r>
          </a:p>
          <a:p>
            <a:pPr marL="285750" indent="-285750" defTabSz="720725">
              <a:lnSpc>
                <a:spcPct val="100000"/>
              </a:lnSpc>
              <a:spcAft>
                <a:spcPts val="900"/>
              </a:spcAft>
              <a:buFont typeface="Wingdings" panose="05000000000000000000" pitchFamily="2" charset="2"/>
              <a:buChar char="q"/>
            </a:pPr>
            <a:r>
              <a:rPr lang="en-GB" altLang="en-US" sz="1800" dirty="0"/>
              <a:t>ask them if there are any more concerns</a:t>
            </a:r>
          </a:p>
          <a:p>
            <a:pPr marL="285750" indent="-285750" defTabSz="720725">
              <a:lnSpc>
                <a:spcPct val="100000"/>
              </a:lnSpc>
              <a:spcAft>
                <a:spcPts val="900"/>
              </a:spcAft>
              <a:buFont typeface="Wingdings" panose="05000000000000000000" pitchFamily="2" charset="2"/>
              <a:buChar char="q"/>
            </a:pPr>
            <a:r>
              <a:rPr lang="en-GB" altLang="en-US" sz="1800" dirty="0"/>
              <a:t>if they decline to be vaccinated, suggest talking again in a couple of days/weeks if appropriate</a:t>
            </a:r>
          </a:p>
          <a:p>
            <a:pPr marL="285750" indent="-285750" defTabSz="720725">
              <a:lnSpc>
                <a:spcPct val="100000"/>
              </a:lnSpc>
              <a:spcAft>
                <a:spcPts val="900"/>
              </a:spcAft>
              <a:buFont typeface="Wingdings" panose="05000000000000000000" pitchFamily="2" charset="2"/>
              <a:buChar char="q"/>
            </a:pPr>
            <a:r>
              <a:rPr lang="en-GB" altLang="en-US" sz="1800" dirty="0"/>
              <a:t>recommend immunisation</a:t>
            </a:r>
          </a:p>
          <a:p>
            <a:endParaRPr lang="en-GB" dirty="0"/>
          </a:p>
        </p:txBody>
      </p:sp>
    </p:spTree>
    <p:extLst>
      <p:ext uri="{BB962C8B-B14F-4D97-AF65-F5344CB8AC3E}">
        <p14:creationId xmlns:p14="http://schemas.microsoft.com/office/powerpoint/2010/main" val="199837600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DCB9FEA-AC5A-4E5C-8EB3-88FC2399AE97}"/>
              </a:ext>
            </a:extLst>
          </p:cNvPr>
          <p:cNvSpPr>
            <a:spLocks noGrp="1"/>
          </p:cNvSpPr>
          <p:nvPr>
            <p:ph idx="1"/>
          </p:nvPr>
        </p:nvSpPr>
        <p:spPr>
          <a:xfrm>
            <a:off x="179512" y="1340768"/>
            <a:ext cx="8583488" cy="4221832"/>
          </a:xfrm>
        </p:spPr>
        <p:txBody>
          <a:bodyPr/>
          <a:lstStyle/>
          <a:p>
            <a:pPr algn="ctr"/>
            <a:r>
              <a:rPr lang="en-GB" sz="5400" b="1" dirty="0">
                <a:solidFill>
                  <a:schemeClr val="accent1">
                    <a:lumMod val="75000"/>
                  </a:schemeClr>
                </a:solidFill>
              </a:rPr>
              <a:t>7. Vaccine-specific information</a:t>
            </a:r>
            <a:endParaRPr lang="en-GB" sz="4800" b="1" i="1" dirty="0">
              <a:solidFill>
                <a:srgbClr val="FF0000"/>
              </a:solidFill>
            </a:endParaRPr>
          </a:p>
        </p:txBody>
      </p:sp>
    </p:spTree>
    <p:extLst>
      <p:ext uri="{BB962C8B-B14F-4D97-AF65-F5344CB8AC3E}">
        <p14:creationId xmlns:p14="http://schemas.microsoft.com/office/powerpoint/2010/main" val="23581452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55" y="116632"/>
            <a:ext cx="8077200" cy="1080120"/>
          </a:xfrm>
        </p:spPr>
        <p:txBody>
          <a:bodyPr/>
          <a:lstStyle/>
          <a:p>
            <a:r>
              <a:rPr lang="en-GB" sz="3600" dirty="0">
                <a:solidFill>
                  <a:schemeClr val="accent1">
                    <a:lumMod val="75000"/>
                  </a:schemeClr>
                </a:solidFill>
              </a:rPr>
              <a:t>Key messages</a:t>
            </a:r>
          </a:p>
        </p:txBody>
      </p:sp>
      <p:sp>
        <p:nvSpPr>
          <p:cNvPr id="3" name="Content Placeholder 2"/>
          <p:cNvSpPr>
            <a:spLocks noGrp="1"/>
          </p:cNvSpPr>
          <p:nvPr>
            <p:ph idx="1"/>
          </p:nvPr>
        </p:nvSpPr>
        <p:spPr>
          <a:xfrm>
            <a:off x="683555" y="1124744"/>
            <a:ext cx="8077200" cy="4221832"/>
          </a:xfrm>
        </p:spPr>
        <p:txBody>
          <a:bodyPr/>
          <a:lstStyle/>
          <a:p>
            <a:pPr marL="285750" indent="-285750">
              <a:buFont typeface="Wingdings" panose="05000000000000000000" pitchFamily="2" charset="2"/>
              <a:buChar char="q"/>
            </a:pPr>
            <a:r>
              <a:rPr lang="en-GB" sz="2000" dirty="0"/>
              <a:t>vaccination to prevent COVID-19 has been a key measure to protect those who are at highest risk from serious illness and death</a:t>
            </a:r>
          </a:p>
          <a:p>
            <a:pPr marL="285750" indent="-285750">
              <a:buFont typeface="Wingdings" panose="05000000000000000000" pitchFamily="2" charset="2"/>
              <a:buChar char="q"/>
            </a:pPr>
            <a:endParaRPr lang="en-GB" sz="2000" dirty="0"/>
          </a:p>
          <a:p>
            <a:pPr marL="285750" lvl="0" indent="-285750">
              <a:buFont typeface="Wingdings" panose="05000000000000000000" pitchFamily="2" charset="2"/>
              <a:buChar char="q"/>
            </a:pPr>
            <a:r>
              <a:rPr lang="en-GB" sz="2000" dirty="0"/>
              <a:t>scientists across the world have worked to develop vaccines which have then been rigorously tested for safety and efficacy</a:t>
            </a:r>
          </a:p>
          <a:p>
            <a:pPr marL="285750" lvl="0" indent="-285750">
              <a:buFont typeface="Wingdings" panose="05000000000000000000" pitchFamily="2" charset="2"/>
              <a:buChar char="q"/>
            </a:pPr>
            <a:endParaRPr lang="en-GB" sz="2000" dirty="0"/>
          </a:p>
          <a:p>
            <a:pPr marL="285750" lvl="0" indent="-285750">
              <a:buFont typeface="Wingdings" panose="05000000000000000000" pitchFamily="2" charset="2"/>
              <a:buChar char="q"/>
            </a:pPr>
            <a:r>
              <a:rPr lang="en-GB" sz="2000" dirty="0"/>
              <a:t>it continues to be crucial that the COVID-19 vaccine is safely and effectively delivered to as many of those eligible as possible </a:t>
            </a:r>
          </a:p>
          <a:p>
            <a:pPr marL="285750" lvl="0" indent="-285750">
              <a:buFont typeface="Wingdings" panose="05000000000000000000" pitchFamily="2" charset="2"/>
              <a:buChar char="q"/>
            </a:pPr>
            <a:endParaRPr lang="en-GB" sz="2000" dirty="0"/>
          </a:p>
          <a:p>
            <a:pPr marL="285750" lvl="0" indent="-285750">
              <a:buFont typeface="Wingdings" panose="05000000000000000000" pitchFamily="2" charset="2"/>
              <a:buChar char="q"/>
            </a:pPr>
            <a:r>
              <a:rPr lang="en-GB" sz="2000" dirty="0"/>
              <a:t>those with a role in delivering the COVID-19 vaccine programme need to be knowledgeable, confident and competent in order to promote confidence in the vaccination programme and deliver the vaccine safely</a:t>
            </a:r>
          </a:p>
          <a:p>
            <a:endParaRPr lang="en-GB" dirty="0"/>
          </a:p>
        </p:txBody>
      </p:sp>
    </p:spTree>
    <p:extLst>
      <p:ext uri="{BB962C8B-B14F-4D97-AF65-F5344CB8AC3E}">
        <p14:creationId xmlns:p14="http://schemas.microsoft.com/office/powerpoint/2010/main" val="225461255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3784" y="458670"/>
            <a:ext cx="8382000" cy="1044116"/>
          </a:xfrm>
        </p:spPr>
        <p:txBody>
          <a:bodyPr/>
          <a:lstStyle/>
          <a:p>
            <a:r>
              <a:rPr lang="en-GB" sz="3600" dirty="0">
                <a:solidFill>
                  <a:schemeClr val="accent1">
                    <a:lumMod val="75000"/>
                  </a:schemeClr>
                </a:solidFill>
              </a:rPr>
              <a:t>Age-specific vaccine recommendations </a:t>
            </a:r>
            <a:br>
              <a:rPr lang="en-GB" sz="3600" dirty="0">
                <a:solidFill>
                  <a:schemeClr val="accent1">
                    <a:lumMod val="75000"/>
                  </a:schemeClr>
                </a:solidFill>
              </a:rPr>
            </a:br>
            <a:endParaRPr lang="en-GB" dirty="0"/>
          </a:p>
        </p:txBody>
      </p:sp>
      <p:sp>
        <p:nvSpPr>
          <p:cNvPr id="3" name="Content Placeholder 2"/>
          <p:cNvSpPr>
            <a:spLocks noGrp="1"/>
          </p:cNvSpPr>
          <p:nvPr>
            <p:ph idx="1"/>
          </p:nvPr>
        </p:nvSpPr>
        <p:spPr>
          <a:xfrm>
            <a:off x="533400" y="1376772"/>
            <a:ext cx="8077200" cy="4104456"/>
          </a:xfrm>
        </p:spPr>
        <p:txBody>
          <a:bodyPr/>
          <a:lstStyle/>
          <a:p>
            <a:pPr marL="0" indent="0">
              <a:tabLst>
                <a:tab pos="3317875" algn="l"/>
              </a:tabLst>
            </a:pPr>
            <a:r>
              <a:rPr lang="en-GB" sz="2000" b="1" dirty="0">
                <a:solidFill>
                  <a:schemeClr val="accent1">
                    <a:lumMod val="75000"/>
                  </a:schemeClr>
                </a:solidFill>
                <a:cs typeface="Arial" panose="020B0604020202020204" pitchFamily="34" charset="0"/>
              </a:rPr>
              <a:t>Infants aged 6 months - 4 years:</a:t>
            </a:r>
          </a:p>
          <a:p>
            <a:pPr marL="285750" indent="-285750">
              <a:buFont typeface="Arial" panose="020B0604020202020204" pitchFamily="34" charset="0"/>
              <a:buChar char="•"/>
            </a:pPr>
            <a:r>
              <a:rPr lang="en-GB" sz="1600" dirty="0">
                <a:cs typeface="Arial" panose="020B0604020202020204" pitchFamily="34" charset="0"/>
              </a:rPr>
              <a:t>Pfizer-</a:t>
            </a:r>
            <a:r>
              <a:rPr lang="en-GB" sz="1600" dirty="0" err="1">
                <a:cs typeface="Arial" panose="020B0604020202020204" pitchFamily="34" charset="0"/>
              </a:rPr>
              <a:t>BioNTech</a:t>
            </a:r>
            <a:r>
              <a:rPr lang="en-GB" sz="1600" dirty="0">
                <a:cs typeface="Arial" panose="020B0604020202020204" pitchFamily="34" charset="0"/>
              </a:rPr>
              <a:t> </a:t>
            </a:r>
            <a:r>
              <a:rPr lang="en-GB" sz="1600" b="1" dirty="0"/>
              <a:t>Comirnaty 3 LP.8.1 </a:t>
            </a:r>
          </a:p>
          <a:p>
            <a:pPr marL="285750" indent="-285750">
              <a:buFont typeface="Arial" panose="020B0604020202020204" pitchFamily="34" charset="0"/>
              <a:buChar char="•"/>
            </a:pPr>
            <a:r>
              <a:rPr lang="en-GB" sz="1600" dirty="0"/>
              <a:t>Dose: 3 micrograms/dose</a:t>
            </a:r>
          </a:p>
          <a:p>
            <a:pPr marL="285750" indent="-285750">
              <a:buFont typeface="Arial" panose="020B0604020202020204" pitchFamily="34" charset="0"/>
              <a:buChar char="•"/>
            </a:pPr>
            <a:r>
              <a:rPr lang="en-GB" sz="1600" i="1" dirty="0">
                <a:cs typeface="Arial" panose="020B0604020202020204" pitchFamily="34" charset="0"/>
              </a:rPr>
              <a:t>3 dose vial </a:t>
            </a:r>
          </a:p>
          <a:p>
            <a:pPr marL="0" indent="0"/>
            <a:endParaRPr lang="en-GB" sz="800" b="1" dirty="0">
              <a:cs typeface="Arial" panose="020B0604020202020204" pitchFamily="34" charset="0"/>
            </a:endParaRPr>
          </a:p>
          <a:p>
            <a:pPr marL="0" indent="0"/>
            <a:r>
              <a:rPr lang="en-GB" sz="2000" b="1" dirty="0">
                <a:solidFill>
                  <a:schemeClr val="accent1">
                    <a:lumMod val="75000"/>
                  </a:schemeClr>
                </a:solidFill>
                <a:cs typeface="Arial" panose="020B0604020202020204" pitchFamily="34" charset="0"/>
              </a:rPr>
              <a:t>Children aged 5 - 11 years:</a:t>
            </a:r>
          </a:p>
          <a:p>
            <a:pPr marL="285750" indent="-285750">
              <a:buFont typeface="Arial" panose="020B0604020202020204" pitchFamily="34" charset="0"/>
              <a:buChar char="•"/>
            </a:pPr>
            <a:r>
              <a:rPr lang="en-GB" sz="1600" dirty="0">
                <a:cs typeface="Arial" panose="020B0604020202020204" pitchFamily="34" charset="0"/>
              </a:rPr>
              <a:t>Pfizer-</a:t>
            </a:r>
            <a:r>
              <a:rPr lang="en-GB" sz="1600" dirty="0" err="1">
                <a:cs typeface="Arial" panose="020B0604020202020204" pitchFamily="34" charset="0"/>
              </a:rPr>
              <a:t>BioNTech</a:t>
            </a:r>
            <a:r>
              <a:rPr lang="en-GB" sz="1600" dirty="0">
                <a:cs typeface="Arial" panose="020B0604020202020204" pitchFamily="34" charset="0"/>
              </a:rPr>
              <a:t> </a:t>
            </a:r>
            <a:r>
              <a:rPr lang="en-GB" sz="1600" b="1" dirty="0"/>
              <a:t>Comirnaty 10 LP.8.1 </a:t>
            </a:r>
          </a:p>
          <a:p>
            <a:pPr marL="285750" indent="-285750">
              <a:buFont typeface="Arial" panose="020B0604020202020204" pitchFamily="34" charset="0"/>
              <a:buChar char="•"/>
            </a:pPr>
            <a:r>
              <a:rPr lang="en-GB" sz="1600" dirty="0"/>
              <a:t>Dose: 10 micrograms/dose</a:t>
            </a:r>
          </a:p>
          <a:p>
            <a:pPr marL="285750" indent="-285750">
              <a:buFont typeface="Arial" panose="020B0604020202020204" pitchFamily="34" charset="0"/>
              <a:buChar char="•"/>
            </a:pPr>
            <a:r>
              <a:rPr lang="en-GB" sz="1600" i="1" dirty="0"/>
              <a:t>Single dose vial </a:t>
            </a:r>
          </a:p>
          <a:p>
            <a:pPr marL="0" indent="0"/>
            <a:endParaRPr lang="en-GB" sz="800" dirty="0">
              <a:cs typeface="Arial" panose="020B0604020202020204" pitchFamily="34" charset="0"/>
            </a:endParaRPr>
          </a:p>
          <a:p>
            <a:pPr marL="0" indent="0"/>
            <a:r>
              <a:rPr lang="en-GB" sz="2000" b="1" dirty="0">
                <a:solidFill>
                  <a:schemeClr val="accent1">
                    <a:lumMod val="75000"/>
                  </a:schemeClr>
                </a:solidFill>
                <a:cs typeface="Arial" panose="020B0604020202020204" pitchFamily="34" charset="0"/>
              </a:rPr>
              <a:t>Children and Adolescents aged 12-17:</a:t>
            </a:r>
          </a:p>
          <a:p>
            <a:pPr marL="285750" indent="-285750">
              <a:buFont typeface="Arial" panose="020B0604020202020204" pitchFamily="34" charset="0"/>
              <a:buChar char="•"/>
            </a:pPr>
            <a:r>
              <a:rPr lang="en-GB" sz="1600" dirty="0">
                <a:cs typeface="Arial" panose="020B0604020202020204" pitchFamily="34" charset="0"/>
              </a:rPr>
              <a:t>Pfizer-BioNTech </a:t>
            </a:r>
            <a:r>
              <a:rPr lang="en-GB" sz="1600" b="1" dirty="0"/>
              <a:t>Comirnaty 30 LP.8.1 </a:t>
            </a:r>
          </a:p>
          <a:p>
            <a:pPr marL="285750" indent="-285750">
              <a:buFont typeface="Arial" panose="020B0604020202020204" pitchFamily="34" charset="0"/>
              <a:buChar char="•"/>
            </a:pPr>
            <a:r>
              <a:rPr lang="en-GB" sz="1600" dirty="0"/>
              <a:t>Dose: 30 micrograms/dose </a:t>
            </a:r>
          </a:p>
          <a:p>
            <a:pPr marL="285750" indent="-285750">
              <a:buFont typeface="Arial" panose="020B0604020202020204" pitchFamily="34" charset="0"/>
              <a:buChar char="•"/>
            </a:pPr>
            <a:r>
              <a:rPr lang="en-GB" sz="1600" i="1" dirty="0">
                <a:cs typeface="Arial" panose="020B0604020202020204" pitchFamily="34" charset="0"/>
              </a:rPr>
              <a:t>Single dose prefilled syringe</a:t>
            </a:r>
          </a:p>
        </p:txBody>
      </p:sp>
      <p:pic>
        <p:nvPicPr>
          <p:cNvPr id="5" name="Picture 4">
            <a:extLst>
              <a:ext uri="{FF2B5EF4-FFF2-40B4-BE49-F238E27FC236}">
                <a16:creationId xmlns:a16="http://schemas.microsoft.com/office/drawing/2014/main" id="{3C32A9C9-DCBF-4F04-B805-82362204B5A2}"/>
              </a:ext>
            </a:extLst>
          </p:cNvPr>
          <p:cNvPicPr>
            <a:picLocks noChangeAspect="1"/>
          </p:cNvPicPr>
          <p:nvPr/>
        </p:nvPicPr>
        <p:blipFill>
          <a:blip r:embed="rId3"/>
          <a:stretch>
            <a:fillRect/>
          </a:stretch>
        </p:blipFill>
        <p:spPr>
          <a:xfrm>
            <a:off x="6012160" y="1268759"/>
            <a:ext cx="1472046" cy="1440160"/>
          </a:xfrm>
          <a:prstGeom prst="rect">
            <a:avLst/>
          </a:prstGeom>
        </p:spPr>
      </p:pic>
      <p:pic>
        <p:nvPicPr>
          <p:cNvPr id="7" name="Picture 6">
            <a:extLst>
              <a:ext uri="{FF2B5EF4-FFF2-40B4-BE49-F238E27FC236}">
                <a16:creationId xmlns:a16="http://schemas.microsoft.com/office/drawing/2014/main" id="{98C3989F-65D4-12C5-61F1-B914FD417243}"/>
              </a:ext>
            </a:extLst>
          </p:cNvPr>
          <p:cNvPicPr>
            <a:picLocks noChangeAspect="1"/>
          </p:cNvPicPr>
          <p:nvPr/>
        </p:nvPicPr>
        <p:blipFill>
          <a:blip r:embed="rId4"/>
          <a:stretch>
            <a:fillRect/>
          </a:stretch>
        </p:blipFill>
        <p:spPr>
          <a:xfrm>
            <a:off x="5990741" y="2765843"/>
            <a:ext cx="1472046" cy="1441695"/>
          </a:xfrm>
          <a:prstGeom prst="rect">
            <a:avLst/>
          </a:prstGeom>
        </p:spPr>
      </p:pic>
      <p:pic>
        <p:nvPicPr>
          <p:cNvPr id="9" name="Picture 8">
            <a:extLst>
              <a:ext uri="{FF2B5EF4-FFF2-40B4-BE49-F238E27FC236}">
                <a16:creationId xmlns:a16="http://schemas.microsoft.com/office/drawing/2014/main" id="{32F64CDF-474F-9CDB-3EA5-2F22AADC13BA}"/>
              </a:ext>
            </a:extLst>
          </p:cNvPr>
          <p:cNvPicPr>
            <a:picLocks noChangeAspect="1"/>
          </p:cNvPicPr>
          <p:nvPr/>
        </p:nvPicPr>
        <p:blipFill>
          <a:blip r:embed="rId5"/>
          <a:stretch>
            <a:fillRect/>
          </a:stretch>
        </p:blipFill>
        <p:spPr>
          <a:xfrm>
            <a:off x="5905276" y="4365104"/>
            <a:ext cx="1642975" cy="1618902"/>
          </a:xfrm>
          <a:prstGeom prst="rect">
            <a:avLst/>
          </a:prstGeom>
        </p:spPr>
      </p:pic>
    </p:spTree>
    <p:extLst>
      <p:ext uri="{BB962C8B-B14F-4D97-AF65-F5344CB8AC3E}">
        <p14:creationId xmlns:p14="http://schemas.microsoft.com/office/powerpoint/2010/main" val="416868663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1BDEC-32C1-483F-8D38-D4F07B741620}"/>
              </a:ext>
            </a:extLst>
          </p:cNvPr>
          <p:cNvSpPr>
            <a:spLocks noGrp="1"/>
          </p:cNvSpPr>
          <p:nvPr>
            <p:ph type="title"/>
          </p:nvPr>
        </p:nvSpPr>
        <p:spPr>
          <a:xfrm>
            <a:off x="467544" y="705544"/>
            <a:ext cx="8100008" cy="923256"/>
          </a:xfrm>
        </p:spPr>
        <p:txBody>
          <a:bodyPr>
            <a:noAutofit/>
          </a:bodyPr>
          <a:lstStyle/>
          <a:p>
            <a:r>
              <a:rPr lang="en-GB" sz="3600" dirty="0">
                <a:solidFill>
                  <a:schemeClr val="accent1">
                    <a:lumMod val="75000"/>
                  </a:schemeClr>
                </a:solidFill>
              </a:rPr>
              <a:t>Children aged between 6 </a:t>
            </a:r>
            <a:r>
              <a:rPr lang="en-GB" sz="3600" dirty="0" err="1">
                <a:solidFill>
                  <a:schemeClr val="accent1">
                    <a:lumMod val="75000"/>
                  </a:schemeClr>
                </a:solidFill>
              </a:rPr>
              <a:t>mths</a:t>
            </a:r>
            <a:r>
              <a:rPr lang="en-GB" sz="3600" dirty="0">
                <a:solidFill>
                  <a:schemeClr val="accent1">
                    <a:lumMod val="75000"/>
                  </a:schemeClr>
                </a:solidFill>
              </a:rPr>
              <a:t> – 4 </a:t>
            </a:r>
            <a:r>
              <a:rPr lang="en-GB" sz="3600" dirty="0" err="1">
                <a:solidFill>
                  <a:schemeClr val="accent1">
                    <a:lumMod val="75000"/>
                  </a:schemeClr>
                </a:solidFill>
              </a:rPr>
              <a:t>yrs</a:t>
            </a:r>
            <a:br>
              <a:rPr lang="en-GB" sz="2400" dirty="0">
                <a:solidFill>
                  <a:schemeClr val="accent1">
                    <a:lumMod val="75000"/>
                  </a:schemeClr>
                </a:solidFill>
              </a:rPr>
            </a:br>
            <a:br>
              <a:rPr lang="en-GB" sz="2400" dirty="0">
                <a:solidFill>
                  <a:schemeClr val="accent1">
                    <a:lumMod val="75000"/>
                  </a:schemeClr>
                </a:solidFill>
              </a:rPr>
            </a:br>
            <a:br>
              <a:rPr lang="en-GB" sz="2400" dirty="0">
                <a:solidFill>
                  <a:schemeClr val="accent1">
                    <a:lumMod val="75000"/>
                  </a:schemeClr>
                </a:solidFill>
              </a:rPr>
            </a:br>
            <a:endParaRPr lang="en-GB" sz="2400" dirty="0">
              <a:solidFill>
                <a:schemeClr val="accent1">
                  <a:lumMod val="75000"/>
                </a:schemeClr>
              </a:solidFill>
            </a:endParaRPr>
          </a:p>
        </p:txBody>
      </p:sp>
      <p:sp>
        <p:nvSpPr>
          <p:cNvPr id="3" name="Content Placeholder 2">
            <a:extLst>
              <a:ext uri="{FF2B5EF4-FFF2-40B4-BE49-F238E27FC236}">
                <a16:creationId xmlns:a16="http://schemas.microsoft.com/office/drawing/2014/main" id="{2DE53E5A-33B4-4625-BE3B-A8F89633B401}"/>
              </a:ext>
            </a:extLst>
          </p:cNvPr>
          <p:cNvSpPr>
            <a:spLocks noGrp="1"/>
          </p:cNvSpPr>
          <p:nvPr>
            <p:ph idx="1"/>
          </p:nvPr>
        </p:nvSpPr>
        <p:spPr>
          <a:xfrm>
            <a:off x="611560" y="1124744"/>
            <a:ext cx="7974440" cy="5027712"/>
          </a:xfrm>
        </p:spPr>
        <p:txBody>
          <a:bodyPr/>
          <a:lstStyle/>
          <a:p>
            <a:pPr marL="0" indent="0"/>
            <a:r>
              <a:rPr lang="en-GB" sz="1800" b="1" dirty="0"/>
              <a:t>Pfizer BioNTech </a:t>
            </a:r>
            <a:r>
              <a:rPr lang="en-GB" sz="1800" b="1" kern="1200" dirty="0"/>
              <a:t>Comirnaty 3 </a:t>
            </a:r>
          </a:p>
          <a:p>
            <a:pPr marL="0" indent="0"/>
            <a:r>
              <a:rPr lang="en-GB" sz="1800" b="1" dirty="0"/>
              <a:t>LP.8.1 </a:t>
            </a:r>
          </a:p>
          <a:p>
            <a:pPr marL="0" indent="0"/>
            <a:r>
              <a:rPr lang="en-GB" sz="1800" kern="1200" dirty="0"/>
              <a:t>3 micrograms/dose </a:t>
            </a:r>
            <a:r>
              <a:rPr lang="en-GB" sz="1800" dirty="0"/>
              <a:t>(infant formulation) </a:t>
            </a:r>
          </a:p>
          <a:p>
            <a:pPr marL="285750" indent="-285750">
              <a:buFont typeface="Arial" panose="020B0604020202020204" pitchFamily="34" charset="0"/>
              <a:buChar char="•"/>
            </a:pPr>
            <a:r>
              <a:rPr lang="en-GB" sz="1800" dirty="0"/>
              <a:t>a single dose is </a:t>
            </a:r>
            <a:r>
              <a:rPr lang="en-GB" sz="1800" b="1" dirty="0"/>
              <a:t>0.3mL</a:t>
            </a:r>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endParaRPr lang="en-GB" sz="1400" dirty="0"/>
          </a:p>
        </p:txBody>
      </p:sp>
      <p:sp>
        <p:nvSpPr>
          <p:cNvPr id="4" name="Slide Number Placeholder 3">
            <a:extLst>
              <a:ext uri="{FF2B5EF4-FFF2-40B4-BE49-F238E27FC236}">
                <a16:creationId xmlns:a16="http://schemas.microsoft.com/office/drawing/2014/main" id="{9C111667-4A1E-43CA-B1D3-44290F052C1F}"/>
              </a:ext>
            </a:extLst>
          </p:cNvPr>
          <p:cNvSpPr>
            <a:spLocks noGrp="1"/>
          </p:cNvSpPr>
          <p:nvPr>
            <p:ph type="sldNum" sz="quarter" idx="4294967295"/>
          </p:nvPr>
        </p:nvSpPr>
        <p:spPr>
          <a:xfrm>
            <a:off x="0" y="6308727"/>
            <a:ext cx="9144000" cy="549275"/>
          </a:xfrm>
          <a:prstGeom prst="rect">
            <a:avLst/>
          </a:prstGeom>
        </p:spPr>
        <p:txBody>
          <a:bodyPr/>
          <a:lstStyle/>
          <a:p>
            <a:pPr marL="531813">
              <a:defRPr/>
            </a:pPr>
            <a:r>
              <a:rPr lang="en-US">
                <a:solidFill>
                  <a:srgbClr val="FFFFFF"/>
                </a:solidFill>
              </a:rPr>
              <a:t>  </a:t>
            </a:r>
            <a:fld id="{2565FA6D-D4C8-4C4C-AC4B-3269734D34D8}" type="slidenum">
              <a:rPr lang="en-US">
                <a:solidFill>
                  <a:srgbClr val="FFFFFF"/>
                </a:solidFill>
              </a:rPr>
              <a:pPr marL="531813">
                <a:defRPr/>
              </a:pPr>
              <a:t>51</a:t>
            </a:fld>
            <a:endParaRPr lang="en-US" dirty="0">
              <a:solidFill>
                <a:srgbClr val="FFFFFF"/>
              </a:solidFill>
            </a:endParaRPr>
          </a:p>
        </p:txBody>
      </p:sp>
      <p:sp>
        <p:nvSpPr>
          <p:cNvPr id="5" name="Footer Placeholder 4">
            <a:extLst>
              <a:ext uri="{FF2B5EF4-FFF2-40B4-BE49-F238E27FC236}">
                <a16:creationId xmlns:a16="http://schemas.microsoft.com/office/drawing/2014/main" id="{CC5D1570-4AD0-4836-A253-3D64809EE1E5}"/>
              </a:ext>
            </a:extLst>
          </p:cNvPr>
          <p:cNvSpPr>
            <a:spLocks noGrp="1"/>
          </p:cNvSpPr>
          <p:nvPr>
            <p:ph type="ftr" sz="quarter" idx="4294967295"/>
          </p:nvPr>
        </p:nvSpPr>
        <p:spPr>
          <a:xfrm>
            <a:off x="900113" y="6308727"/>
            <a:ext cx="8064375" cy="549275"/>
          </a:xfrm>
          <a:prstGeom prst="rect">
            <a:avLst/>
          </a:prstGeom>
        </p:spPr>
        <p:txBody>
          <a:bodyPr/>
          <a:lstStyle/>
          <a:p>
            <a:pPr>
              <a:defRPr/>
            </a:pPr>
            <a:r>
              <a:rPr lang="en-GB" dirty="0"/>
              <a:t>Provisional – Subject to revision – Use latest version link: x</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464031998"/>
              </p:ext>
            </p:extLst>
          </p:nvPr>
        </p:nvGraphicFramePr>
        <p:xfrm>
          <a:off x="619152" y="2752383"/>
          <a:ext cx="7974327" cy="2695689"/>
        </p:xfrm>
        <a:graphic>
          <a:graphicData uri="http://schemas.openxmlformats.org/drawingml/2006/table">
            <a:tbl>
              <a:tblPr firstRow="1" firstCol="1" bandRow="1">
                <a:tableStyleId>{5C22544A-7EE6-4342-B048-85BDC9FD1C3A}</a:tableStyleId>
              </a:tblPr>
              <a:tblGrid>
                <a:gridCol w="3756904">
                  <a:extLst>
                    <a:ext uri="{9D8B030D-6E8A-4147-A177-3AD203B41FA5}">
                      <a16:colId xmlns:a16="http://schemas.microsoft.com/office/drawing/2014/main" val="20000"/>
                    </a:ext>
                  </a:extLst>
                </a:gridCol>
                <a:gridCol w="4217423">
                  <a:extLst>
                    <a:ext uri="{9D8B030D-6E8A-4147-A177-3AD203B41FA5}">
                      <a16:colId xmlns:a16="http://schemas.microsoft.com/office/drawing/2014/main" val="20001"/>
                    </a:ext>
                  </a:extLst>
                </a:gridCol>
              </a:tblGrid>
              <a:tr h="230926">
                <a:tc>
                  <a:txBody>
                    <a:bodyPr/>
                    <a:lstStyle/>
                    <a:p>
                      <a:pPr>
                        <a:lnSpc>
                          <a:spcPct val="115000"/>
                        </a:lnSpc>
                        <a:spcAft>
                          <a:spcPts val="0"/>
                        </a:spcAft>
                      </a:pPr>
                      <a:r>
                        <a:rPr lang="en-GB" sz="1600" kern="1200" dirty="0">
                          <a:solidFill>
                            <a:schemeClr val="bg2"/>
                          </a:solidFill>
                          <a:effectLst/>
                        </a:rPr>
                        <a:t>Group</a:t>
                      </a:r>
                      <a:endParaRPr lang="en-GB" sz="1600" dirty="0">
                        <a:solidFill>
                          <a:schemeClr val="bg2"/>
                        </a:solidFill>
                        <a:effectLst/>
                        <a:latin typeface="Calibri"/>
                        <a:ea typeface="Calibri"/>
                        <a:cs typeface="Times New Roman"/>
                      </a:endParaRPr>
                    </a:p>
                  </a:txBody>
                  <a:tcPr marL="68580" marR="68580" marT="0" marB="0" anchor="ctr">
                    <a:solidFill>
                      <a:schemeClr val="tx2">
                        <a:lumMod val="40000"/>
                        <a:lumOff val="60000"/>
                      </a:schemeClr>
                    </a:solidFill>
                  </a:tcPr>
                </a:tc>
                <a:tc>
                  <a:txBody>
                    <a:bodyPr/>
                    <a:lstStyle/>
                    <a:p>
                      <a:pPr>
                        <a:lnSpc>
                          <a:spcPct val="115000"/>
                        </a:lnSpc>
                        <a:spcAft>
                          <a:spcPts val="0"/>
                        </a:spcAft>
                      </a:pPr>
                      <a:r>
                        <a:rPr lang="en-GB" sz="1600" kern="1200" dirty="0">
                          <a:solidFill>
                            <a:schemeClr val="bg2"/>
                          </a:solidFill>
                          <a:effectLst/>
                        </a:rPr>
                        <a:t>Recommendation (dose)</a:t>
                      </a:r>
                      <a:endParaRPr lang="en-GB" sz="1600" dirty="0">
                        <a:solidFill>
                          <a:schemeClr val="bg2"/>
                        </a:solidFill>
                        <a:effectLst/>
                        <a:latin typeface="Calibri"/>
                        <a:ea typeface="Calibri"/>
                        <a:cs typeface="Times New Roman"/>
                      </a:endParaRPr>
                    </a:p>
                  </a:txBody>
                  <a:tcPr marL="68580" marR="68580" marT="0" marB="0" anchor="ctr">
                    <a:solidFill>
                      <a:schemeClr val="tx2">
                        <a:lumMod val="40000"/>
                        <a:lumOff val="60000"/>
                      </a:schemeClr>
                    </a:solidFill>
                  </a:tcPr>
                </a:tc>
                <a:extLst>
                  <a:ext uri="{0D108BD9-81ED-4DB2-BD59-A6C34878D82A}">
                    <a16:rowId xmlns:a16="http://schemas.microsoft.com/office/drawing/2014/main" val="10000"/>
                  </a:ext>
                </a:extLst>
              </a:tr>
              <a:tr h="2433370">
                <a:tc>
                  <a:txBody>
                    <a:bodyPr/>
                    <a:lstStyle/>
                    <a:p>
                      <a:pPr>
                        <a:lnSpc>
                          <a:spcPct val="115000"/>
                        </a:lnSpc>
                        <a:spcAft>
                          <a:spcPts val="0"/>
                        </a:spcAft>
                      </a:pPr>
                      <a:r>
                        <a:rPr lang="en-GB" sz="1600" b="0" kern="1200" dirty="0">
                          <a:solidFill>
                            <a:schemeClr val="bg2"/>
                          </a:solidFill>
                          <a:effectLst/>
                        </a:rPr>
                        <a:t>Children aged 6 months to 4 years who are </a:t>
                      </a:r>
                      <a:r>
                        <a:rPr lang="en-GB" sz="1600" dirty="0">
                          <a:solidFill>
                            <a:schemeClr val="bg2"/>
                          </a:solidFill>
                        </a:rPr>
                        <a:t>who are immunosuppressed, as defined in tables 3 and 4 of the </a:t>
                      </a:r>
                      <a:r>
                        <a:rPr lang="en-GB" sz="1600" dirty="0">
                          <a:solidFill>
                            <a:srgbClr val="FF0000"/>
                          </a:solidFill>
                          <a:hlinkClick r:id="rId3">
                            <a:extLst>
                              <a:ext uri="{A12FA001-AC4F-418D-AE19-62706E023703}">
                                <ahyp:hlinkClr xmlns:ahyp="http://schemas.microsoft.com/office/drawing/2018/hyperlinkcolor" val="tx"/>
                              </a:ext>
                            </a:extLst>
                          </a:hlinkClick>
                        </a:rPr>
                        <a:t>COVID-19 chapter of the Green Book</a:t>
                      </a:r>
                      <a:endParaRPr lang="en-GB" sz="1600" b="0" dirty="0">
                        <a:solidFill>
                          <a:srgbClr val="FF0000"/>
                        </a:solidFill>
                        <a:effectLst/>
                        <a:latin typeface="Calibri"/>
                        <a:ea typeface="Calibri"/>
                        <a:cs typeface="Times New Roman"/>
                      </a:endParaRPr>
                    </a:p>
                  </a:txBody>
                  <a:tcPr marL="68580" marR="68580" marT="0" marB="0" anchor="ctr">
                    <a:solidFill>
                      <a:schemeClr val="tx2">
                        <a:lumMod val="40000"/>
                        <a:lumOff val="60000"/>
                      </a:schemeClr>
                    </a:solidFill>
                  </a:tcPr>
                </a:tc>
                <a:tc>
                  <a:txBody>
                    <a:bodyPr/>
                    <a:lstStyle/>
                    <a:p>
                      <a:pPr>
                        <a:lnSpc>
                          <a:spcPct val="115000"/>
                        </a:lnSpc>
                        <a:spcAft>
                          <a:spcPts val="0"/>
                        </a:spcAft>
                      </a:pPr>
                      <a:r>
                        <a:rPr lang="en-GB" sz="1600" kern="1200" dirty="0">
                          <a:solidFill>
                            <a:schemeClr val="bg2"/>
                          </a:solidFill>
                          <a:effectLst/>
                        </a:rPr>
                        <a:t>Primary: </a:t>
                      </a:r>
                      <a:r>
                        <a:rPr lang="en-GB" sz="1600" kern="1200" dirty="0">
                          <a:solidFill>
                            <a:schemeClr val="accent6"/>
                          </a:solidFill>
                          <a:effectLst/>
                        </a:rPr>
                        <a:t>offer two doses </a:t>
                      </a:r>
                      <a:r>
                        <a:rPr lang="en-GB" sz="1600" kern="1200" dirty="0">
                          <a:solidFill>
                            <a:schemeClr val="bg2"/>
                          </a:solidFill>
                          <a:effectLst/>
                        </a:rPr>
                        <a:t>of Comirnaty </a:t>
                      </a:r>
                      <a:r>
                        <a:rPr lang="en-GB" sz="1600" b="1" dirty="0">
                          <a:solidFill>
                            <a:srgbClr val="FF0000"/>
                          </a:solidFill>
                        </a:rPr>
                        <a:t>LP.8.1 </a:t>
                      </a:r>
                      <a:r>
                        <a:rPr lang="en-GB" sz="1600" kern="1200" dirty="0">
                          <a:solidFill>
                            <a:schemeClr val="bg2"/>
                          </a:solidFill>
                          <a:effectLst/>
                        </a:rPr>
                        <a:t>3 micrograms/dose vaccine with an interval of 3 months between doses</a:t>
                      </a:r>
                    </a:p>
                    <a:p>
                      <a:pPr>
                        <a:lnSpc>
                          <a:spcPct val="115000"/>
                        </a:lnSpc>
                        <a:spcAft>
                          <a:spcPts val="0"/>
                        </a:spcAft>
                      </a:pPr>
                      <a:endParaRPr lang="en-GB" sz="1600" kern="1200" dirty="0">
                        <a:solidFill>
                          <a:schemeClr val="bg2"/>
                        </a:solidFill>
                        <a:effectLst/>
                        <a:latin typeface="Calibri"/>
                        <a:ea typeface="Calibri"/>
                        <a:cs typeface="Times New Roman"/>
                      </a:endParaRPr>
                    </a:p>
                    <a:p>
                      <a:pPr marL="0" marR="0" lvl="0" indent="0" algn="l" defTabSz="914400" rtl="0" eaLnBrk="1" fontAlgn="auto" latinLnBrk="0" hangingPunct="1">
                        <a:lnSpc>
                          <a:spcPct val="115000"/>
                        </a:lnSpc>
                        <a:spcBef>
                          <a:spcPts val="0"/>
                        </a:spcBef>
                        <a:spcAft>
                          <a:spcPts val="0"/>
                        </a:spcAft>
                        <a:buClrTx/>
                        <a:buSzTx/>
                        <a:buFontTx/>
                        <a:buNone/>
                        <a:tabLst/>
                        <a:defRPr/>
                      </a:pPr>
                      <a:r>
                        <a:rPr lang="en-GB" sz="1600" kern="1200" dirty="0">
                          <a:solidFill>
                            <a:schemeClr val="accent6"/>
                          </a:solidFill>
                          <a:effectLst/>
                          <a:latin typeface="+mn-lt"/>
                          <a:ea typeface="Calibri"/>
                          <a:cs typeface="Times New Roman"/>
                        </a:rPr>
                        <a:t>Booster: </a:t>
                      </a:r>
                      <a:r>
                        <a:rPr lang="en-GB" sz="1600" kern="1200" dirty="0">
                          <a:solidFill>
                            <a:schemeClr val="bg2"/>
                          </a:solidFill>
                          <a:effectLst/>
                          <a:latin typeface="+mn-lt"/>
                          <a:ea typeface="Calibri"/>
                          <a:cs typeface="Times New Roman"/>
                        </a:rPr>
                        <a:t>offer a single dose of </a:t>
                      </a:r>
                      <a:r>
                        <a:rPr lang="en-GB" sz="1600" kern="1200" dirty="0">
                          <a:solidFill>
                            <a:schemeClr val="bg2"/>
                          </a:solidFill>
                          <a:effectLst/>
                        </a:rPr>
                        <a:t>Comirnaty </a:t>
                      </a:r>
                      <a:r>
                        <a:rPr lang="en-GB" sz="1600" b="1" dirty="0">
                          <a:solidFill>
                            <a:srgbClr val="FF0000"/>
                          </a:solidFill>
                        </a:rPr>
                        <a:t>LP.8.1  </a:t>
                      </a:r>
                      <a:r>
                        <a:rPr lang="en-GB" sz="1600" kern="1200" dirty="0">
                          <a:solidFill>
                            <a:schemeClr val="bg2"/>
                          </a:solidFill>
                          <a:effectLst/>
                        </a:rPr>
                        <a:t>3 micrograms/dose vaccine at least 3 months from a previous COVID-19 vaccine dose</a:t>
                      </a:r>
                      <a:endParaRPr lang="en-GB" sz="1600" dirty="0">
                        <a:solidFill>
                          <a:schemeClr val="bg2"/>
                        </a:solidFill>
                        <a:effectLst/>
                        <a:latin typeface="+mn-lt"/>
                        <a:ea typeface="Calibri"/>
                        <a:cs typeface="Times New Roman"/>
                      </a:endParaRPr>
                    </a:p>
                  </a:txBody>
                  <a:tcPr marL="68580" marR="68580" marT="0" marB="0" anchor="ctr">
                    <a:solidFill>
                      <a:schemeClr val="tx2">
                        <a:lumMod val="40000"/>
                        <a:lumOff val="60000"/>
                      </a:schemeClr>
                    </a:solidFill>
                  </a:tcPr>
                </a:tc>
                <a:extLst>
                  <a:ext uri="{0D108BD9-81ED-4DB2-BD59-A6C34878D82A}">
                    <a16:rowId xmlns:a16="http://schemas.microsoft.com/office/drawing/2014/main" val="1865171551"/>
                  </a:ext>
                </a:extLst>
              </a:tr>
            </a:tbl>
          </a:graphicData>
        </a:graphic>
      </p:graphicFrame>
      <p:pic>
        <p:nvPicPr>
          <p:cNvPr id="7" name="Picture 6">
            <a:extLst>
              <a:ext uri="{FF2B5EF4-FFF2-40B4-BE49-F238E27FC236}">
                <a16:creationId xmlns:a16="http://schemas.microsoft.com/office/drawing/2014/main" id="{E2A79007-6981-4EE7-B8B5-FB3B2D6C8ABB}"/>
              </a:ext>
            </a:extLst>
          </p:cNvPr>
          <p:cNvPicPr>
            <a:picLocks noChangeAspect="1"/>
          </p:cNvPicPr>
          <p:nvPr/>
        </p:nvPicPr>
        <p:blipFill>
          <a:blip r:embed="rId4"/>
          <a:stretch>
            <a:fillRect/>
          </a:stretch>
        </p:blipFill>
        <p:spPr>
          <a:xfrm>
            <a:off x="5267093" y="1124744"/>
            <a:ext cx="3300459" cy="923256"/>
          </a:xfrm>
          <a:prstGeom prst="rect">
            <a:avLst/>
          </a:prstGeom>
        </p:spPr>
      </p:pic>
    </p:spTree>
    <p:extLst>
      <p:ext uri="{BB962C8B-B14F-4D97-AF65-F5344CB8AC3E}">
        <p14:creationId xmlns:p14="http://schemas.microsoft.com/office/powerpoint/2010/main" val="402508854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1BDEC-32C1-483F-8D38-D4F07B741620}"/>
              </a:ext>
            </a:extLst>
          </p:cNvPr>
          <p:cNvSpPr>
            <a:spLocks noGrp="1"/>
          </p:cNvSpPr>
          <p:nvPr>
            <p:ph type="title"/>
          </p:nvPr>
        </p:nvSpPr>
        <p:spPr>
          <a:xfrm>
            <a:off x="467544" y="705544"/>
            <a:ext cx="8100008" cy="779240"/>
          </a:xfrm>
        </p:spPr>
        <p:txBody>
          <a:bodyPr>
            <a:noAutofit/>
          </a:bodyPr>
          <a:lstStyle/>
          <a:p>
            <a:r>
              <a:rPr lang="en-GB" sz="3600" dirty="0">
                <a:solidFill>
                  <a:schemeClr val="accent1">
                    <a:lumMod val="75000"/>
                  </a:schemeClr>
                </a:solidFill>
              </a:rPr>
              <a:t>Children aged between 5 – 11 years</a:t>
            </a:r>
            <a:br>
              <a:rPr lang="en-GB" sz="2000" dirty="0">
                <a:solidFill>
                  <a:schemeClr val="accent1">
                    <a:lumMod val="75000"/>
                  </a:schemeClr>
                </a:solidFill>
              </a:rPr>
            </a:br>
            <a:br>
              <a:rPr lang="en-GB" sz="2400" dirty="0"/>
            </a:br>
            <a:br>
              <a:rPr lang="en-GB" sz="2400" dirty="0"/>
            </a:br>
            <a:endParaRPr lang="en-GB" sz="2400" dirty="0"/>
          </a:p>
        </p:txBody>
      </p:sp>
      <p:sp>
        <p:nvSpPr>
          <p:cNvPr id="3" name="Content Placeholder 2">
            <a:extLst>
              <a:ext uri="{FF2B5EF4-FFF2-40B4-BE49-F238E27FC236}">
                <a16:creationId xmlns:a16="http://schemas.microsoft.com/office/drawing/2014/main" id="{2DE53E5A-33B4-4625-BE3B-A8F89633B401}"/>
              </a:ext>
            </a:extLst>
          </p:cNvPr>
          <p:cNvSpPr>
            <a:spLocks noGrp="1"/>
          </p:cNvSpPr>
          <p:nvPr>
            <p:ph idx="1"/>
          </p:nvPr>
        </p:nvSpPr>
        <p:spPr>
          <a:xfrm>
            <a:off x="530328" y="1185329"/>
            <a:ext cx="7974440" cy="4955704"/>
          </a:xfrm>
        </p:spPr>
        <p:txBody>
          <a:bodyPr/>
          <a:lstStyle/>
          <a:p>
            <a:pPr marL="0" indent="0"/>
            <a:r>
              <a:rPr lang="en-GB" sz="1800" b="1" dirty="0"/>
              <a:t>Pfizer BioNTech Comirnaty 10</a:t>
            </a:r>
          </a:p>
          <a:p>
            <a:pPr marL="0" indent="0"/>
            <a:r>
              <a:rPr lang="en-GB" sz="1800" dirty="0"/>
              <a:t>LP.8.1 </a:t>
            </a:r>
          </a:p>
          <a:p>
            <a:pPr marL="0" indent="0"/>
            <a:r>
              <a:rPr lang="en-GB" sz="1800" dirty="0"/>
              <a:t>10 micrograms/dose (paediatric formulation) </a:t>
            </a:r>
          </a:p>
          <a:p>
            <a:pPr>
              <a:buFont typeface="Arial" panose="020B0604020202020204" pitchFamily="34" charset="0"/>
              <a:buChar char="•"/>
            </a:pPr>
            <a:r>
              <a:rPr lang="en-GB" sz="1800" dirty="0"/>
              <a:t>a single dose is </a:t>
            </a:r>
            <a:r>
              <a:rPr lang="en-GB" sz="1800" b="1" dirty="0"/>
              <a:t>0.3 mL</a:t>
            </a:r>
            <a:endParaRPr lang="en-GB" sz="2000" b="1" dirty="0"/>
          </a:p>
          <a:p>
            <a:pPr marL="0" indent="0"/>
            <a:endParaRPr lang="en-GB" sz="2000" dirty="0"/>
          </a:p>
          <a:p>
            <a:pPr marL="285750" indent="-285750">
              <a:buFont typeface="Arial" panose="020B0604020202020204" pitchFamily="34" charset="0"/>
              <a:buChar char="•"/>
            </a:pPr>
            <a:endParaRPr lang="en-GB" sz="1400" dirty="0"/>
          </a:p>
          <a:p>
            <a:pPr marL="0" indent="0"/>
            <a:endParaRPr lang="en-GB" sz="1400" dirty="0"/>
          </a:p>
        </p:txBody>
      </p:sp>
      <p:graphicFrame>
        <p:nvGraphicFramePr>
          <p:cNvPr id="6" name="Table 5"/>
          <p:cNvGraphicFramePr>
            <a:graphicFrameLocks noGrp="1"/>
          </p:cNvGraphicFramePr>
          <p:nvPr>
            <p:extLst>
              <p:ext uri="{D42A27DB-BD31-4B8C-83A1-F6EECF244321}">
                <p14:modId xmlns:p14="http://schemas.microsoft.com/office/powerpoint/2010/main" val="1882004845"/>
              </p:ext>
            </p:extLst>
          </p:nvPr>
        </p:nvGraphicFramePr>
        <p:xfrm>
          <a:off x="900113" y="2780928"/>
          <a:ext cx="7488311" cy="2448272"/>
        </p:xfrm>
        <a:graphic>
          <a:graphicData uri="http://schemas.openxmlformats.org/drawingml/2006/table">
            <a:tbl>
              <a:tblPr firstRow="1" firstCol="1" bandRow="1">
                <a:tableStyleId>{5C22544A-7EE6-4342-B048-85BDC9FD1C3A}</a:tableStyleId>
              </a:tblPr>
              <a:tblGrid>
                <a:gridCol w="3572405">
                  <a:extLst>
                    <a:ext uri="{9D8B030D-6E8A-4147-A177-3AD203B41FA5}">
                      <a16:colId xmlns:a16="http://schemas.microsoft.com/office/drawing/2014/main" val="20000"/>
                    </a:ext>
                  </a:extLst>
                </a:gridCol>
                <a:gridCol w="3915906">
                  <a:extLst>
                    <a:ext uri="{9D8B030D-6E8A-4147-A177-3AD203B41FA5}">
                      <a16:colId xmlns:a16="http://schemas.microsoft.com/office/drawing/2014/main" val="20001"/>
                    </a:ext>
                  </a:extLst>
                </a:gridCol>
              </a:tblGrid>
              <a:tr h="470230">
                <a:tc>
                  <a:txBody>
                    <a:bodyPr/>
                    <a:lstStyle/>
                    <a:p>
                      <a:pPr>
                        <a:lnSpc>
                          <a:spcPct val="115000"/>
                        </a:lnSpc>
                        <a:spcAft>
                          <a:spcPts val="0"/>
                        </a:spcAft>
                      </a:pPr>
                      <a:r>
                        <a:rPr lang="en-GB" sz="1800" kern="1200" dirty="0">
                          <a:solidFill>
                            <a:schemeClr val="bg2"/>
                          </a:solidFill>
                          <a:effectLst/>
                        </a:rPr>
                        <a:t>Group</a:t>
                      </a:r>
                      <a:endParaRPr lang="en-GB" sz="1800" dirty="0">
                        <a:solidFill>
                          <a:schemeClr val="bg2"/>
                        </a:solidFill>
                        <a:effectLst/>
                        <a:latin typeface="Calibri"/>
                        <a:ea typeface="Calibri"/>
                        <a:cs typeface="Times New Roman"/>
                      </a:endParaRPr>
                    </a:p>
                  </a:txBody>
                  <a:tcPr marL="68580" marR="68580" marT="0" marB="0">
                    <a:solidFill>
                      <a:srgbClr val="B2E2F9"/>
                    </a:solidFill>
                  </a:tcPr>
                </a:tc>
                <a:tc>
                  <a:txBody>
                    <a:bodyPr/>
                    <a:lstStyle/>
                    <a:p>
                      <a:pPr>
                        <a:lnSpc>
                          <a:spcPct val="115000"/>
                        </a:lnSpc>
                        <a:spcAft>
                          <a:spcPts val="0"/>
                        </a:spcAft>
                      </a:pPr>
                      <a:r>
                        <a:rPr lang="en-GB" sz="1800" kern="1200" dirty="0">
                          <a:solidFill>
                            <a:schemeClr val="bg2"/>
                          </a:solidFill>
                          <a:effectLst/>
                        </a:rPr>
                        <a:t>Recommendation (dose)</a:t>
                      </a:r>
                      <a:endParaRPr lang="en-GB" sz="1800" dirty="0">
                        <a:solidFill>
                          <a:schemeClr val="bg2"/>
                        </a:solidFill>
                        <a:effectLst/>
                        <a:latin typeface="Calibri"/>
                        <a:ea typeface="Calibri"/>
                        <a:cs typeface="Times New Roman"/>
                      </a:endParaRPr>
                    </a:p>
                  </a:txBody>
                  <a:tcPr marL="68580" marR="68580" marT="0" marB="0">
                    <a:solidFill>
                      <a:srgbClr val="B2E2F9"/>
                    </a:solidFill>
                  </a:tcPr>
                </a:tc>
                <a:extLst>
                  <a:ext uri="{0D108BD9-81ED-4DB2-BD59-A6C34878D82A}">
                    <a16:rowId xmlns:a16="http://schemas.microsoft.com/office/drawing/2014/main" val="10000"/>
                  </a:ext>
                </a:extLst>
              </a:tr>
              <a:tr h="1978042">
                <a:tc>
                  <a:txBody>
                    <a:bodyPr/>
                    <a:lstStyle/>
                    <a:p>
                      <a:pPr>
                        <a:lnSpc>
                          <a:spcPct val="115000"/>
                        </a:lnSpc>
                        <a:spcAft>
                          <a:spcPts val="0"/>
                        </a:spcAft>
                      </a:pPr>
                      <a:r>
                        <a:rPr lang="en-GB" sz="1800" b="0" kern="1200" dirty="0">
                          <a:solidFill>
                            <a:schemeClr val="bg2"/>
                          </a:solidFill>
                          <a:effectLst/>
                        </a:rPr>
                        <a:t>Children aged 5 to 11 who are </a:t>
                      </a:r>
                      <a:r>
                        <a:rPr lang="en-GB" sz="1800" dirty="0">
                          <a:solidFill>
                            <a:schemeClr val="bg2"/>
                          </a:solidFill>
                        </a:rPr>
                        <a:t>who are immunosuppressed, as defined in tables 3 and 4 of the </a:t>
                      </a:r>
                      <a:r>
                        <a:rPr lang="en-GB" sz="1800" dirty="0">
                          <a:solidFill>
                            <a:srgbClr val="FF0000"/>
                          </a:solidFill>
                          <a:hlinkClick r:id="rId3">
                            <a:extLst>
                              <a:ext uri="{A12FA001-AC4F-418D-AE19-62706E023703}">
                                <ahyp:hlinkClr xmlns:ahyp="http://schemas.microsoft.com/office/drawing/2018/hyperlinkcolor" val="tx"/>
                              </a:ext>
                            </a:extLst>
                          </a:hlinkClick>
                        </a:rPr>
                        <a:t>COVID-19 chapter of the Green Book</a:t>
                      </a:r>
                      <a:endParaRPr lang="en-GB" sz="1800" b="0" dirty="0">
                        <a:solidFill>
                          <a:schemeClr val="bg2"/>
                        </a:solidFill>
                        <a:effectLst/>
                        <a:latin typeface="Calibri"/>
                        <a:ea typeface="Calibri"/>
                        <a:cs typeface="Times New Roman"/>
                      </a:endParaRPr>
                    </a:p>
                  </a:txBody>
                  <a:tcPr marL="68580" marR="68580" marT="0" marB="0">
                    <a:solidFill>
                      <a:srgbClr val="B2E2F9"/>
                    </a:solidFill>
                  </a:tcPr>
                </a:tc>
                <a:tc>
                  <a:txBody>
                    <a:bodyPr/>
                    <a:lstStyle/>
                    <a:p>
                      <a:pPr>
                        <a:lnSpc>
                          <a:spcPct val="115000"/>
                        </a:lnSpc>
                        <a:spcAft>
                          <a:spcPts val="0"/>
                        </a:spcAft>
                      </a:pPr>
                      <a:r>
                        <a:rPr lang="en-GB" sz="1800" kern="1200" dirty="0">
                          <a:solidFill>
                            <a:schemeClr val="bg2"/>
                          </a:solidFill>
                          <a:effectLst/>
                        </a:rPr>
                        <a:t>Offer a single dose of </a:t>
                      </a:r>
                      <a:r>
                        <a:rPr lang="en-GB" dirty="0">
                          <a:solidFill>
                            <a:schemeClr val="bg2"/>
                          </a:solidFill>
                        </a:rPr>
                        <a:t>Comirnaty LP.8.1</a:t>
                      </a:r>
                      <a:r>
                        <a:rPr lang="en-GB" sz="1800" b="1" dirty="0">
                          <a:solidFill>
                            <a:schemeClr val="bg2"/>
                          </a:solidFill>
                        </a:rPr>
                        <a:t> </a:t>
                      </a:r>
                      <a:r>
                        <a:rPr lang="en-GB" b="1" dirty="0">
                          <a:solidFill>
                            <a:schemeClr val="bg2"/>
                          </a:solidFill>
                        </a:rPr>
                        <a:t>10</a:t>
                      </a:r>
                      <a:r>
                        <a:rPr lang="en-GB" dirty="0">
                          <a:solidFill>
                            <a:schemeClr val="bg2"/>
                          </a:solidFill>
                        </a:rPr>
                        <a:t> micrograms/dose </a:t>
                      </a:r>
                      <a:r>
                        <a:rPr lang="en-GB" sz="1800" kern="1200" dirty="0">
                          <a:solidFill>
                            <a:schemeClr val="bg2"/>
                          </a:solidFill>
                          <a:effectLst/>
                        </a:rPr>
                        <a:t>vaccine</a:t>
                      </a:r>
                      <a:endParaRPr lang="en-GB" sz="1800" dirty="0">
                        <a:solidFill>
                          <a:schemeClr val="bg2"/>
                        </a:solidFill>
                        <a:effectLst/>
                        <a:latin typeface="Calibri"/>
                        <a:ea typeface="Calibri"/>
                        <a:cs typeface="Times New Roman"/>
                      </a:endParaRPr>
                    </a:p>
                  </a:txBody>
                  <a:tcPr marL="68580" marR="68580" marT="0" marB="0">
                    <a:solidFill>
                      <a:srgbClr val="B2E2F9"/>
                    </a:solidFill>
                  </a:tcPr>
                </a:tc>
                <a:extLst>
                  <a:ext uri="{0D108BD9-81ED-4DB2-BD59-A6C34878D82A}">
                    <a16:rowId xmlns:a16="http://schemas.microsoft.com/office/drawing/2014/main" val="10001"/>
                  </a:ext>
                </a:extLst>
              </a:tr>
            </a:tbl>
          </a:graphicData>
        </a:graphic>
      </p:graphicFrame>
      <p:pic>
        <p:nvPicPr>
          <p:cNvPr id="7" name="Picture 6">
            <a:extLst>
              <a:ext uri="{FF2B5EF4-FFF2-40B4-BE49-F238E27FC236}">
                <a16:creationId xmlns:a16="http://schemas.microsoft.com/office/drawing/2014/main" id="{2D212518-E70E-4D14-A022-5FFAE8CC001D}"/>
              </a:ext>
            </a:extLst>
          </p:cNvPr>
          <p:cNvPicPr>
            <a:picLocks noChangeAspect="1"/>
          </p:cNvPicPr>
          <p:nvPr/>
        </p:nvPicPr>
        <p:blipFill>
          <a:blip r:embed="rId4"/>
          <a:stretch>
            <a:fillRect/>
          </a:stretch>
        </p:blipFill>
        <p:spPr>
          <a:xfrm>
            <a:off x="5314899" y="1017633"/>
            <a:ext cx="3391440" cy="934301"/>
          </a:xfrm>
          <a:prstGeom prst="rect">
            <a:avLst/>
          </a:prstGeom>
        </p:spPr>
      </p:pic>
    </p:spTree>
    <p:extLst>
      <p:ext uri="{BB962C8B-B14F-4D97-AF65-F5344CB8AC3E}">
        <p14:creationId xmlns:p14="http://schemas.microsoft.com/office/powerpoint/2010/main" val="386200870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1BDEC-32C1-483F-8D38-D4F07B741620}"/>
              </a:ext>
            </a:extLst>
          </p:cNvPr>
          <p:cNvSpPr>
            <a:spLocks noGrp="1"/>
          </p:cNvSpPr>
          <p:nvPr>
            <p:ph type="title"/>
          </p:nvPr>
        </p:nvSpPr>
        <p:spPr>
          <a:xfrm>
            <a:off x="89755" y="266065"/>
            <a:ext cx="8964488" cy="576063"/>
          </a:xfrm>
        </p:spPr>
        <p:txBody>
          <a:bodyPr>
            <a:noAutofit/>
          </a:bodyPr>
          <a:lstStyle/>
          <a:p>
            <a:pPr algn="ctr"/>
            <a:br>
              <a:rPr lang="en-GB" sz="2000" dirty="0"/>
            </a:br>
            <a:br>
              <a:rPr lang="en-GB" sz="2000" dirty="0"/>
            </a:br>
            <a:br>
              <a:rPr lang="en-GB" sz="2000" dirty="0"/>
            </a:br>
            <a:r>
              <a:rPr lang="en-GB" sz="3200" dirty="0">
                <a:solidFill>
                  <a:schemeClr val="accent1">
                    <a:lumMod val="75000"/>
                  </a:schemeClr>
                </a:solidFill>
              </a:rPr>
              <a:t>Children / young people aged 12–17 years</a:t>
            </a:r>
            <a:br>
              <a:rPr lang="en-GB" sz="2400" dirty="0">
                <a:solidFill>
                  <a:schemeClr val="accent1">
                    <a:lumMod val="75000"/>
                  </a:schemeClr>
                </a:solidFill>
              </a:rPr>
            </a:br>
            <a:br>
              <a:rPr lang="en-GB" sz="2400" dirty="0"/>
            </a:br>
            <a:endParaRPr lang="en-GB" sz="2000" dirty="0"/>
          </a:p>
        </p:txBody>
      </p:sp>
      <p:sp>
        <p:nvSpPr>
          <p:cNvPr id="3" name="Content Placeholder 2">
            <a:extLst>
              <a:ext uri="{FF2B5EF4-FFF2-40B4-BE49-F238E27FC236}">
                <a16:creationId xmlns:a16="http://schemas.microsoft.com/office/drawing/2014/main" id="{2DE53E5A-33B4-4625-BE3B-A8F89633B401}"/>
              </a:ext>
            </a:extLst>
          </p:cNvPr>
          <p:cNvSpPr>
            <a:spLocks noGrp="1"/>
          </p:cNvSpPr>
          <p:nvPr>
            <p:ph idx="1"/>
          </p:nvPr>
        </p:nvSpPr>
        <p:spPr>
          <a:xfrm>
            <a:off x="467543" y="595040"/>
            <a:ext cx="8208912" cy="5243735"/>
          </a:xfrm>
        </p:spPr>
        <p:txBody>
          <a:bodyPr/>
          <a:lstStyle/>
          <a:p>
            <a:pPr marL="0" indent="0"/>
            <a:endParaRPr lang="en-GB" sz="2400" b="1" dirty="0">
              <a:solidFill>
                <a:schemeClr val="accent1">
                  <a:lumMod val="75000"/>
                </a:schemeClr>
              </a:solidFill>
            </a:endParaRPr>
          </a:p>
          <a:p>
            <a:pPr marL="0" indent="0"/>
            <a:r>
              <a:rPr lang="en-GB" sz="1800" b="1" dirty="0"/>
              <a:t>Pfizer BioNTech Comirnaty 30 </a:t>
            </a:r>
          </a:p>
          <a:p>
            <a:pPr marL="0" indent="0"/>
            <a:r>
              <a:rPr lang="en-GB" sz="1800" dirty="0"/>
              <a:t>LP.8.1</a:t>
            </a:r>
          </a:p>
          <a:p>
            <a:pPr marL="0" indent="0"/>
            <a:r>
              <a:rPr lang="en-GB" sz="1800" dirty="0"/>
              <a:t>30 micrograms/dose (12 – 17 years old ONLY)</a:t>
            </a:r>
          </a:p>
          <a:p>
            <a:pPr marL="285750" indent="-285750">
              <a:buFont typeface="Arial" panose="020B0604020202020204" pitchFamily="34" charset="0"/>
              <a:buChar char="•"/>
            </a:pPr>
            <a:r>
              <a:rPr lang="en-GB" sz="1800" dirty="0"/>
              <a:t>a single dose is </a:t>
            </a:r>
            <a:r>
              <a:rPr lang="en-GB" sz="1800" b="1" dirty="0"/>
              <a:t>0.3 mL</a:t>
            </a:r>
          </a:p>
          <a:p>
            <a:pPr marL="0" indent="0"/>
            <a:endParaRPr lang="en-GB" sz="1600" dirty="0"/>
          </a:p>
          <a:p>
            <a:pPr marL="0" indent="0"/>
            <a:endParaRPr lang="en-GB" sz="1600" dirty="0"/>
          </a:p>
          <a:p>
            <a:pPr marL="285750" indent="-285750">
              <a:buFont typeface="Arial" panose="020B0604020202020204" pitchFamily="34" charset="0"/>
              <a:buChar char="•"/>
            </a:pPr>
            <a:endParaRPr lang="en-GB" sz="1400" dirty="0"/>
          </a:p>
        </p:txBody>
      </p:sp>
      <p:sp>
        <p:nvSpPr>
          <p:cNvPr id="4" name="Slide Number Placeholder 3">
            <a:extLst>
              <a:ext uri="{FF2B5EF4-FFF2-40B4-BE49-F238E27FC236}">
                <a16:creationId xmlns:a16="http://schemas.microsoft.com/office/drawing/2014/main" id="{9C111667-4A1E-43CA-B1D3-44290F052C1F}"/>
              </a:ext>
            </a:extLst>
          </p:cNvPr>
          <p:cNvSpPr>
            <a:spLocks noGrp="1"/>
          </p:cNvSpPr>
          <p:nvPr>
            <p:ph type="sldNum" sz="quarter" idx="4294967295"/>
          </p:nvPr>
        </p:nvSpPr>
        <p:spPr>
          <a:xfrm>
            <a:off x="0" y="6308727"/>
            <a:ext cx="9144000" cy="549275"/>
          </a:xfrm>
          <a:prstGeom prst="rect">
            <a:avLst/>
          </a:prstGeom>
        </p:spPr>
        <p:txBody>
          <a:bodyPr/>
          <a:lstStyle/>
          <a:p>
            <a:pPr marL="531813">
              <a:defRPr/>
            </a:pPr>
            <a:r>
              <a:rPr lang="en-US">
                <a:solidFill>
                  <a:srgbClr val="FFFFFF"/>
                </a:solidFill>
              </a:rPr>
              <a:t>  </a:t>
            </a:r>
            <a:fld id="{2565FA6D-D4C8-4C4C-AC4B-3269734D34D8}" type="slidenum">
              <a:rPr lang="en-US">
                <a:solidFill>
                  <a:srgbClr val="FFFFFF"/>
                </a:solidFill>
              </a:rPr>
              <a:pPr marL="531813">
                <a:defRPr/>
              </a:pPr>
              <a:t>53</a:t>
            </a:fld>
            <a:endParaRPr lang="en-US" dirty="0">
              <a:solidFill>
                <a:srgbClr val="FFFFFF"/>
              </a:solidFill>
            </a:endParaRPr>
          </a:p>
        </p:txBody>
      </p:sp>
      <p:sp>
        <p:nvSpPr>
          <p:cNvPr id="5" name="Footer Placeholder 4">
            <a:extLst>
              <a:ext uri="{FF2B5EF4-FFF2-40B4-BE49-F238E27FC236}">
                <a16:creationId xmlns:a16="http://schemas.microsoft.com/office/drawing/2014/main" id="{CC5D1570-4AD0-4836-A253-3D64809EE1E5}"/>
              </a:ext>
            </a:extLst>
          </p:cNvPr>
          <p:cNvSpPr>
            <a:spLocks noGrp="1"/>
          </p:cNvSpPr>
          <p:nvPr>
            <p:ph type="ftr" sz="quarter" idx="4294967295"/>
          </p:nvPr>
        </p:nvSpPr>
        <p:spPr>
          <a:xfrm>
            <a:off x="900113" y="6308727"/>
            <a:ext cx="8064375" cy="549275"/>
          </a:xfrm>
          <a:prstGeom prst="rect">
            <a:avLst/>
          </a:prstGeom>
        </p:spPr>
        <p:txBody>
          <a:bodyPr/>
          <a:lstStyle/>
          <a:p>
            <a:pPr>
              <a:defRPr/>
            </a:pPr>
            <a:r>
              <a:rPr lang="en-GB" dirty="0">
                <a:solidFill>
                  <a:srgbClr val="FFFFFF"/>
                </a:solidFill>
              </a:rPr>
              <a:t>Provisional – Subject to revision – Use latest version link: x</a:t>
            </a:r>
            <a:endParaRPr lang="en-US" dirty="0">
              <a:solidFill>
                <a:srgbClr val="FFFFFF"/>
              </a:solidFill>
            </a:endParaRPr>
          </a:p>
        </p:txBody>
      </p:sp>
      <p:graphicFrame>
        <p:nvGraphicFramePr>
          <p:cNvPr id="8" name="Table 7">
            <a:extLst>
              <a:ext uri="{FF2B5EF4-FFF2-40B4-BE49-F238E27FC236}">
                <a16:creationId xmlns:a16="http://schemas.microsoft.com/office/drawing/2014/main" id="{5A52645C-EE45-4CEA-82D0-8AC5F1421303}"/>
              </a:ext>
            </a:extLst>
          </p:cNvPr>
          <p:cNvGraphicFramePr>
            <a:graphicFrameLocks noGrp="1"/>
          </p:cNvGraphicFramePr>
          <p:nvPr>
            <p:extLst>
              <p:ext uri="{D42A27DB-BD31-4B8C-83A1-F6EECF244321}">
                <p14:modId xmlns:p14="http://schemas.microsoft.com/office/powerpoint/2010/main" val="3334206469"/>
              </p:ext>
            </p:extLst>
          </p:nvPr>
        </p:nvGraphicFramePr>
        <p:xfrm>
          <a:off x="827844" y="2920552"/>
          <a:ext cx="7488311" cy="2448272"/>
        </p:xfrm>
        <a:graphic>
          <a:graphicData uri="http://schemas.openxmlformats.org/drawingml/2006/table">
            <a:tbl>
              <a:tblPr firstRow="1" firstCol="1" bandRow="1">
                <a:tableStyleId>{5C22544A-7EE6-4342-B048-85BDC9FD1C3A}</a:tableStyleId>
              </a:tblPr>
              <a:tblGrid>
                <a:gridCol w="3572405">
                  <a:extLst>
                    <a:ext uri="{9D8B030D-6E8A-4147-A177-3AD203B41FA5}">
                      <a16:colId xmlns:a16="http://schemas.microsoft.com/office/drawing/2014/main" val="20000"/>
                    </a:ext>
                  </a:extLst>
                </a:gridCol>
                <a:gridCol w="3915906">
                  <a:extLst>
                    <a:ext uri="{9D8B030D-6E8A-4147-A177-3AD203B41FA5}">
                      <a16:colId xmlns:a16="http://schemas.microsoft.com/office/drawing/2014/main" val="20001"/>
                    </a:ext>
                  </a:extLst>
                </a:gridCol>
              </a:tblGrid>
              <a:tr h="470230">
                <a:tc>
                  <a:txBody>
                    <a:bodyPr/>
                    <a:lstStyle/>
                    <a:p>
                      <a:pPr>
                        <a:lnSpc>
                          <a:spcPct val="115000"/>
                        </a:lnSpc>
                        <a:spcAft>
                          <a:spcPts val="0"/>
                        </a:spcAft>
                      </a:pPr>
                      <a:r>
                        <a:rPr lang="en-GB" sz="1800" kern="1200" dirty="0">
                          <a:solidFill>
                            <a:schemeClr val="bg2"/>
                          </a:solidFill>
                          <a:effectLst/>
                        </a:rPr>
                        <a:t>Group</a:t>
                      </a:r>
                      <a:endParaRPr lang="en-GB" sz="1800" dirty="0">
                        <a:solidFill>
                          <a:schemeClr val="bg2"/>
                        </a:solidFill>
                        <a:effectLst/>
                        <a:latin typeface="Calibri"/>
                        <a:ea typeface="Calibri"/>
                        <a:cs typeface="Times New Roman"/>
                      </a:endParaRPr>
                    </a:p>
                  </a:txBody>
                  <a:tcPr marL="68580" marR="68580" marT="0" marB="0">
                    <a:solidFill>
                      <a:srgbClr val="B2BBC6"/>
                    </a:solidFill>
                  </a:tcPr>
                </a:tc>
                <a:tc>
                  <a:txBody>
                    <a:bodyPr/>
                    <a:lstStyle/>
                    <a:p>
                      <a:pPr>
                        <a:lnSpc>
                          <a:spcPct val="115000"/>
                        </a:lnSpc>
                        <a:spcAft>
                          <a:spcPts val="0"/>
                        </a:spcAft>
                      </a:pPr>
                      <a:r>
                        <a:rPr lang="en-GB" sz="1800" kern="1200" dirty="0">
                          <a:solidFill>
                            <a:schemeClr val="bg2"/>
                          </a:solidFill>
                          <a:effectLst/>
                        </a:rPr>
                        <a:t>Recommendation (dose)</a:t>
                      </a:r>
                      <a:endParaRPr lang="en-GB" sz="1800" dirty="0">
                        <a:solidFill>
                          <a:schemeClr val="bg2"/>
                        </a:solidFill>
                        <a:effectLst/>
                        <a:latin typeface="Calibri"/>
                        <a:ea typeface="Calibri"/>
                        <a:cs typeface="Times New Roman"/>
                      </a:endParaRPr>
                    </a:p>
                  </a:txBody>
                  <a:tcPr marL="68580" marR="68580" marT="0" marB="0">
                    <a:solidFill>
                      <a:srgbClr val="B2BBC6"/>
                    </a:solidFill>
                  </a:tcPr>
                </a:tc>
                <a:extLst>
                  <a:ext uri="{0D108BD9-81ED-4DB2-BD59-A6C34878D82A}">
                    <a16:rowId xmlns:a16="http://schemas.microsoft.com/office/drawing/2014/main" val="10000"/>
                  </a:ext>
                </a:extLst>
              </a:tr>
              <a:tr h="1978042">
                <a:tc>
                  <a:txBody>
                    <a:bodyPr/>
                    <a:lstStyle/>
                    <a:p>
                      <a:pPr>
                        <a:lnSpc>
                          <a:spcPct val="115000"/>
                        </a:lnSpc>
                        <a:spcAft>
                          <a:spcPts val="0"/>
                        </a:spcAft>
                      </a:pPr>
                      <a:r>
                        <a:rPr lang="en-GB" sz="1800" b="0" kern="1200" dirty="0">
                          <a:solidFill>
                            <a:schemeClr val="bg2"/>
                          </a:solidFill>
                          <a:effectLst/>
                        </a:rPr>
                        <a:t>Children and young people aged 12 to 17 who are </a:t>
                      </a:r>
                      <a:r>
                        <a:rPr lang="en-GB" sz="1800" dirty="0">
                          <a:solidFill>
                            <a:schemeClr val="bg2"/>
                          </a:solidFill>
                        </a:rPr>
                        <a:t>who are immunosuppressed, as defined in tables 3 and 4 of the </a:t>
                      </a:r>
                      <a:r>
                        <a:rPr lang="en-GB" sz="1800" dirty="0">
                          <a:solidFill>
                            <a:srgbClr val="FF0000"/>
                          </a:solidFill>
                          <a:hlinkClick r:id="rId3">
                            <a:extLst>
                              <a:ext uri="{A12FA001-AC4F-418D-AE19-62706E023703}">
                                <ahyp:hlinkClr xmlns:ahyp="http://schemas.microsoft.com/office/drawing/2018/hyperlinkcolor" val="tx"/>
                              </a:ext>
                            </a:extLst>
                          </a:hlinkClick>
                        </a:rPr>
                        <a:t>COVID-19 chapter of the Green Book</a:t>
                      </a:r>
                      <a:endParaRPr lang="en-GB" sz="1800" b="0" dirty="0">
                        <a:solidFill>
                          <a:schemeClr val="bg2"/>
                        </a:solidFill>
                        <a:effectLst/>
                        <a:latin typeface="Calibri"/>
                        <a:ea typeface="Calibri"/>
                        <a:cs typeface="Times New Roman"/>
                      </a:endParaRPr>
                    </a:p>
                  </a:txBody>
                  <a:tcPr marL="68580" marR="68580" marT="0" marB="0">
                    <a:solidFill>
                      <a:srgbClr val="B2BBC6"/>
                    </a:solidFill>
                  </a:tcPr>
                </a:tc>
                <a:tc>
                  <a:txBody>
                    <a:bodyPr/>
                    <a:lstStyle/>
                    <a:p>
                      <a:pPr>
                        <a:lnSpc>
                          <a:spcPct val="115000"/>
                        </a:lnSpc>
                        <a:spcAft>
                          <a:spcPts val="0"/>
                        </a:spcAft>
                      </a:pPr>
                      <a:r>
                        <a:rPr lang="en-GB" sz="1800" kern="1200" dirty="0">
                          <a:solidFill>
                            <a:schemeClr val="bg2"/>
                          </a:solidFill>
                          <a:effectLst/>
                        </a:rPr>
                        <a:t>Offer a single dose of </a:t>
                      </a:r>
                      <a:r>
                        <a:rPr lang="en-GB" dirty="0">
                          <a:solidFill>
                            <a:schemeClr val="bg2"/>
                          </a:solidFill>
                        </a:rPr>
                        <a:t>Comirnaty </a:t>
                      </a:r>
                      <a:r>
                        <a:rPr lang="en-GB" sz="1800" b="1" dirty="0">
                          <a:solidFill>
                            <a:schemeClr val="bg2"/>
                          </a:solidFill>
                        </a:rPr>
                        <a:t>LP.8.1 30</a:t>
                      </a:r>
                      <a:r>
                        <a:rPr lang="en-GB" dirty="0">
                          <a:solidFill>
                            <a:schemeClr val="bg2"/>
                          </a:solidFill>
                        </a:rPr>
                        <a:t> micrograms/dose </a:t>
                      </a:r>
                      <a:r>
                        <a:rPr lang="en-GB" sz="1800" kern="1200" dirty="0">
                          <a:solidFill>
                            <a:schemeClr val="bg2"/>
                          </a:solidFill>
                          <a:effectLst/>
                        </a:rPr>
                        <a:t>vaccine</a:t>
                      </a:r>
                      <a:endParaRPr lang="en-GB" sz="1800" dirty="0">
                        <a:solidFill>
                          <a:schemeClr val="bg2"/>
                        </a:solidFill>
                        <a:effectLst/>
                        <a:latin typeface="Calibri"/>
                        <a:ea typeface="Calibri"/>
                        <a:cs typeface="Times New Roman"/>
                      </a:endParaRPr>
                    </a:p>
                  </a:txBody>
                  <a:tcPr marL="68580" marR="68580" marT="0" marB="0">
                    <a:solidFill>
                      <a:srgbClr val="B2BBC6"/>
                    </a:solidFill>
                  </a:tcPr>
                </a:tc>
                <a:extLst>
                  <a:ext uri="{0D108BD9-81ED-4DB2-BD59-A6C34878D82A}">
                    <a16:rowId xmlns:a16="http://schemas.microsoft.com/office/drawing/2014/main" val="10001"/>
                  </a:ext>
                </a:extLst>
              </a:tr>
            </a:tbl>
          </a:graphicData>
        </a:graphic>
      </p:graphicFrame>
      <p:pic>
        <p:nvPicPr>
          <p:cNvPr id="7" name="Picture 6">
            <a:extLst>
              <a:ext uri="{FF2B5EF4-FFF2-40B4-BE49-F238E27FC236}">
                <a16:creationId xmlns:a16="http://schemas.microsoft.com/office/drawing/2014/main" id="{FC3142FB-AAD7-0049-EB9E-BD97B618111A}"/>
              </a:ext>
            </a:extLst>
          </p:cNvPr>
          <p:cNvPicPr>
            <a:picLocks noChangeAspect="1"/>
          </p:cNvPicPr>
          <p:nvPr/>
        </p:nvPicPr>
        <p:blipFill>
          <a:blip r:embed="rId4"/>
          <a:stretch>
            <a:fillRect/>
          </a:stretch>
        </p:blipFill>
        <p:spPr>
          <a:xfrm>
            <a:off x="5652120" y="1171102"/>
            <a:ext cx="2785248" cy="1279497"/>
          </a:xfrm>
          <a:prstGeom prst="rect">
            <a:avLst/>
          </a:prstGeom>
        </p:spPr>
      </p:pic>
    </p:spTree>
    <p:extLst>
      <p:ext uri="{BB962C8B-B14F-4D97-AF65-F5344CB8AC3E}">
        <p14:creationId xmlns:p14="http://schemas.microsoft.com/office/powerpoint/2010/main" val="83815781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9552" y="841280"/>
            <a:ext cx="8208912" cy="4893647"/>
          </a:xfrm>
          <a:prstGeom prst="rect">
            <a:avLst/>
          </a:prstGeom>
          <a:noFill/>
        </p:spPr>
        <p:txBody>
          <a:bodyPr wrap="square" rtlCol="0">
            <a:spAutoFit/>
          </a:bodyPr>
          <a:lstStyle/>
          <a:p>
            <a:r>
              <a:rPr lang="en-GB" sz="4400" b="1" dirty="0">
                <a:solidFill>
                  <a:schemeClr val="accent1">
                    <a:lumMod val="75000"/>
                  </a:schemeClr>
                </a:solidFill>
              </a:rPr>
              <a:t>COVID-19 vaccine: </a:t>
            </a:r>
          </a:p>
          <a:p>
            <a:endParaRPr lang="en-GB" sz="4400" b="1" dirty="0">
              <a:solidFill>
                <a:schemeClr val="accent1">
                  <a:lumMod val="75000"/>
                </a:schemeClr>
              </a:solidFill>
            </a:endParaRPr>
          </a:p>
          <a:p>
            <a:r>
              <a:rPr lang="en-GB" sz="3600" u="sng" dirty="0">
                <a:solidFill>
                  <a:schemeClr val="accent1">
                    <a:lumMod val="75000"/>
                  </a:schemeClr>
                </a:solidFill>
              </a:rPr>
              <a:t>Pfizer-</a:t>
            </a:r>
            <a:r>
              <a:rPr lang="en-GB" sz="3600" u="sng" dirty="0" err="1">
                <a:solidFill>
                  <a:schemeClr val="accent1">
                    <a:lumMod val="75000"/>
                  </a:schemeClr>
                </a:solidFill>
              </a:rPr>
              <a:t>BioNTech</a:t>
            </a:r>
            <a:r>
              <a:rPr lang="en-GB" sz="3600" u="sng" dirty="0">
                <a:solidFill>
                  <a:schemeClr val="accent1">
                    <a:lumMod val="75000"/>
                  </a:schemeClr>
                </a:solidFill>
              </a:rPr>
              <a:t> </a:t>
            </a:r>
            <a:r>
              <a:rPr lang="en-GB" sz="3600" b="1" u="sng" dirty="0">
                <a:solidFill>
                  <a:schemeClr val="accent1">
                    <a:lumMod val="75000"/>
                  </a:schemeClr>
                </a:solidFill>
              </a:rPr>
              <a:t>Comirnaty 3 LP.8.1</a:t>
            </a:r>
          </a:p>
          <a:p>
            <a:r>
              <a:rPr lang="en-GB" sz="3600" b="1" i="1" dirty="0">
                <a:solidFill>
                  <a:schemeClr val="bg2"/>
                </a:solidFill>
              </a:rPr>
              <a:t>3 micrograms/dose</a:t>
            </a:r>
          </a:p>
          <a:p>
            <a:endParaRPr lang="en-GB" sz="3600" b="1" i="1" dirty="0">
              <a:solidFill>
                <a:schemeClr val="bg2"/>
              </a:solidFill>
            </a:endParaRPr>
          </a:p>
          <a:p>
            <a:r>
              <a:rPr lang="en-GB" sz="3200" i="1" dirty="0">
                <a:solidFill>
                  <a:schemeClr val="accent1">
                    <a:lumMod val="75000"/>
                  </a:schemeClr>
                </a:solidFill>
              </a:rPr>
              <a:t>(paediatric formulation </a:t>
            </a:r>
          </a:p>
          <a:p>
            <a:r>
              <a:rPr lang="en-GB" sz="3200" i="1" u="sng" dirty="0">
                <a:solidFill>
                  <a:schemeClr val="accent1">
                    <a:lumMod val="75000"/>
                  </a:schemeClr>
                </a:solidFill>
              </a:rPr>
              <a:t>6 months to 4 years</a:t>
            </a:r>
            <a:r>
              <a:rPr lang="en-GB" sz="3200" i="1" dirty="0">
                <a:solidFill>
                  <a:schemeClr val="accent1">
                    <a:lumMod val="75000"/>
                  </a:schemeClr>
                </a:solidFill>
              </a:rPr>
              <a:t>)</a:t>
            </a:r>
            <a:r>
              <a:rPr lang="en-GB" sz="3200" b="1" i="1" dirty="0">
                <a:solidFill>
                  <a:schemeClr val="accent1">
                    <a:lumMod val="75000"/>
                  </a:schemeClr>
                </a:solidFill>
              </a:rPr>
              <a:t> </a:t>
            </a:r>
          </a:p>
          <a:p>
            <a:endParaRPr lang="en-GB" sz="3200" b="1" i="1" dirty="0">
              <a:solidFill>
                <a:schemeClr val="accent1">
                  <a:lumMod val="75000"/>
                </a:schemeClr>
              </a:solidFill>
            </a:endParaRPr>
          </a:p>
          <a:p>
            <a:r>
              <a:rPr lang="en-GB" sz="2000" b="1" i="1" dirty="0">
                <a:solidFill>
                  <a:srgbClr val="FF0000"/>
                </a:solidFill>
                <a:highlight>
                  <a:srgbClr val="FFFF00"/>
                </a:highlight>
              </a:rPr>
              <a:t>**DILUTION REQUIRED**</a:t>
            </a:r>
            <a:endParaRPr lang="en-GB" sz="2400" b="1" i="1" dirty="0">
              <a:solidFill>
                <a:srgbClr val="FF0000"/>
              </a:solidFill>
              <a:highlight>
                <a:srgbClr val="FFFF00"/>
              </a:highlight>
            </a:endParaRPr>
          </a:p>
        </p:txBody>
      </p:sp>
      <p:pic>
        <p:nvPicPr>
          <p:cNvPr id="2" name="Picture 1">
            <a:extLst>
              <a:ext uri="{FF2B5EF4-FFF2-40B4-BE49-F238E27FC236}">
                <a16:creationId xmlns:a16="http://schemas.microsoft.com/office/drawing/2014/main" id="{249EA710-D71C-4848-950C-72800A76C67C}"/>
              </a:ext>
            </a:extLst>
          </p:cNvPr>
          <p:cNvPicPr>
            <a:picLocks noChangeAspect="1"/>
          </p:cNvPicPr>
          <p:nvPr/>
        </p:nvPicPr>
        <p:blipFill>
          <a:blip r:embed="rId2"/>
          <a:stretch>
            <a:fillRect/>
          </a:stretch>
        </p:blipFill>
        <p:spPr>
          <a:xfrm>
            <a:off x="6380326" y="3148549"/>
            <a:ext cx="2224122" cy="2873867"/>
          </a:xfrm>
          <a:prstGeom prst="rect">
            <a:avLst/>
          </a:prstGeom>
        </p:spPr>
      </p:pic>
    </p:spTree>
    <p:extLst>
      <p:ext uri="{BB962C8B-B14F-4D97-AF65-F5344CB8AC3E}">
        <p14:creationId xmlns:p14="http://schemas.microsoft.com/office/powerpoint/2010/main" val="213300522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78C18C8-2AAB-B28E-9F77-50EC3243ECC5}"/>
              </a:ext>
            </a:extLst>
          </p:cNvPr>
          <p:cNvPicPr>
            <a:picLocks noChangeAspect="1"/>
          </p:cNvPicPr>
          <p:nvPr/>
        </p:nvPicPr>
        <p:blipFill>
          <a:blip r:embed="rId3"/>
          <a:stretch>
            <a:fillRect/>
          </a:stretch>
        </p:blipFill>
        <p:spPr>
          <a:xfrm>
            <a:off x="0" y="188640"/>
            <a:ext cx="9144000" cy="484187"/>
          </a:xfrm>
          <a:prstGeom prst="rect">
            <a:avLst/>
          </a:prstGeom>
        </p:spPr>
      </p:pic>
      <p:pic>
        <p:nvPicPr>
          <p:cNvPr id="9" name="Picture 8">
            <a:extLst>
              <a:ext uri="{FF2B5EF4-FFF2-40B4-BE49-F238E27FC236}">
                <a16:creationId xmlns:a16="http://schemas.microsoft.com/office/drawing/2014/main" id="{A962A4D1-D58C-7F8F-1A77-5A6A3CDAD774}"/>
              </a:ext>
            </a:extLst>
          </p:cNvPr>
          <p:cNvPicPr>
            <a:picLocks noChangeAspect="1"/>
          </p:cNvPicPr>
          <p:nvPr/>
        </p:nvPicPr>
        <p:blipFill>
          <a:blip r:embed="rId4"/>
          <a:stretch>
            <a:fillRect/>
          </a:stretch>
        </p:blipFill>
        <p:spPr>
          <a:xfrm>
            <a:off x="0" y="836712"/>
            <a:ext cx="1467055" cy="409632"/>
          </a:xfrm>
          <a:prstGeom prst="rect">
            <a:avLst/>
          </a:prstGeom>
        </p:spPr>
      </p:pic>
      <p:pic>
        <p:nvPicPr>
          <p:cNvPr id="11" name="Picture 10">
            <a:extLst>
              <a:ext uri="{FF2B5EF4-FFF2-40B4-BE49-F238E27FC236}">
                <a16:creationId xmlns:a16="http://schemas.microsoft.com/office/drawing/2014/main" id="{27303419-36C6-D57A-29CF-3E058D803330}"/>
              </a:ext>
            </a:extLst>
          </p:cNvPr>
          <p:cNvPicPr>
            <a:picLocks noChangeAspect="1"/>
          </p:cNvPicPr>
          <p:nvPr/>
        </p:nvPicPr>
        <p:blipFill>
          <a:blip r:embed="rId5"/>
          <a:stretch>
            <a:fillRect/>
          </a:stretch>
        </p:blipFill>
        <p:spPr>
          <a:xfrm>
            <a:off x="179512" y="1556792"/>
            <a:ext cx="3783552" cy="2295567"/>
          </a:xfrm>
          <a:prstGeom prst="rect">
            <a:avLst/>
          </a:prstGeom>
        </p:spPr>
      </p:pic>
      <p:pic>
        <p:nvPicPr>
          <p:cNvPr id="13" name="Picture 12">
            <a:extLst>
              <a:ext uri="{FF2B5EF4-FFF2-40B4-BE49-F238E27FC236}">
                <a16:creationId xmlns:a16="http://schemas.microsoft.com/office/drawing/2014/main" id="{A2EBF3CB-52E4-E139-F741-20C48D3CD314}"/>
              </a:ext>
            </a:extLst>
          </p:cNvPr>
          <p:cNvPicPr>
            <a:picLocks noChangeAspect="1"/>
          </p:cNvPicPr>
          <p:nvPr/>
        </p:nvPicPr>
        <p:blipFill>
          <a:blip r:embed="rId6"/>
          <a:stretch>
            <a:fillRect/>
          </a:stretch>
        </p:blipFill>
        <p:spPr>
          <a:xfrm>
            <a:off x="4427984" y="1340768"/>
            <a:ext cx="4229186" cy="4336164"/>
          </a:xfrm>
          <a:prstGeom prst="rect">
            <a:avLst/>
          </a:prstGeom>
        </p:spPr>
      </p:pic>
      <p:pic>
        <p:nvPicPr>
          <p:cNvPr id="15" name="Picture 14">
            <a:hlinkClick r:id="rId7"/>
            <a:extLst>
              <a:ext uri="{FF2B5EF4-FFF2-40B4-BE49-F238E27FC236}">
                <a16:creationId xmlns:a16="http://schemas.microsoft.com/office/drawing/2014/main" id="{14714F26-4C67-D22E-E996-F73EDBB096E3}"/>
              </a:ext>
            </a:extLst>
          </p:cNvPr>
          <p:cNvPicPr>
            <a:picLocks noChangeAspect="1"/>
          </p:cNvPicPr>
          <p:nvPr/>
        </p:nvPicPr>
        <p:blipFill>
          <a:blip r:embed="rId8"/>
          <a:stretch>
            <a:fillRect/>
          </a:stretch>
        </p:blipFill>
        <p:spPr>
          <a:xfrm>
            <a:off x="171772" y="4287745"/>
            <a:ext cx="3732926" cy="897157"/>
          </a:xfrm>
          <a:prstGeom prst="rect">
            <a:avLst/>
          </a:prstGeom>
        </p:spPr>
      </p:pic>
    </p:spTree>
    <p:extLst>
      <p:ext uri="{BB962C8B-B14F-4D97-AF65-F5344CB8AC3E}">
        <p14:creationId xmlns:p14="http://schemas.microsoft.com/office/powerpoint/2010/main" val="121201495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5B8F46-D4B3-FE46-7564-BF977BE93488}"/>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CBB3A40C-4D52-71F8-61F4-47DB283D1ACD}"/>
              </a:ext>
            </a:extLst>
          </p:cNvPr>
          <p:cNvPicPr>
            <a:picLocks noChangeAspect="1"/>
          </p:cNvPicPr>
          <p:nvPr/>
        </p:nvPicPr>
        <p:blipFill>
          <a:blip r:embed="rId3"/>
          <a:stretch>
            <a:fillRect/>
          </a:stretch>
        </p:blipFill>
        <p:spPr>
          <a:xfrm>
            <a:off x="0" y="188640"/>
            <a:ext cx="9144000" cy="484187"/>
          </a:xfrm>
          <a:prstGeom prst="rect">
            <a:avLst/>
          </a:prstGeom>
        </p:spPr>
      </p:pic>
      <p:pic>
        <p:nvPicPr>
          <p:cNvPr id="3" name="Picture 2">
            <a:extLst>
              <a:ext uri="{FF2B5EF4-FFF2-40B4-BE49-F238E27FC236}">
                <a16:creationId xmlns:a16="http://schemas.microsoft.com/office/drawing/2014/main" id="{7802D4EB-209C-4FE5-6325-47F63F714E56}"/>
              </a:ext>
            </a:extLst>
          </p:cNvPr>
          <p:cNvPicPr>
            <a:picLocks noChangeAspect="1"/>
          </p:cNvPicPr>
          <p:nvPr/>
        </p:nvPicPr>
        <p:blipFill>
          <a:blip r:embed="rId4"/>
          <a:stretch>
            <a:fillRect/>
          </a:stretch>
        </p:blipFill>
        <p:spPr>
          <a:xfrm>
            <a:off x="0" y="764704"/>
            <a:ext cx="1552792" cy="438211"/>
          </a:xfrm>
          <a:prstGeom prst="rect">
            <a:avLst/>
          </a:prstGeom>
        </p:spPr>
      </p:pic>
      <p:pic>
        <p:nvPicPr>
          <p:cNvPr id="5" name="Picture 4">
            <a:extLst>
              <a:ext uri="{FF2B5EF4-FFF2-40B4-BE49-F238E27FC236}">
                <a16:creationId xmlns:a16="http://schemas.microsoft.com/office/drawing/2014/main" id="{54CA9EBF-F8FB-1832-B737-DFAD80490CFC}"/>
              </a:ext>
            </a:extLst>
          </p:cNvPr>
          <p:cNvPicPr>
            <a:picLocks noChangeAspect="1"/>
          </p:cNvPicPr>
          <p:nvPr/>
        </p:nvPicPr>
        <p:blipFill>
          <a:blip r:embed="rId5"/>
          <a:stretch>
            <a:fillRect/>
          </a:stretch>
        </p:blipFill>
        <p:spPr>
          <a:xfrm>
            <a:off x="251520" y="1556792"/>
            <a:ext cx="4396580" cy="3888432"/>
          </a:xfrm>
          <a:prstGeom prst="rect">
            <a:avLst/>
          </a:prstGeom>
        </p:spPr>
      </p:pic>
      <p:pic>
        <p:nvPicPr>
          <p:cNvPr id="8" name="Picture 7">
            <a:extLst>
              <a:ext uri="{FF2B5EF4-FFF2-40B4-BE49-F238E27FC236}">
                <a16:creationId xmlns:a16="http://schemas.microsoft.com/office/drawing/2014/main" id="{81F13CD8-887D-6F80-EA72-9E7625B0DFA3}"/>
              </a:ext>
            </a:extLst>
          </p:cNvPr>
          <p:cNvPicPr>
            <a:picLocks noChangeAspect="1"/>
          </p:cNvPicPr>
          <p:nvPr/>
        </p:nvPicPr>
        <p:blipFill>
          <a:blip r:embed="rId6"/>
          <a:stretch>
            <a:fillRect/>
          </a:stretch>
        </p:blipFill>
        <p:spPr>
          <a:xfrm>
            <a:off x="4673135" y="2121605"/>
            <a:ext cx="4055138" cy="2614789"/>
          </a:xfrm>
          <a:prstGeom prst="rect">
            <a:avLst/>
          </a:prstGeom>
        </p:spPr>
      </p:pic>
    </p:spTree>
    <p:extLst>
      <p:ext uri="{BB962C8B-B14F-4D97-AF65-F5344CB8AC3E}">
        <p14:creationId xmlns:p14="http://schemas.microsoft.com/office/powerpoint/2010/main" val="17854015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F4E5AC-4BE5-0E0C-D0A2-67640AD79627}"/>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89C3ADF7-6787-F1F2-6537-2D75E0E8EB56}"/>
              </a:ext>
            </a:extLst>
          </p:cNvPr>
          <p:cNvPicPr>
            <a:picLocks noChangeAspect="1"/>
          </p:cNvPicPr>
          <p:nvPr/>
        </p:nvPicPr>
        <p:blipFill>
          <a:blip r:embed="rId3"/>
          <a:stretch>
            <a:fillRect/>
          </a:stretch>
        </p:blipFill>
        <p:spPr>
          <a:xfrm>
            <a:off x="0" y="188640"/>
            <a:ext cx="9144000" cy="484187"/>
          </a:xfrm>
          <a:prstGeom prst="rect">
            <a:avLst/>
          </a:prstGeom>
        </p:spPr>
      </p:pic>
      <p:pic>
        <p:nvPicPr>
          <p:cNvPr id="4" name="Picture 3">
            <a:extLst>
              <a:ext uri="{FF2B5EF4-FFF2-40B4-BE49-F238E27FC236}">
                <a16:creationId xmlns:a16="http://schemas.microsoft.com/office/drawing/2014/main" id="{C890BBD4-0B65-B627-7B00-9804B2DFA62F}"/>
              </a:ext>
            </a:extLst>
          </p:cNvPr>
          <p:cNvPicPr>
            <a:picLocks noChangeAspect="1"/>
          </p:cNvPicPr>
          <p:nvPr/>
        </p:nvPicPr>
        <p:blipFill>
          <a:blip r:embed="rId4"/>
          <a:stretch>
            <a:fillRect/>
          </a:stretch>
        </p:blipFill>
        <p:spPr>
          <a:xfrm>
            <a:off x="0" y="764704"/>
            <a:ext cx="1057423" cy="428685"/>
          </a:xfrm>
          <a:prstGeom prst="rect">
            <a:avLst/>
          </a:prstGeom>
        </p:spPr>
      </p:pic>
      <p:sp>
        <p:nvSpPr>
          <p:cNvPr id="9" name="TextBox 8">
            <a:extLst>
              <a:ext uri="{FF2B5EF4-FFF2-40B4-BE49-F238E27FC236}">
                <a16:creationId xmlns:a16="http://schemas.microsoft.com/office/drawing/2014/main" id="{2520D2A2-BE2C-446D-B7D6-6397A90D0D51}"/>
              </a:ext>
            </a:extLst>
          </p:cNvPr>
          <p:cNvSpPr txBox="1"/>
          <p:nvPr/>
        </p:nvSpPr>
        <p:spPr>
          <a:xfrm>
            <a:off x="287016" y="1285266"/>
            <a:ext cx="8856984" cy="4678204"/>
          </a:xfrm>
          <a:prstGeom prst="rect">
            <a:avLst/>
          </a:prstGeom>
          <a:noFill/>
        </p:spPr>
        <p:txBody>
          <a:bodyPr wrap="square">
            <a:spAutoFit/>
          </a:bodyPr>
          <a:lstStyle/>
          <a:p>
            <a:r>
              <a:rPr lang="en-GB" sz="1600" dirty="0">
                <a:solidFill>
                  <a:schemeClr val="bg2"/>
                </a:solidFill>
              </a:rPr>
              <a:t>Whilst the Comirnaty LP.8.1 3 micrograms/dose vaccines can be stored frozen for 18 months at temperatures between -90°C and -60°C, they will be delivered to vaccination sites in a thawed state.</a:t>
            </a:r>
          </a:p>
          <a:p>
            <a:endParaRPr lang="en-GB" sz="1600" dirty="0">
              <a:solidFill>
                <a:schemeClr val="bg2"/>
              </a:solidFill>
            </a:endParaRPr>
          </a:p>
          <a:p>
            <a:pPr marL="285750" indent="-285750">
              <a:buFont typeface="Arial" panose="020B0604020202020204" pitchFamily="34" charset="0"/>
              <a:buChar char="•"/>
            </a:pPr>
            <a:r>
              <a:rPr lang="en-GB" sz="1600" b="1" dirty="0">
                <a:solidFill>
                  <a:schemeClr val="bg2"/>
                </a:solidFill>
              </a:rPr>
              <a:t>Refrigerated vaccine must be transferred immediately to a vaccine fridge on arrival and stored within a carefully monitored temperature range of +2°C and +8°C.</a:t>
            </a:r>
          </a:p>
          <a:p>
            <a:pPr marL="285750" indent="-285750">
              <a:buFont typeface="Arial" panose="020B0604020202020204" pitchFamily="34" charset="0"/>
              <a:buChar char="•"/>
            </a:pPr>
            <a:r>
              <a:rPr lang="en-GB" sz="1600" dirty="0">
                <a:solidFill>
                  <a:schemeClr val="bg2"/>
                </a:solidFill>
              </a:rPr>
              <a:t>Once thawed, the vaccine should not be re-frozen.</a:t>
            </a:r>
          </a:p>
          <a:p>
            <a:pPr marL="285750" indent="-285750">
              <a:buFont typeface="Arial" panose="020B0604020202020204" pitchFamily="34" charset="0"/>
              <a:buChar char="•"/>
            </a:pPr>
            <a:r>
              <a:rPr lang="en-GB" sz="1600" dirty="0">
                <a:solidFill>
                  <a:schemeClr val="bg2"/>
                </a:solidFill>
              </a:rPr>
              <a:t>When removed from the freezer, thawed, unopened, undiluted Comirnaty LP.8.1 3 micrograms/dose vaccines have a maximum shelf life of up to 10 weeks at temperatures of +2°C to +8°C within the 18 month shelf life.</a:t>
            </a:r>
          </a:p>
          <a:p>
            <a:pPr marL="285750" indent="-285750">
              <a:buFont typeface="Arial" panose="020B0604020202020204" pitchFamily="34" charset="0"/>
              <a:buChar char="•"/>
            </a:pPr>
            <a:r>
              <a:rPr lang="en-GB" sz="1600" dirty="0">
                <a:solidFill>
                  <a:schemeClr val="bg2"/>
                </a:solidFill>
              </a:rPr>
              <a:t>When the vaccines are received at +2°C to +8°C the expiry date on the outer carton should have been updated to reflect the refrigerated expiry date (10 weeks after removal from the freezer) and the original expiry date should have been crossed out.</a:t>
            </a:r>
          </a:p>
          <a:p>
            <a:pPr marL="285750" indent="-285750">
              <a:buFont typeface="Arial" panose="020B0604020202020204" pitchFamily="34" charset="0"/>
              <a:buChar char="•"/>
            </a:pPr>
            <a:r>
              <a:rPr lang="en-GB" sz="1600" dirty="0">
                <a:solidFill>
                  <a:schemeClr val="bg2"/>
                </a:solidFill>
              </a:rPr>
              <a:t>Prior to use, unopened Comirnaty 3 micrograms/dose vaccines may be stored at +8°C to +30°C for up to 12 hours after removal from refrigerated conditions.</a:t>
            </a:r>
          </a:p>
          <a:p>
            <a:pPr marL="285750" indent="-285750">
              <a:buFont typeface="Arial" panose="020B0604020202020204" pitchFamily="34" charset="0"/>
              <a:buChar char="•"/>
            </a:pPr>
            <a:r>
              <a:rPr lang="en-GB" sz="1600" dirty="0">
                <a:solidFill>
                  <a:schemeClr val="bg2"/>
                </a:solidFill>
              </a:rPr>
              <a:t>Vaccines should be stored in their original package to protect them from light. The vials can be handled in room light conditions but exposure to room light should be minimised and exposure to direct sunlight and ultraviolet light should be avoided.</a:t>
            </a:r>
          </a:p>
        </p:txBody>
      </p:sp>
    </p:spTree>
    <p:extLst>
      <p:ext uri="{BB962C8B-B14F-4D97-AF65-F5344CB8AC3E}">
        <p14:creationId xmlns:p14="http://schemas.microsoft.com/office/powerpoint/2010/main" val="74319257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F7A531-8CBE-2D8C-E60D-37EDE8F905D9}"/>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0743A388-5FD3-A2D8-E54F-6EAD7EEC4302}"/>
              </a:ext>
            </a:extLst>
          </p:cNvPr>
          <p:cNvPicPr>
            <a:picLocks noChangeAspect="1"/>
          </p:cNvPicPr>
          <p:nvPr/>
        </p:nvPicPr>
        <p:blipFill>
          <a:blip r:embed="rId3"/>
          <a:stretch>
            <a:fillRect/>
          </a:stretch>
        </p:blipFill>
        <p:spPr>
          <a:xfrm>
            <a:off x="0" y="188640"/>
            <a:ext cx="9144000" cy="484187"/>
          </a:xfrm>
          <a:prstGeom prst="rect">
            <a:avLst/>
          </a:prstGeom>
        </p:spPr>
      </p:pic>
      <p:pic>
        <p:nvPicPr>
          <p:cNvPr id="4" name="Picture 3">
            <a:extLst>
              <a:ext uri="{FF2B5EF4-FFF2-40B4-BE49-F238E27FC236}">
                <a16:creationId xmlns:a16="http://schemas.microsoft.com/office/drawing/2014/main" id="{33EC4E7C-1866-4285-FDD3-6504ADBB5647}"/>
              </a:ext>
            </a:extLst>
          </p:cNvPr>
          <p:cNvPicPr>
            <a:picLocks noChangeAspect="1"/>
          </p:cNvPicPr>
          <p:nvPr/>
        </p:nvPicPr>
        <p:blipFill>
          <a:blip r:embed="rId4"/>
          <a:stretch>
            <a:fillRect/>
          </a:stretch>
        </p:blipFill>
        <p:spPr>
          <a:xfrm>
            <a:off x="0" y="764704"/>
            <a:ext cx="1057423" cy="428685"/>
          </a:xfrm>
          <a:prstGeom prst="rect">
            <a:avLst/>
          </a:prstGeom>
        </p:spPr>
      </p:pic>
      <p:pic>
        <p:nvPicPr>
          <p:cNvPr id="3" name="Picture 2">
            <a:extLst>
              <a:ext uri="{FF2B5EF4-FFF2-40B4-BE49-F238E27FC236}">
                <a16:creationId xmlns:a16="http://schemas.microsoft.com/office/drawing/2014/main" id="{360166DF-89AC-D0EC-4005-9F064F8006BE}"/>
              </a:ext>
            </a:extLst>
          </p:cNvPr>
          <p:cNvPicPr>
            <a:picLocks noChangeAspect="1"/>
          </p:cNvPicPr>
          <p:nvPr/>
        </p:nvPicPr>
        <p:blipFill>
          <a:blip r:embed="rId5"/>
          <a:stretch>
            <a:fillRect/>
          </a:stretch>
        </p:blipFill>
        <p:spPr>
          <a:xfrm>
            <a:off x="539552" y="1479800"/>
            <a:ext cx="5040014" cy="3898400"/>
          </a:xfrm>
          <a:prstGeom prst="rect">
            <a:avLst/>
          </a:prstGeom>
        </p:spPr>
      </p:pic>
    </p:spTree>
    <p:extLst>
      <p:ext uri="{BB962C8B-B14F-4D97-AF65-F5344CB8AC3E}">
        <p14:creationId xmlns:p14="http://schemas.microsoft.com/office/powerpoint/2010/main" val="245188999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D48477-5FCC-FC27-2EA4-08B0ADDBD784}"/>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7D8B9DFD-E50B-1D14-C54D-B36FCA5F9B0F}"/>
              </a:ext>
            </a:extLst>
          </p:cNvPr>
          <p:cNvPicPr>
            <a:picLocks noChangeAspect="1"/>
          </p:cNvPicPr>
          <p:nvPr/>
        </p:nvPicPr>
        <p:blipFill>
          <a:blip r:embed="rId3"/>
          <a:stretch>
            <a:fillRect/>
          </a:stretch>
        </p:blipFill>
        <p:spPr>
          <a:xfrm>
            <a:off x="0" y="44624"/>
            <a:ext cx="9144000" cy="484187"/>
          </a:xfrm>
          <a:prstGeom prst="rect">
            <a:avLst/>
          </a:prstGeom>
        </p:spPr>
      </p:pic>
      <p:pic>
        <p:nvPicPr>
          <p:cNvPr id="5" name="Picture 4">
            <a:extLst>
              <a:ext uri="{FF2B5EF4-FFF2-40B4-BE49-F238E27FC236}">
                <a16:creationId xmlns:a16="http://schemas.microsoft.com/office/drawing/2014/main" id="{C6A0235E-359F-FC26-F3A4-0083010BBCF8}"/>
              </a:ext>
            </a:extLst>
          </p:cNvPr>
          <p:cNvPicPr>
            <a:picLocks noChangeAspect="1"/>
          </p:cNvPicPr>
          <p:nvPr/>
        </p:nvPicPr>
        <p:blipFill>
          <a:blip r:embed="rId4"/>
          <a:stretch>
            <a:fillRect/>
          </a:stretch>
        </p:blipFill>
        <p:spPr>
          <a:xfrm>
            <a:off x="0" y="574748"/>
            <a:ext cx="1419423" cy="409632"/>
          </a:xfrm>
          <a:prstGeom prst="rect">
            <a:avLst/>
          </a:prstGeom>
        </p:spPr>
      </p:pic>
      <p:sp>
        <p:nvSpPr>
          <p:cNvPr id="8" name="TextBox 7">
            <a:extLst>
              <a:ext uri="{FF2B5EF4-FFF2-40B4-BE49-F238E27FC236}">
                <a16:creationId xmlns:a16="http://schemas.microsoft.com/office/drawing/2014/main" id="{91770149-F676-1923-AD96-F4DF3C9C1D4B}"/>
              </a:ext>
            </a:extLst>
          </p:cNvPr>
          <p:cNvSpPr txBox="1"/>
          <p:nvPr/>
        </p:nvSpPr>
        <p:spPr>
          <a:xfrm>
            <a:off x="16973" y="1124744"/>
            <a:ext cx="6268326" cy="4832092"/>
          </a:xfrm>
          <a:prstGeom prst="rect">
            <a:avLst/>
          </a:prstGeom>
          <a:noFill/>
        </p:spPr>
        <p:txBody>
          <a:bodyPr wrap="square">
            <a:spAutoFit/>
          </a:bodyPr>
          <a:lstStyle/>
          <a:p>
            <a:r>
              <a:rPr lang="en-GB" sz="1400" dirty="0">
                <a:solidFill>
                  <a:schemeClr val="bg2"/>
                </a:solidFill>
              </a:rPr>
              <a:t>Prior to dilution, the thawed vaccine may contain white to off-white opaque amorphous (of no particular defined shape) particles. If there is discolouration or other particulate matter present, the vaccine should not be administered.</a:t>
            </a:r>
          </a:p>
          <a:p>
            <a:endParaRPr lang="en-GB" sz="1400" dirty="0">
              <a:solidFill>
                <a:schemeClr val="bg2"/>
              </a:solidFill>
            </a:endParaRPr>
          </a:p>
          <a:p>
            <a:pPr marL="285750" indent="-285750">
              <a:buFont typeface="Arial" panose="020B0604020202020204" pitchFamily="34" charset="0"/>
              <a:buChar char="•"/>
            </a:pPr>
            <a:r>
              <a:rPr lang="en-GB" sz="1400" dirty="0">
                <a:solidFill>
                  <a:schemeClr val="bg2"/>
                </a:solidFill>
              </a:rPr>
              <a:t>Gently invert the vial 10 times prior to dilution. One inversion means turning the vial upside down and back again (Figure 1). Do not shake the vial.</a:t>
            </a:r>
          </a:p>
          <a:p>
            <a:pPr marL="285750" indent="-285750">
              <a:buFont typeface="Arial" panose="020B0604020202020204" pitchFamily="34" charset="0"/>
              <a:buChar char="•"/>
            </a:pPr>
            <a:r>
              <a:rPr lang="en-GB" sz="1400" dirty="0">
                <a:solidFill>
                  <a:schemeClr val="bg2"/>
                </a:solidFill>
              </a:rPr>
              <a:t>Invert the ampoule containing the Sodium Chloride 0.9% Solution for Injection diluent and withdraw 1.1 ml slowly to avoid formation of bubbles.</a:t>
            </a:r>
          </a:p>
          <a:p>
            <a:pPr marL="285750" indent="-285750">
              <a:buFont typeface="Arial" panose="020B0604020202020204" pitchFamily="34" charset="0"/>
              <a:buChar char="•"/>
            </a:pPr>
            <a:r>
              <a:rPr lang="en-GB" sz="1400" dirty="0">
                <a:solidFill>
                  <a:schemeClr val="bg2"/>
                </a:solidFill>
              </a:rPr>
              <a:t>Discard the diluent ampoule and any remaining diluent in it. Do not use any other type of diluent.</a:t>
            </a:r>
          </a:p>
          <a:p>
            <a:pPr marL="285750" indent="-285750">
              <a:buFont typeface="Arial" panose="020B0604020202020204" pitchFamily="34" charset="0"/>
              <a:buChar char="•"/>
            </a:pPr>
            <a:r>
              <a:rPr lang="en-GB" sz="1400" dirty="0">
                <a:solidFill>
                  <a:schemeClr val="bg2"/>
                </a:solidFill>
              </a:rPr>
              <a:t>Add diluent to the vaccine vial. You may feel some pressure in the vial as you add the diluent. Equalise the vial pressure by withdrawing 1.1 ml of air into the empty diluent syringe before removing the needle from the vial.</a:t>
            </a:r>
          </a:p>
          <a:p>
            <a:pPr marL="285750" indent="-285750">
              <a:buFont typeface="Arial" panose="020B0604020202020204" pitchFamily="34" charset="0"/>
              <a:buChar char="•"/>
            </a:pPr>
            <a:r>
              <a:rPr lang="en-GB" sz="1400" dirty="0">
                <a:solidFill>
                  <a:schemeClr val="bg2"/>
                </a:solidFill>
              </a:rPr>
              <a:t>Remove the needle from the vial.</a:t>
            </a:r>
          </a:p>
          <a:p>
            <a:pPr marL="285750" indent="-285750">
              <a:buFont typeface="Arial" panose="020B0604020202020204" pitchFamily="34" charset="0"/>
              <a:buChar char="•"/>
            </a:pPr>
            <a:r>
              <a:rPr lang="en-GB" sz="1400" dirty="0">
                <a:solidFill>
                  <a:schemeClr val="bg2"/>
                </a:solidFill>
              </a:rPr>
              <a:t>Dispose of dilution needle and syringe into a yellow sharps bin.</a:t>
            </a:r>
          </a:p>
          <a:p>
            <a:pPr marL="285750" indent="-285750">
              <a:buFont typeface="Arial" panose="020B0604020202020204" pitchFamily="34" charset="0"/>
              <a:buChar char="•"/>
            </a:pPr>
            <a:r>
              <a:rPr lang="en-GB" sz="1400" dirty="0">
                <a:solidFill>
                  <a:schemeClr val="bg2"/>
                </a:solidFill>
              </a:rPr>
              <a:t>Gently invert the diluted solution 10 times. One inversion means turning the vial upside down and back again. Do not shake the vial.</a:t>
            </a:r>
          </a:p>
          <a:p>
            <a:pPr marL="285750" indent="-285750">
              <a:buFont typeface="Arial" panose="020B0604020202020204" pitchFamily="34" charset="0"/>
              <a:buChar char="•"/>
            </a:pPr>
            <a:r>
              <a:rPr lang="en-GB" sz="1400" dirty="0">
                <a:solidFill>
                  <a:schemeClr val="bg2"/>
                </a:solidFill>
              </a:rPr>
              <a:t>The diluted vaccine should be a clear to slightly opalescent dispersion with no particulates visible. Do not use the diluted vaccine if particulates or discolouration are present.</a:t>
            </a:r>
          </a:p>
        </p:txBody>
      </p:sp>
      <p:pic>
        <p:nvPicPr>
          <p:cNvPr id="10" name="Picture 9">
            <a:extLst>
              <a:ext uri="{FF2B5EF4-FFF2-40B4-BE49-F238E27FC236}">
                <a16:creationId xmlns:a16="http://schemas.microsoft.com/office/drawing/2014/main" id="{F5C61EAD-52FB-F513-BC06-205CD1189B21}"/>
              </a:ext>
            </a:extLst>
          </p:cNvPr>
          <p:cNvPicPr>
            <a:picLocks noChangeAspect="1"/>
          </p:cNvPicPr>
          <p:nvPr/>
        </p:nvPicPr>
        <p:blipFill>
          <a:blip r:embed="rId5"/>
          <a:stretch>
            <a:fillRect/>
          </a:stretch>
        </p:blipFill>
        <p:spPr>
          <a:xfrm>
            <a:off x="6588224" y="1196752"/>
            <a:ext cx="1956282" cy="2778888"/>
          </a:xfrm>
          <a:prstGeom prst="rect">
            <a:avLst/>
          </a:prstGeom>
        </p:spPr>
      </p:pic>
      <p:sp>
        <p:nvSpPr>
          <p:cNvPr id="12" name="TextBox 11">
            <a:extLst>
              <a:ext uri="{FF2B5EF4-FFF2-40B4-BE49-F238E27FC236}">
                <a16:creationId xmlns:a16="http://schemas.microsoft.com/office/drawing/2014/main" id="{411F96B7-E551-225B-949E-EB14D55966E2}"/>
              </a:ext>
            </a:extLst>
          </p:cNvPr>
          <p:cNvSpPr txBox="1"/>
          <p:nvPr/>
        </p:nvSpPr>
        <p:spPr>
          <a:xfrm>
            <a:off x="6298824" y="3975640"/>
            <a:ext cx="2638744" cy="1384995"/>
          </a:xfrm>
          <a:prstGeom prst="rect">
            <a:avLst/>
          </a:prstGeom>
          <a:noFill/>
        </p:spPr>
        <p:txBody>
          <a:bodyPr wrap="square">
            <a:spAutoFit/>
          </a:bodyPr>
          <a:lstStyle/>
          <a:p>
            <a:r>
              <a:rPr lang="en-GB" sz="1200" b="1" dirty="0">
                <a:solidFill>
                  <a:schemeClr val="bg2"/>
                </a:solidFill>
              </a:rPr>
              <a:t>Figure 1 </a:t>
            </a:r>
            <a:r>
              <a:rPr lang="en-GB" sz="1200" dirty="0">
                <a:solidFill>
                  <a:schemeClr val="bg2"/>
                </a:solidFill>
              </a:rPr>
              <a:t>How to correctly invert the vial. Image taken from the previous version of the Summary of Product Characteristics for Comirnaty 3 micrograms/dose vaccine (and as included in prior versions of this session)</a:t>
            </a:r>
          </a:p>
        </p:txBody>
      </p:sp>
    </p:spTree>
    <p:extLst>
      <p:ext uri="{BB962C8B-B14F-4D97-AF65-F5344CB8AC3E}">
        <p14:creationId xmlns:p14="http://schemas.microsoft.com/office/powerpoint/2010/main" val="25529156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089" y="201700"/>
            <a:ext cx="7682788" cy="1152128"/>
          </a:xfrm>
        </p:spPr>
        <p:txBody>
          <a:bodyPr/>
          <a:lstStyle/>
          <a:p>
            <a:r>
              <a:rPr lang="en-GB" sz="3200" dirty="0">
                <a:solidFill>
                  <a:schemeClr val="accent1">
                    <a:lumMod val="75000"/>
                  </a:schemeClr>
                </a:solidFill>
                <a:latin typeface="Arial" panose="020B0604020202020204" pitchFamily="34" charset="0"/>
                <a:cs typeface="Arial" panose="020B0604020202020204" pitchFamily="34" charset="0"/>
              </a:rPr>
              <a:t>COVID-19 (SARS-CoV-2): the disease</a:t>
            </a:r>
            <a:endParaRPr lang="en-GB" sz="3200" dirty="0">
              <a:solidFill>
                <a:schemeClr val="accent1">
                  <a:lumMod val="75000"/>
                </a:schemeClr>
              </a:solidFill>
            </a:endParaRPr>
          </a:p>
        </p:txBody>
      </p:sp>
      <p:sp>
        <p:nvSpPr>
          <p:cNvPr id="3" name="Content Placeholder 2"/>
          <p:cNvSpPr>
            <a:spLocks noGrp="1"/>
          </p:cNvSpPr>
          <p:nvPr>
            <p:ph idx="1"/>
          </p:nvPr>
        </p:nvSpPr>
        <p:spPr>
          <a:xfrm>
            <a:off x="685800" y="1340768"/>
            <a:ext cx="8077200" cy="4221832"/>
          </a:xfrm>
        </p:spPr>
        <p:txBody>
          <a:bodyPr/>
          <a:lstStyle/>
          <a:p>
            <a:pPr marL="285750" indent="-285750">
              <a:buFont typeface="Wingdings" panose="05000000000000000000" pitchFamily="2" charset="2"/>
              <a:buChar char="q"/>
            </a:pPr>
            <a:r>
              <a:rPr lang="en-GB" sz="1800" dirty="0"/>
              <a:t>COVID-19 is the disease that is caused by infection with the SARS-CoV-2 virus which belongs to the Coronavirus family</a:t>
            </a:r>
          </a:p>
          <a:p>
            <a:pPr marL="906462" lvl="3" indent="-285750">
              <a:buFont typeface="Wingdings" panose="05000000000000000000" pitchFamily="2" charset="2"/>
              <a:buChar char="q"/>
            </a:pPr>
            <a:r>
              <a:rPr lang="en-GB" sz="1800" dirty="0"/>
              <a:t> - SARS-CoV-2 stands for Severe Acute Respiratory Syndrome (SARS) and </a:t>
            </a:r>
            <a:r>
              <a:rPr lang="en-GB" sz="1800" dirty="0" err="1"/>
              <a:t>CoV</a:t>
            </a:r>
            <a:r>
              <a:rPr lang="en-GB" sz="1800" dirty="0"/>
              <a:t> for coronavirus</a:t>
            </a:r>
          </a:p>
          <a:p>
            <a:pPr marL="906462" lvl="3" indent="-285750">
              <a:buFont typeface="Wingdings" panose="05000000000000000000" pitchFamily="2" charset="2"/>
              <a:buChar char="q"/>
            </a:pPr>
            <a:r>
              <a:rPr lang="en-GB" sz="1800" dirty="0"/>
              <a:t> - COVID-19 stands for </a:t>
            </a:r>
            <a:r>
              <a:rPr lang="en-GB" sz="1800" u="sng" dirty="0"/>
              <a:t>Co</a:t>
            </a:r>
            <a:r>
              <a:rPr lang="en-GB" sz="1800" dirty="0"/>
              <a:t>rona</a:t>
            </a:r>
            <a:r>
              <a:rPr lang="en-GB" sz="1800" u="sng" dirty="0"/>
              <a:t>vi</a:t>
            </a:r>
            <a:r>
              <a:rPr lang="en-GB" sz="1800" dirty="0"/>
              <a:t>rus </a:t>
            </a:r>
            <a:r>
              <a:rPr lang="en-GB" sz="1800" u="sng" dirty="0"/>
              <a:t>D</a:t>
            </a:r>
            <a:r>
              <a:rPr lang="en-GB" sz="1800" dirty="0"/>
              <a:t>isease and </a:t>
            </a:r>
            <a:r>
              <a:rPr lang="en-GB" sz="1800" u="sng" dirty="0"/>
              <a:t>19</a:t>
            </a:r>
            <a:r>
              <a:rPr lang="en-GB" sz="1800" dirty="0"/>
              <a:t> is from the year 2019 when it was first seen</a:t>
            </a:r>
          </a:p>
          <a:p>
            <a:pPr marL="906462" lvl="3" indent="-285750">
              <a:buFont typeface="Wingdings" panose="05000000000000000000" pitchFamily="2" charset="2"/>
              <a:buChar char="q"/>
            </a:pPr>
            <a:endParaRPr lang="en-GB" sz="1800" dirty="0"/>
          </a:p>
          <a:p>
            <a:pPr marL="285750" indent="-285750">
              <a:buFont typeface="Wingdings" panose="05000000000000000000" pitchFamily="2" charset="2"/>
              <a:buChar char="q"/>
            </a:pPr>
            <a:r>
              <a:rPr lang="en-GB" sz="1800" dirty="0"/>
              <a:t>SARS-CoV-2 virus is the most recently discovered coronavirus and has now affected many countries globally</a:t>
            </a:r>
          </a:p>
          <a:p>
            <a:pPr marL="285750" indent="-285750">
              <a:buFont typeface="Wingdings" panose="05000000000000000000" pitchFamily="2" charset="2"/>
              <a:buChar char="q"/>
            </a:pPr>
            <a:endParaRPr lang="en-GB" sz="1800" dirty="0"/>
          </a:p>
          <a:p>
            <a:pPr marL="285750" indent="-285750">
              <a:buFont typeface="Wingdings" panose="05000000000000000000" pitchFamily="2" charset="2"/>
              <a:buChar char="q"/>
            </a:pPr>
            <a:r>
              <a:rPr lang="en-GB" sz="1800" dirty="0"/>
              <a:t>because of the global spread and the substantial number of people affected, the World Health Organisation (WHO) declared COVID-19 as a pandemic on 11/03/2020 (Pan (all) demos (people))</a:t>
            </a:r>
          </a:p>
          <a:p>
            <a:endParaRPr lang="en-GB"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40351" y="2"/>
            <a:ext cx="1422359" cy="1086720"/>
          </a:xfrm>
          <a:prstGeom prst="rect">
            <a:avLst/>
          </a:prstGeom>
        </p:spPr>
      </p:pic>
    </p:spTree>
    <p:extLst>
      <p:ext uri="{BB962C8B-B14F-4D97-AF65-F5344CB8AC3E}">
        <p14:creationId xmlns:p14="http://schemas.microsoft.com/office/powerpoint/2010/main" val="383048715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E8467F-F90F-3B0F-6618-B2A3F2EB491A}"/>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51E3F2C1-1ED9-C6B3-57AB-29955F478FB7}"/>
              </a:ext>
            </a:extLst>
          </p:cNvPr>
          <p:cNvPicPr>
            <a:picLocks noChangeAspect="1"/>
          </p:cNvPicPr>
          <p:nvPr/>
        </p:nvPicPr>
        <p:blipFill>
          <a:blip r:embed="rId3"/>
          <a:stretch>
            <a:fillRect/>
          </a:stretch>
        </p:blipFill>
        <p:spPr>
          <a:xfrm>
            <a:off x="0" y="44624"/>
            <a:ext cx="9144000" cy="484187"/>
          </a:xfrm>
          <a:prstGeom prst="rect">
            <a:avLst/>
          </a:prstGeom>
        </p:spPr>
      </p:pic>
      <p:pic>
        <p:nvPicPr>
          <p:cNvPr id="3" name="Picture 2">
            <a:extLst>
              <a:ext uri="{FF2B5EF4-FFF2-40B4-BE49-F238E27FC236}">
                <a16:creationId xmlns:a16="http://schemas.microsoft.com/office/drawing/2014/main" id="{E4196030-5481-D7D2-960D-8219A0DD2030}"/>
              </a:ext>
            </a:extLst>
          </p:cNvPr>
          <p:cNvPicPr>
            <a:picLocks noChangeAspect="1"/>
          </p:cNvPicPr>
          <p:nvPr/>
        </p:nvPicPr>
        <p:blipFill>
          <a:blip r:embed="rId4"/>
          <a:stretch>
            <a:fillRect/>
          </a:stretch>
        </p:blipFill>
        <p:spPr>
          <a:xfrm>
            <a:off x="0" y="620688"/>
            <a:ext cx="771633" cy="447737"/>
          </a:xfrm>
          <a:prstGeom prst="rect">
            <a:avLst/>
          </a:prstGeom>
        </p:spPr>
      </p:pic>
      <p:pic>
        <p:nvPicPr>
          <p:cNvPr id="6" name="Picture 5">
            <a:extLst>
              <a:ext uri="{FF2B5EF4-FFF2-40B4-BE49-F238E27FC236}">
                <a16:creationId xmlns:a16="http://schemas.microsoft.com/office/drawing/2014/main" id="{BD5D8893-8213-911F-6144-2F799E28DD6A}"/>
              </a:ext>
            </a:extLst>
          </p:cNvPr>
          <p:cNvPicPr>
            <a:picLocks noChangeAspect="1"/>
          </p:cNvPicPr>
          <p:nvPr/>
        </p:nvPicPr>
        <p:blipFill>
          <a:blip r:embed="rId5"/>
          <a:stretch>
            <a:fillRect/>
          </a:stretch>
        </p:blipFill>
        <p:spPr>
          <a:xfrm>
            <a:off x="179512" y="1628800"/>
            <a:ext cx="4638977" cy="1800200"/>
          </a:xfrm>
          <a:prstGeom prst="rect">
            <a:avLst/>
          </a:prstGeom>
        </p:spPr>
      </p:pic>
      <p:pic>
        <p:nvPicPr>
          <p:cNvPr id="11" name="Picture 10">
            <a:extLst>
              <a:ext uri="{FF2B5EF4-FFF2-40B4-BE49-F238E27FC236}">
                <a16:creationId xmlns:a16="http://schemas.microsoft.com/office/drawing/2014/main" id="{997EC50E-33A2-3AEF-6E4B-3278B04E3CFB}"/>
              </a:ext>
            </a:extLst>
          </p:cNvPr>
          <p:cNvPicPr>
            <a:picLocks noChangeAspect="1"/>
          </p:cNvPicPr>
          <p:nvPr/>
        </p:nvPicPr>
        <p:blipFill>
          <a:blip r:embed="rId6"/>
          <a:stretch>
            <a:fillRect/>
          </a:stretch>
        </p:blipFill>
        <p:spPr>
          <a:xfrm>
            <a:off x="4906434" y="1077436"/>
            <a:ext cx="4011033" cy="3935740"/>
          </a:xfrm>
          <a:prstGeom prst="rect">
            <a:avLst/>
          </a:prstGeom>
        </p:spPr>
      </p:pic>
    </p:spTree>
    <p:extLst>
      <p:ext uri="{BB962C8B-B14F-4D97-AF65-F5344CB8AC3E}">
        <p14:creationId xmlns:p14="http://schemas.microsoft.com/office/powerpoint/2010/main" val="172903375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52A6BB-BE08-0EB3-2424-E0EFE24F3273}"/>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5F89D5CD-0288-32BC-40B1-013FF4884382}"/>
              </a:ext>
            </a:extLst>
          </p:cNvPr>
          <p:cNvPicPr>
            <a:picLocks noChangeAspect="1"/>
          </p:cNvPicPr>
          <p:nvPr/>
        </p:nvPicPr>
        <p:blipFill>
          <a:blip r:embed="rId3"/>
          <a:stretch>
            <a:fillRect/>
          </a:stretch>
        </p:blipFill>
        <p:spPr>
          <a:xfrm>
            <a:off x="0" y="44624"/>
            <a:ext cx="9144000" cy="484187"/>
          </a:xfrm>
          <a:prstGeom prst="rect">
            <a:avLst/>
          </a:prstGeom>
        </p:spPr>
      </p:pic>
      <p:pic>
        <p:nvPicPr>
          <p:cNvPr id="4" name="Picture 3">
            <a:extLst>
              <a:ext uri="{FF2B5EF4-FFF2-40B4-BE49-F238E27FC236}">
                <a16:creationId xmlns:a16="http://schemas.microsoft.com/office/drawing/2014/main" id="{68732CC6-6AF7-F4E4-7191-4D0D32110342}"/>
              </a:ext>
            </a:extLst>
          </p:cNvPr>
          <p:cNvPicPr>
            <a:picLocks noChangeAspect="1"/>
          </p:cNvPicPr>
          <p:nvPr/>
        </p:nvPicPr>
        <p:blipFill>
          <a:blip r:embed="rId4"/>
          <a:stretch>
            <a:fillRect/>
          </a:stretch>
        </p:blipFill>
        <p:spPr>
          <a:xfrm>
            <a:off x="25693" y="620688"/>
            <a:ext cx="1810003" cy="390580"/>
          </a:xfrm>
          <a:prstGeom prst="rect">
            <a:avLst/>
          </a:prstGeom>
        </p:spPr>
      </p:pic>
      <p:pic>
        <p:nvPicPr>
          <p:cNvPr id="8" name="Picture 7">
            <a:extLst>
              <a:ext uri="{FF2B5EF4-FFF2-40B4-BE49-F238E27FC236}">
                <a16:creationId xmlns:a16="http://schemas.microsoft.com/office/drawing/2014/main" id="{DBE50DFA-42BD-0DCC-E181-DFCA61287D2B}"/>
              </a:ext>
            </a:extLst>
          </p:cNvPr>
          <p:cNvPicPr>
            <a:picLocks noChangeAspect="1"/>
          </p:cNvPicPr>
          <p:nvPr/>
        </p:nvPicPr>
        <p:blipFill>
          <a:blip r:embed="rId5"/>
          <a:stretch>
            <a:fillRect/>
          </a:stretch>
        </p:blipFill>
        <p:spPr>
          <a:xfrm>
            <a:off x="107504" y="1196752"/>
            <a:ext cx="4088407" cy="1296144"/>
          </a:xfrm>
          <a:prstGeom prst="rect">
            <a:avLst/>
          </a:prstGeom>
        </p:spPr>
      </p:pic>
      <p:pic>
        <p:nvPicPr>
          <p:cNvPr id="10" name="Picture 9">
            <a:extLst>
              <a:ext uri="{FF2B5EF4-FFF2-40B4-BE49-F238E27FC236}">
                <a16:creationId xmlns:a16="http://schemas.microsoft.com/office/drawing/2014/main" id="{281A93AB-7662-BAD5-9F8F-2DAE76724895}"/>
              </a:ext>
            </a:extLst>
          </p:cNvPr>
          <p:cNvPicPr>
            <a:picLocks noChangeAspect="1"/>
          </p:cNvPicPr>
          <p:nvPr/>
        </p:nvPicPr>
        <p:blipFill>
          <a:blip r:embed="rId6"/>
          <a:stretch>
            <a:fillRect/>
          </a:stretch>
        </p:blipFill>
        <p:spPr>
          <a:xfrm>
            <a:off x="4427984" y="1166736"/>
            <a:ext cx="3816424" cy="1977184"/>
          </a:xfrm>
          <a:prstGeom prst="rect">
            <a:avLst/>
          </a:prstGeom>
        </p:spPr>
      </p:pic>
      <p:pic>
        <p:nvPicPr>
          <p:cNvPr id="13" name="Picture 12">
            <a:extLst>
              <a:ext uri="{FF2B5EF4-FFF2-40B4-BE49-F238E27FC236}">
                <a16:creationId xmlns:a16="http://schemas.microsoft.com/office/drawing/2014/main" id="{CEC51690-BF24-5DCE-863E-7333AAA80293}"/>
              </a:ext>
            </a:extLst>
          </p:cNvPr>
          <p:cNvPicPr>
            <a:picLocks noChangeAspect="1"/>
          </p:cNvPicPr>
          <p:nvPr/>
        </p:nvPicPr>
        <p:blipFill>
          <a:blip r:embed="rId7"/>
          <a:stretch>
            <a:fillRect/>
          </a:stretch>
        </p:blipFill>
        <p:spPr>
          <a:xfrm>
            <a:off x="4355976" y="3429000"/>
            <a:ext cx="4176464" cy="1716450"/>
          </a:xfrm>
          <a:prstGeom prst="rect">
            <a:avLst/>
          </a:prstGeom>
        </p:spPr>
      </p:pic>
      <p:pic>
        <p:nvPicPr>
          <p:cNvPr id="15" name="Picture 14">
            <a:extLst>
              <a:ext uri="{FF2B5EF4-FFF2-40B4-BE49-F238E27FC236}">
                <a16:creationId xmlns:a16="http://schemas.microsoft.com/office/drawing/2014/main" id="{44CBC012-7A76-52B8-E5D1-B5254AE9237E}"/>
              </a:ext>
            </a:extLst>
          </p:cNvPr>
          <p:cNvPicPr>
            <a:picLocks noChangeAspect="1"/>
          </p:cNvPicPr>
          <p:nvPr/>
        </p:nvPicPr>
        <p:blipFill>
          <a:blip r:embed="rId8"/>
          <a:stretch>
            <a:fillRect/>
          </a:stretch>
        </p:blipFill>
        <p:spPr>
          <a:xfrm>
            <a:off x="349977" y="2708920"/>
            <a:ext cx="3152432" cy="2590453"/>
          </a:xfrm>
          <a:prstGeom prst="rect">
            <a:avLst/>
          </a:prstGeom>
        </p:spPr>
      </p:pic>
    </p:spTree>
    <p:extLst>
      <p:ext uri="{BB962C8B-B14F-4D97-AF65-F5344CB8AC3E}">
        <p14:creationId xmlns:p14="http://schemas.microsoft.com/office/powerpoint/2010/main" val="13706344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5536" y="620688"/>
            <a:ext cx="8280920" cy="5201424"/>
          </a:xfrm>
          <a:prstGeom prst="rect">
            <a:avLst/>
          </a:prstGeom>
          <a:noFill/>
        </p:spPr>
        <p:txBody>
          <a:bodyPr wrap="square" rtlCol="0">
            <a:spAutoFit/>
          </a:bodyPr>
          <a:lstStyle/>
          <a:p>
            <a:r>
              <a:rPr lang="en-GB" sz="4400" b="1" dirty="0">
                <a:solidFill>
                  <a:schemeClr val="accent1">
                    <a:lumMod val="75000"/>
                  </a:schemeClr>
                </a:solidFill>
              </a:rPr>
              <a:t>COVID-19 vaccine:</a:t>
            </a:r>
          </a:p>
          <a:p>
            <a:endParaRPr lang="en-GB" sz="4400" b="1" dirty="0">
              <a:solidFill>
                <a:schemeClr val="accent1">
                  <a:lumMod val="75000"/>
                </a:schemeClr>
              </a:solidFill>
            </a:endParaRPr>
          </a:p>
          <a:p>
            <a:r>
              <a:rPr lang="en-GB" sz="3600" u="sng" dirty="0">
                <a:solidFill>
                  <a:schemeClr val="accent1">
                    <a:lumMod val="75000"/>
                  </a:schemeClr>
                </a:solidFill>
              </a:rPr>
              <a:t>Pfizer-</a:t>
            </a:r>
            <a:r>
              <a:rPr lang="en-GB" sz="3600" u="sng" dirty="0" err="1">
                <a:solidFill>
                  <a:schemeClr val="accent1">
                    <a:lumMod val="75000"/>
                  </a:schemeClr>
                </a:solidFill>
              </a:rPr>
              <a:t>BioNTech</a:t>
            </a:r>
            <a:r>
              <a:rPr lang="en-GB" sz="3600" u="sng" dirty="0">
                <a:solidFill>
                  <a:schemeClr val="accent1">
                    <a:lumMod val="75000"/>
                  </a:schemeClr>
                </a:solidFill>
              </a:rPr>
              <a:t> </a:t>
            </a:r>
            <a:r>
              <a:rPr lang="en-GB" sz="3600" b="1" u="sng" dirty="0">
                <a:solidFill>
                  <a:schemeClr val="accent1">
                    <a:lumMod val="75000"/>
                  </a:schemeClr>
                </a:solidFill>
              </a:rPr>
              <a:t>Comirnaty 10 LP.8.1</a:t>
            </a:r>
            <a:r>
              <a:rPr lang="en-GB" sz="3600" b="1" dirty="0">
                <a:solidFill>
                  <a:schemeClr val="accent1">
                    <a:lumMod val="75000"/>
                  </a:schemeClr>
                </a:solidFill>
              </a:rPr>
              <a:t> </a:t>
            </a:r>
          </a:p>
          <a:p>
            <a:r>
              <a:rPr lang="en-GB" sz="3600" b="1" i="1" dirty="0">
                <a:solidFill>
                  <a:schemeClr val="bg2"/>
                </a:solidFill>
              </a:rPr>
              <a:t>10 micrograms/dose</a:t>
            </a:r>
          </a:p>
          <a:p>
            <a:endParaRPr lang="en-GB" sz="4400" b="1" u="sng" dirty="0">
              <a:solidFill>
                <a:schemeClr val="accent1">
                  <a:lumMod val="75000"/>
                </a:schemeClr>
              </a:solidFill>
            </a:endParaRPr>
          </a:p>
          <a:p>
            <a:r>
              <a:rPr lang="en-GB" sz="3200" i="1" dirty="0">
                <a:solidFill>
                  <a:schemeClr val="accent1">
                    <a:lumMod val="75000"/>
                  </a:schemeClr>
                </a:solidFill>
              </a:rPr>
              <a:t>(paediatric formulation </a:t>
            </a:r>
          </a:p>
          <a:p>
            <a:r>
              <a:rPr lang="en-GB" sz="3200" i="1" u="sng" dirty="0">
                <a:solidFill>
                  <a:schemeClr val="accent1">
                    <a:lumMod val="75000"/>
                  </a:schemeClr>
                </a:solidFill>
              </a:rPr>
              <a:t>5 to 11 years</a:t>
            </a:r>
            <a:r>
              <a:rPr lang="en-GB" sz="3200" i="1" dirty="0">
                <a:solidFill>
                  <a:schemeClr val="accent1">
                    <a:lumMod val="75000"/>
                  </a:schemeClr>
                </a:solidFill>
              </a:rPr>
              <a:t>)</a:t>
            </a:r>
          </a:p>
          <a:p>
            <a:endParaRPr lang="en-GB" sz="3200" i="1" dirty="0">
              <a:solidFill>
                <a:schemeClr val="accent1">
                  <a:lumMod val="75000"/>
                </a:schemeClr>
              </a:solidFill>
            </a:endParaRPr>
          </a:p>
          <a:p>
            <a:r>
              <a:rPr lang="en-GB" sz="2000" b="1" i="1" dirty="0">
                <a:solidFill>
                  <a:srgbClr val="FF0000"/>
                </a:solidFill>
                <a:highlight>
                  <a:srgbClr val="FFFF00"/>
                </a:highlight>
              </a:rPr>
              <a:t>**Ready-to-use (no dilution)**</a:t>
            </a:r>
          </a:p>
        </p:txBody>
      </p:sp>
      <p:pic>
        <p:nvPicPr>
          <p:cNvPr id="2" name="Picture 1">
            <a:extLst>
              <a:ext uri="{FF2B5EF4-FFF2-40B4-BE49-F238E27FC236}">
                <a16:creationId xmlns:a16="http://schemas.microsoft.com/office/drawing/2014/main" id="{D954D3B8-F4B1-43DA-9FBF-83EB9BAD69CB}"/>
              </a:ext>
            </a:extLst>
          </p:cNvPr>
          <p:cNvPicPr>
            <a:picLocks noChangeAspect="1"/>
          </p:cNvPicPr>
          <p:nvPr/>
        </p:nvPicPr>
        <p:blipFill>
          <a:blip r:embed="rId3"/>
          <a:stretch>
            <a:fillRect/>
          </a:stretch>
        </p:blipFill>
        <p:spPr>
          <a:xfrm>
            <a:off x="6156176" y="3068960"/>
            <a:ext cx="2313597" cy="2909178"/>
          </a:xfrm>
          <a:prstGeom prst="rect">
            <a:avLst/>
          </a:prstGeom>
        </p:spPr>
      </p:pic>
    </p:spTree>
    <p:extLst>
      <p:ext uri="{BB962C8B-B14F-4D97-AF65-F5344CB8AC3E}">
        <p14:creationId xmlns:p14="http://schemas.microsoft.com/office/powerpoint/2010/main" val="252815426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B0A1EE6-48AB-82C7-7614-3A62AD4F17C0}"/>
              </a:ext>
            </a:extLst>
          </p:cNvPr>
          <p:cNvPicPr>
            <a:picLocks noChangeAspect="1"/>
          </p:cNvPicPr>
          <p:nvPr/>
        </p:nvPicPr>
        <p:blipFill>
          <a:blip r:embed="rId3"/>
          <a:stretch>
            <a:fillRect/>
          </a:stretch>
        </p:blipFill>
        <p:spPr>
          <a:xfrm>
            <a:off x="0" y="188640"/>
            <a:ext cx="9144000" cy="544953"/>
          </a:xfrm>
          <a:prstGeom prst="rect">
            <a:avLst/>
          </a:prstGeom>
        </p:spPr>
      </p:pic>
      <p:pic>
        <p:nvPicPr>
          <p:cNvPr id="9" name="Picture 8">
            <a:extLst>
              <a:ext uri="{FF2B5EF4-FFF2-40B4-BE49-F238E27FC236}">
                <a16:creationId xmlns:a16="http://schemas.microsoft.com/office/drawing/2014/main" id="{FB641DF9-4072-CE97-2992-D255C62D6015}"/>
              </a:ext>
            </a:extLst>
          </p:cNvPr>
          <p:cNvPicPr>
            <a:picLocks noChangeAspect="1"/>
          </p:cNvPicPr>
          <p:nvPr/>
        </p:nvPicPr>
        <p:blipFill>
          <a:blip r:embed="rId4"/>
          <a:stretch>
            <a:fillRect/>
          </a:stretch>
        </p:blipFill>
        <p:spPr>
          <a:xfrm>
            <a:off x="0" y="836712"/>
            <a:ext cx="1486107" cy="419158"/>
          </a:xfrm>
          <a:prstGeom prst="rect">
            <a:avLst/>
          </a:prstGeom>
        </p:spPr>
      </p:pic>
      <p:pic>
        <p:nvPicPr>
          <p:cNvPr id="11" name="Picture 10">
            <a:extLst>
              <a:ext uri="{FF2B5EF4-FFF2-40B4-BE49-F238E27FC236}">
                <a16:creationId xmlns:a16="http://schemas.microsoft.com/office/drawing/2014/main" id="{4345AC4A-F486-8B79-506F-7B278D4411BA}"/>
              </a:ext>
            </a:extLst>
          </p:cNvPr>
          <p:cNvPicPr>
            <a:picLocks noChangeAspect="1"/>
          </p:cNvPicPr>
          <p:nvPr/>
        </p:nvPicPr>
        <p:blipFill>
          <a:blip r:embed="rId5"/>
          <a:stretch>
            <a:fillRect/>
          </a:stretch>
        </p:blipFill>
        <p:spPr>
          <a:xfrm>
            <a:off x="179512" y="1387106"/>
            <a:ext cx="4182894" cy="2659891"/>
          </a:xfrm>
          <a:prstGeom prst="rect">
            <a:avLst/>
          </a:prstGeom>
        </p:spPr>
      </p:pic>
      <p:pic>
        <p:nvPicPr>
          <p:cNvPr id="13" name="Picture 12">
            <a:extLst>
              <a:ext uri="{FF2B5EF4-FFF2-40B4-BE49-F238E27FC236}">
                <a16:creationId xmlns:a16="http://schemas.microsoft.com/office/drawing/2014/main" id="{D88EBE03-D394-9B8F-EE95-2D22FBF3F282}"/>
              </a:ext>
            </a:extLst>
          </p:cNvPr>
          <p:cNvPicPr>
            <a:picLocks noChangeAspect="1"/>
          </p:cNvPicPr>
          <p:nvPr/>
        </p:nvPicPr>
        <p:blipFill>
          <a:blip r:embed="rId6"/>
          <a:stretch>
            <a:fillRect/>
          </a:stretch>
        </p:blipFill>
        <p:spPr>
          <a:xfrm>
            <a:off x="4343184" y="1046291"/>
            <a:ext cx="4591120" cy="4729546"/>
          </a:xfrm>
          <a:prstGeom prst="rect">
            <a:avLst/>
          </a:prstGeom>
        </p:spPr>
      </p:pic>
      <p:pic>
        <p:nvPicPr>
          <p:cNvPr id="15" name="Picture 14">
            <a:hlinkClick r:id="rId7"/>
            <a:extLst>
              <a:ext uri="{FF2B5EF4-FFF2-40B4-BE49-F238E27FC236}">
                <a16:creationId xmlns:a16="http://schemas.microsoft.com/office/drawing/2014/main" id="{41D87564-45CA-7E78-DF27-BA47D47AE77D}"/>
              </a:ext>
            </a:extLst>
          </p:cNvPr>
          <p:cNvPicPr>
            <a:picLocks noChangeAspect="1"/>
          </p:cNvPicPr>
          <p:nvPr/>
        </p:nvPicPr>
        <p:blipFill>
          <a:blip r:embed="rId8"/>
          <a:stretch>
            <a:fillRect/>
          </a:stretch>
        </p:blipFill>
        <p:spPr>
          <a:xfrm>
            <a:off x="179512" y="4214353"/>
            <a:ext cx="3942897" cy="972313"/>
          </a:xfrm>
          <a:prstGeom prst="rect">
            <a:avLst/>
          </a:prstGeom>
        </p:spPr>
      </p:pic>
    </p:spTree>
    <p:extLst>
      <p:ext uri="{BB962C8B-B14F-4D97-AF65-F5344CB8AC3E}">
        <p14:creationId xmlns:p14="http://schemas.microsoft.com/office/powerpoint/2010/main" val="201550138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B93502-2010-9AA2-D845-A598540D9FC4}"/>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2B7C8243-477A-4C0A-6D2F-5D9AD5A35EB3}"/>
              </a:ext>
            </a:extLst>
          </p:cNvPr>
          <p:cNvPicPr>
            <a:picLocks noChangeAspect="1"/>
          </p:cNvPicPr>
          <p:nvPr/>
        </p:nvPicPr>
        <p:blipFill>
          <a:blip r:embed="rId3"/>
          <a:stretch>
            <a:fillRect/>
          </a:stretch>
        </p:blipFill>
        <p:spPr>
          <a:xfrm>
            <a:off x="0" y="188640"/>
            <a:ext cx="9144000" cy="544953"/>
          </a:xfrm>
          <a:prstGeom prst="rect">
            <a:avLst/>
          </a:prstGeom>
        </p:spPr>
      </p:pic>
      <p:pic>
        <p:nvPicPr>
          <p:cNvPr id="3" name="Picture 2">
            <a:extLst>
              <a:ext uri="{FF2B5EF4-FFF2-40B4-BE49-F238E27FC236}">
                <a16:creationId xmlns:a16="http://schemas.microsoft.com/office/drawing/2014/main" id="{A8D14311-5CF9-81B8-02E9-C1253CDD1B00}"/>
              </a:ext>
            </a:extLst>
          </p:cNvPr>
          <p:cNvPicPr>
            <a:picLocks noChangeAspect="1"/>
          </p:cNvPicPr>
          <p:nvPr/>
        </p:nvPicPr>
        <p:blipFill>
          <a:blip r:embed="rId4"/>
          <a:stretch>
            <a:fillRect/>
          </a:stretch>
        </p:blipFill>
        <p:spPr>
          <a:xfrm>
            <a:off x="0" y="836712"/>
            <a:ext cx="1514686" cy="409632"/>
          </a:xfrm>
          <a:prstGeom prst="rect">
            <a:avLst/>
          </a:prstGeom>
        </p:spPr>
      </p:pic>
      <p:pic>
        <p:nvPicPr>
          <p:cNvPr id="5" name="Picture 4">
            <a:extLst>
              <a:ext uri="{FF2B5EF4-FFF2-40B4-BE49-F238E27FC236}">
                <a16:creationId xmlns:a16="http://schemas.microsoft.com/office/drawing/2014/main" id="{5ACE6A95-8A23-277E-476C-2CBC626E1C2C}"/>
              </a:ext>
            </a:extLst>
          </p:cNvPr>
          <p:cNvPicPr>
            <a:picLocks noChangeAspect="1"/>
          </p:cNvPicPr>
          <p:nvPr/>
        </p:nvPicPr>
        <p:blipFill>
          <a:blip r:embed="rId5"/>
          <a:stretch>
            <a:fillRect/>
          </a:stretch>
        </p:blipFill>
        <p:spPr>
          <a:xfrm>
            <a:off x="341784" y="1700808"/>
            <a:ext cx="8460432" cy="3099509"/>
          </a:xfrm>
          <a:prstGeom prst="rect">
            <a:avLst/>
          </a:prstGeom>
        </p:spPr>
      </p:pic>
    </p:spTree>
    <p:extLst>
      <p:ext uri="{BB962C8B-B14F-4D97-AF65-F5344CB8AC3E}">
        <p14:creationId xmlns:p14="http://schemas.microsoft.com/office/powerpoint/2010/main" val="380689022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6D4D44-3EC6-70F7-D940-37B58F09F9BE}"/>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EBD91689-BD84-022F-3ADA-7AEC14231660}"/>
              </a:ext>
            </a:extLst>
          </p:cNvPr>
          <p:cNvPicPr>
            <a:picLocks noChangeAspect="1"/>
          </p:cNvPicPr>
          <p:nvPr/>
        </p:nvPicPr>
        <p:blipFill>
          <a:blip r:embed="rId3"/>
          <a:stretch>
            <a:fillRect/>
          </a:stretch>
        </p:blipFill>
        <p:spPr>
          <a:xfrm>
            <a:off x="0" y="188640"/>
            <a:ext cx="9144000" cy="544953"/>
          </a:xfrm>
          <a:prstGeom prst="rect">
            <a:avLst/>
          </a:prstGeom>
        </p:spPr>
      </p:pic>
      <p:pic>
        <p:nvPicPr>
          <p:cNvPr id="4" name="Picture 3">
            <a:extLst>
              <a:ext uri="{FF2B5EF4-FFF2-40B4-BE49-F238E27FC236}">
                <a16:creationId xmlns:a16="http://schemas.microsoft.com/office/drawing/2014/main" id="{9BAA8C06-329C-1112-249A-418914CD9954}"/>
              </a:ext>
            </a:extLst>
          </p:cNvPr>
          <p:cNvPicPr>
            <a:picLocks noChangeAspect="1"/>
          </p:cNvPicPr>
          <p:nvPr/>
        </p:nvPicPr>
        <p:blipFill>
          <a:blip r:embed="rId4"/>
          <a:stretch>
            <a:fillRect/>
          </a:stretch>
        </p:blipFill>
        <p:spPr>
          <a:xfrm>
            <a:off x="0" y="836712"/>
            <a:ext cx="1000265" cy="371527"/>
          </a:xfrm>
          <a:prstGeom prst="rect">
            <a:avLst/>
          </a:prstGeom>
        </p:spPr>
      </p:pic>
      <p:sp>
        <p:nvSpPr>
          <p:cNvPr id="8" name="TextBox 7">
            <a:extLst>
              <a:ext uri="{FF2B5EF4-FFF2-40B4-BE49-F238E27FC236}">
                <a16:creationId xmlns:a16="http://schemas.microsoft.com/office/drawing/2014/main" id="{E693CACD-DAB8-212F-E3BE-6ED3B5B77CA1}"/>
              </a:ext>
            </a:extLst>
          </p:cNvPr>
          <p:cNvSpPr txBox="1"/>
          <p:nvPr/>
        </p:nvSpPr>
        <p:spPr>
          <a:xfrm>
            <a:off x="107504" y="1332823"/>
            <a:ext cx="8928992" cy="4278094"/>
          </a:xfrm>
          <a:prstGeom prst="rect">
            <a:avLst/>
          </a:prstGeom>
          <a:noFill/>
        </p:spPr>
        <p:txBody>
          <a:bodyPr wrap="square">
            <a:spAutoFit/>
          </a:bodyPr>
          <a:lstStyle/>
          <a:p>
            <a:r>
              <a:rPr lang="en-GB" sz="1600" dirty="0">
                <a:solidFill>
                  <a:schemeClr val="bg2"/>
                </a:solidFill>
              </a:rPr>
              <a:t>Whilst the Comirnaty LP.8.1 10 micrograms/dose COVID-19 vaccines can be stored frozen for 18 months at temperatures between -90°C and -60°C, they will be delivered to vaccination sites in a thawed state.</a:t>
            </a:r>
          </a:p>
          <a:p>
            <a:endParaRPr lang="en-GB" sz="1600" dirty="0">
              <a:solidFill>
                <a:schemeClr val="bg2"/>
              </a:solidFill>
            </a:endParaRPr>
          </a:p>
          <a:p>
            <a:pPr marL="285750" indent="-285750">
              <a:buFont typeface="Arial" panose="020B0604020202020204" pitchFamily="34" charset="0"/>
              <a:buChar char="•"/>
            </a:pPr>
            <a:r>
              <a:rPr lang="en-GB" sz="1600" b="1" dirty="0">
                <a:solidFill>
                  <a:schemeClr val="bg2"/>
                </a:solidFill>
              </a:rPr>
              <a:t>Refrigerated vaccine must be transferred immediately to a vaccine fridge on arrival and stored in a carefully monitored temperature range of +2°C and +8°C.</a:t>
            </a:r>
          </a:p>
          <a:p>
            <a:pPr marL="285750" indent="-285750">
              <a:buFont typeface="Arial" panose="020B0604020202020204" pitchFamily="34" charset="0"/>
              <a:buChar char="•"/>
            </a:pPr>
            <a:r>
              <a:rPr lang="en-GB" sz="1600" dirty="0">
                <a:solidFill>
                  <a:schemeClr val="bg2"/>
                </a:solidFill>
              </a:rPr>
              <a:t>When removed from the freezer, thawed, unopened, Comirnaty LP.8.1 10 micrograms/dose vaccines have a maximum shelf life of up to 10 weeks at +2°C to +8°C within the 18 month shelf life.</a:t>
            </a:r>
          </a:p>
          <a:p>
            <a:pPr marL="285750" indent="-285750">
              <a:buFont typeface="Arial" panose="020B0604020202020204" pitchFamily="34" charset="0"/>
              <a:buChar char="•"/>
            </a:pPr>
            <a:r>
              <a:rPr lang="en-GB" sz="1600" dirty="0">
                <a:solidFill>
                  <a:schemeClr val="bg2"/>
                </a:solidFill>
              </a:rPr>
              <a:t>When the vaccines are received at +2°C to +8°C the expiry date on the outer carton should have been updated to reflect the refrigerated expiry date (10 weeks after removal from the freezer) and the original expiry date should have been crossed out.</a:t>
            </a:r>
          </a:p>
          <a:p>
            <a:pPr marL="285750" indent="-285750">
              <a:buFont typeface="Arial" panose="020B0604020202020204" pitchFamily="34" charset="0"/>
              <a:buChar char="•"/>
            </a:pPr>
            <a:r>
              <a:rPr lang="en-GB" sz="1600" dirty="0">
                <a:solidFill>
                  <a:schemeClr val="bg2"/>
                </a:solidFill>
              </a:rPr>
              <a:t>Prior to use, unopened Comirnaty LP.8.1 10 micrograms/dose vaccines can be stored for up to 12 hours at temperatures between +8°C and +30°C.</a:t>
            </a:r>
          </a:p>
          <a:p>
            <a:pPr marL="285750" indent="-285750">
              <a:buFont typeface="Arial" panose="020B0604020202020204" pitchFamily="34" charset="0"/>
              <a:buChar char="•"/>
            </a:pPr>
            <a:r>
              <a:rPr lang="en-GB" sz="1600" dirty="0">
                <a:solidFill>
                  <a:schemeClr val="bg2"/>
                </a:solidFill>
              </a:rPr>
              <a:t>Vaccines should be stored in their original package to protect them from light. The vials can be handled in room light conditions but exposure to room light should be minimised and exposure to direct sunlight and ultraviolet light should be avoided.</a:t>
            </a:r>
          </a:p>
        </p:txBody>
      </p:sp>
    </p:spTree>
    <p:extLst>
      <p:ext uri="{BB962C8B-B14F-4D97-AF65-F5344CB8AC3E}">
        <p14:creationId xmlns:p14="http://schemas.microsoft.com/office/powerpoint/2010/main" val="298904805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3C11DB-DDD5-5ADB-53CD-4300D13BB674}"/>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F0BC0DA7-CA20-DC1F-24DF-5AF2FD63513D}"/>
              </a:ext>
            </a:extLst>
          </p:cNvPr>
          <p:cNvPicPr>
            <a:picLocks noChangeAspect="1"/>
          </p:cNvPicPr>
          <p:nvPr/>
        </p:nvPicPr>
        <p:blipFill>
          <a:blip r:embed="rId3"/>
          <a:stretch>
            <a:fillRect/>
          </a:stretch>
        </p:blipFill>
        <p:spPr>
          <a:xfrm>
            <a:off x="0" y="188640"/>
            <a:ext cx="9144000" cy="544953"/>
          </a:xfrm>
          <a:prstGeom prst="rect">
            <a:avLst/>
          </a:prstGeom>
        </p:spPr>
      </p:pic>
      <p:pic>
        <p:nvPicPr>
          <p:cNvPr id="3" name="Picture 2">
            <a:extLst>
              <a:ext uri="{FF2B5EF4-FFF2-40B4-BE49-F238E27FC236}">
                <a16:creationId xmlns:a16="http://schemas.microsoft.com/office/drawing/2014/main" id="{3A91D92E-173F-C1A1-0464-00FBBBB42110}"/>
              </a:ext>
            </a:extLst>
          </p:cNvPr>
          <p:cNvPicPr>
            <a:picLocks noChangeAspect="1"/>
          </p:cNvPicPr>
          <p:nvPr/>
        </p:nvPicPr>
        <p:blipFill>
          <a:blip r:embed="rId4"/>
          <a:stretch>
            <a:fillRect/>
          </a:stretch>
        </p:blipFill>
        <p:spPr>
          <a:xfrm>
            <a:off x="107504" y="1412776"/>
            <a:ext cx="5398955" cy="3626163"/>
          </a:xfrm>
          <a:prstGeom prst="rect">
            <a:avLst/>
          </a:prstGeom>
        </p:spPr>
      </p:pic>
      <p:pic>
        <p:nvPicPr>
          <p:cNvPr id="6" name="Picture 5">
            <a:extLst>
              <a:ext uri="{FF2B5EF4-FFF2-40B4-BE49-F238E27FC236}">
                <a16:creationId xmlns:a16="http://schemas.microsoft.com/office/drawing/2014/main" id="{29D00D67-83DF-8970-D5A4-ED5D59194C66}"/>
              </a:ext>
            </a:extLst>
          </p:cNvPr>
          <p:cNvPicPr>
            <a:picLocks noChangeAspect="1"/>
          </p:cNvPicPr>
          <p:nvPr/>
        </p:nvPicPr>
        <p:blipFill>
          <a:blip r:embed="rId5"/>
          <a:stretch>
            <a:fillRect/>
          </a:stretch>
        </p:blipFill>
        <p:spPr>
          <a:xfrm>
            <a:off x="6084168" y="980728"/>
            <a:ext cx="2437623" cy="3412671"/>
          </a:xfrm>
          <a:prstGeom prst="rect">
            <a:avLst/>
          </a:prstGeom>
        </p:spPr>
      </p:pic>
      <p:sp>
        <p:nvSpPr>
          <p:cNvPr id="10" name="TextBox 9">
            <a:extLst>
              <a:ext uri="{FF2B5EF4-FFF2-40B4-BE49-F238E27FC236}">
                <a16:creationId xmlns:a16="http://schemas.microsoft.com/office/drawing/2014/main" id="{886BE841-64EE-2064-3189-E554EBDEDEE2}"/>
              </a:ext>
            </a:extLst>
          </p:cNvPr>
          <p:cNvSpPr txBox="1"/>
          <p:nvPr/>
        </p:nvSpPr>
        <p:spPr>
          <a:xfrm>
            <a:off x="5696397" y="4531107"/>
            <a:ext cx="3213163" cy="1015663"/>
          </a:xfrm>
          <a:prstGeom prst="rect">
            <a:avLst/>
          </a:prstGeom>
          <a:noFill/>
        </p:spPr>
        <p:txBody>
          <a:bodyPr wrap="square">
            <a:spAutoFit/>
          </a:bodyPr>
          <a:lstStyle/>
          <a:p>
            <a:r>
              <a:rPr lang="en-GB" sz="1200" b="1" dirty="0">
                <a:solidFill>
                  <a:schemeClr val="bg2"/>
                </a:solidFill>
              </a:rPr>
              <a:t>Figure 1 </a:t>
            </a:r>
            <a:r>
              <a:rPr lang="en-GB" sz="1200" dirty="0">
                <a:solidFill>
                  <a:schemeClr val="bg2"/>
                </a:solidFill>
              </a:rPr>
              <a:t>How to correctly invert the vial. Image taken from the previous version of the Summary of Product Characteristics for Comirnaty 10 micrograms/dose vaccine (and as included in prior versions of this session)</a:t>
            </a:r>
          </a:p>
        </p:txBody>
      </p:sp>
      <p:pic>
        <p:nvPicPr>
          <p:cNvPr id="12" name="Picture 11">
            <a:extLst>
              <a:ext uri="{FF2B5EF4-FFF2-40B4-BE49-F238E27FC236}">
                <a16:creationId xmlns:a16="http://schemas.microsoft.com/office/drawing/2014/main" id="{5DF3CF37-B4DE-B0F6-F203-E79E53C66D18}"/>
              </a:ext>
            </a:extLst>
          </p:cNvPr>
          <p:cNvPicPr>
            <a:picLocks noChangeAspect="1"/>
          </p:cNvPicPr>
          <p:nvPr/>
        </p:nvPicPr>
        <p:blipFill>
          <a:blip r:embed="rId6"/>
          <a:stretch>
            <a:fillRect/>
          </a:stretch>
        </p:blipFill>
        <p:spPr>
          <a:xfrm>
            <a:off x="0" y="858842"/>
            <a:ext cx="1438476" cy="428685"/>
          </a:xfrm>
          <a:prstGeom prst="rect">
            <a:avLst/>
          </a:prstGeom>
        </p:spPr>
      </p:pic>
    </p:spTree>
    <p:extLst>
      <p:ext uri="{BB962C8B-B14F-4D97-AF65-F5344CB8AC3E}">
        <p14:creationId xmlns:p14="http://schemas.microsoft.com/office/powerpoint/2010/main" val="414837098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38B2C5-AA48-91CC-86D5-C89140BC2076}"/>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280C4036-BAF3-E100-ADFA-034937B1551E}"/>
              </a:ext>
            </a:extLst>
          </p:cNvPr>
          <p:cNvPicPr>
            <a:picLocks noChangeAspect="1"/>
          </p:cNvPicPr>
          <p:nvPr/>
        </p:nvPicPr>
        <p:blipFill>
          <a:blip r:embed="rId3"/>
          <a:stretch>
            <a:fillRect/>
          </a:stretch>
        </p:blipFill>
        <p:spPr>
          <a:xfrm>
            <a:off x="0" y="188640"/>
            <a:ext cx="9144000" cy="544953"/>
          </a:xfrm>
          <a:prstGeom prst="rect">
            <a:avLst/>
          </a:prstGeom>
        </p:spPr>
      </p:pic>
      <p:pic>
        <p:nvPicPr>
          <p:cNvPr id="4" name="Picture 3">
            <a:extLst>
              <a:ext uri="{FF2B5EF4-FFF2-40B4-BE49-F238E27FC236}">
                <a16:creationId xmlns:a16="http://schemas.microsoft.com/office/drawing/2014/main" id="{365F4754-886D-2D24-1D70-DB2B49FD049F}"/>
              </a:ext>
            </a:extLst>
          </p:cNvPr>
          <p:cNvPicPr>
            <a:picLocks noChangeAspect="1"/>
          </p:cNvPicPr>
          <p:nvPr/>
        </p:nvPicPr>
        <p:blipFill>
          <a:blip r:embed="rId4"/>
          <a:stretch>
            <a:fillRect/>
          </a:stretch>
        </p:blipFill>
        <p:spPr>
          <a:xfrm>
            <a:off x="0" y="836712"/>
            <a:ext cx="762106" cy="438211"/>
          </a:xfrm>
          <a:prstGeom prst="rect">
            <a:avLst/>
          </a:prstGeom>
        </p:spPr>
      </p:pic>
      <p:pic>
        <p:nvPicPr>
          <p:cNvPr id="8" name="Picture 7">
            <a:extLst>
              <a:ext uri="{FF2B5EF4-FFF2-40B4-BE49-F238E27FC236}">
                <a16:creationId xmlns:a16="http://schemas.microsoft.com/office/drawing/2014/main" id="{D9F62046-5E0C-B623-4A50-0A5D48F9C0A8}"/>
              </a:ext>
            </a:extLst>
          </p:cNvPr>
          <p:cNvPicPr>
            <a:picLocks noChangeAspect="1"/>
          </p:cNvPicPr>
          <p:nvPr/>
        </p:nvPicPr>
        <p:blipFill>
          <a:blip r:embed="rId5"/>
          <a:stretch>
            <a:fillRect/>
          </a:stretch>
        </p:blipFill>
        <p:spPr>
          <a:xfrm>
            <a:off x="107504" y="1379108"/>
            <a:ext cx="5553850" cy="2324424"/>
          </a:xfrm>
          <a:prstGeom prst="rect">
            <a:avLst/>
          </a:prstGeom>
        </p:spPr>
      </p:pic>
      <p:pic>
        <p:nvPicPr>
          <p:cNvPr id="11" name="Picture 10">
            <a:extLst>
              <a:ext uri="{FF2B5EF4-FFF2-40B4-BE49-F238E27FC236}">
                <a16:creationId xmlns:a16="http://schemas.microsoft.com/office/drawing/2014/main" id="{F84B5ECD-0392-E19E-4355-1997E3FA323C}"/>
              </a:ext>
            </a:extLst>
          </p:cNvPr>
          <p:cNvPicPr>
            <a:picLocks noChangeAspect="1"/>
          </p:cNvPicPr>
          <p:nvPr/>
        </p:nvPicPr>
        <p:blipFill>
          <a:blip r:embed="rId6"/>
          <a:stretch>
            <a:fillRect/>
          </a:stretch>
        </p:blipFill>
        <p:spPr>
          <a:xfrm>
            <a:off x="5661354" y="908720"/>
            <a:ext cx="3134162" cy="3982006"/>
          </a:xfrm>
          <a:prstGeom prst="rect">
            <a:avLst/>
          </a:prstGeom>
        </p:spPr>
      </p:pic>
      <p:sp>
        <p:nvSpPr>
          <p:cNvPr id="14" name="TextBox 13">
            <a:extLst>
              <a:ext uri="{FF2B5EF4-FFF2-40B4-BE49-F238E27FC236}">
                <a16:creationId xmlns:a16="http://schemas.microsoft.com/office/drawing/2014/main" id="{FE64F216-BF3D-1FD4-8EBA-31590137CC6A}"/>
              </a:ext>
            </a:extLst>
          </p:cNvPr>
          <p:cNvSpPr txBox="1"/>
          <p:nvPr/>
        </p:nvSpPr>
        <p:spPr>
          <a:xfrm>
            <a:off x="5292080" y="4890726"/>
            <a:ext cx="4082534" cy="1169551"/>
          </a:xfrm>
          <a:prstGeom prst="rect">
            <a:avLst/>
          </a:prstGeom>
          <a:noFill/>
        </p:spPr>
        <p:txBody>
          <a:bodyPr wrap="square">
            <a:spAutoFit/>
          </a:bodyPr>
          <a:lstStyle/>
          <a:p>
            <a:r>
              <a:rPr lang="en-GB" sz="1400" b="1" dirty="0">
                <a:solidFill>
                  <a:schemeClr val="bg2"/>
                </a:solidFill>
              </a:rPr>
              <a:t>Figure 1 </a:t>
            </a:r>
            <a:r>
              <a:rPr lang="en-GB" sz="1400" dirty="0">
                <a:solidFill>
                  <a:schemeClr val="bg2"/>
                </a:solidFill>
              </a:rPr>
              <a:t>0.3ml dose of vaccine. Image taken from the previous version of the Summary of Product Characteristics for Comirnaty 10 micrograms/dose vaccine (and as included in prior versions of this session)</a:t>
            </a:r>
          </a:p>
        </p:txBody>
      </p:sp>
    </p:spTree>
    <p:extLst>
      <p:ext uri="{BB962C8B-B14F-4D97-AF65-F5344CB8AC3E}">
        <p14:creationId xmlns:p14="http://schemas.microsoft.com/office/powerpoint/2010/main" val="385348264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0852B5-7286-9C11-4BF0-42EC5EACC5AB}"/>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A588849B-8D32-A58A-73C6-8D5E62BAEDB6}"/>
              </a:ext>
            </a:extLst>
          </p:cNvPr>
          <p:cNvPicPr>
            <a:picLocks noChangeAspect="1"/>
          </p:cNvPicPr>
          <p:nvPr/>
        </p:nvPicPr>
        <p:blipFill>
          <a:blip r:embed="rId3"/>
          <a:stretch>
            <a:fillRect/>
          </a:stretch>
        </p:blipFill>
        <p:spPr>
          <a:xfrm>
            <a:off x="0" y="188640"/>
            <a:ext cx="9144000" cy="544953"/>
          </a:xfrm>
          <a:prstGeom prst="rect">
            <a:avLst/>
          </a:prstGeom>
        </p:spPr>
      </p:pic>
      <p:pic>
        <p:nvPicPr>
          <p:cNvPr id="3" name="Picture 2">
            <a:extLst>
              <a:ext uri="{FF2B5EF4-FFF2-40B4-BE49-F238E27FC236}">
                <a16:creationId xmlns:a16="http://schemas.microsoft.com/office/drawing/2014/main" id="{528AE134-1DD8-C52A-DF8C-5C49C7A8B0E0}"/>
              </a:ext>
            </a:extLst>
          </p:cNvPr>
          <p:cNvPicPr>
            <a:picLocks noChangeAspect="1"/>
          </p:cNvPicPr>
          <p:nvPr/>
        </p:nvPicPr>
        <p:blipFill>
          <a:blip r:embed="rId4"/>
          <a:stretch>
            <a:fillRect/>
          </a:stretch>
        </p:blipFill>
        <p:spPr>
          <a:xfrm>
            <a:off x="0" y="908720"/>
            <a:ext cx="1733792" cy="381053"/>
          </a:xfrm>
          <a:prstGeom prst="rect">
            <a:avLst/>
          </a:prstGeom>
        </p:spPr>
      </p:pic>
      <p:pic>
        <p:nvPicPr>
          <p:cNvPr id="6" name="Picture 5">
            <a:extLst>
              <a:ext uri="{FF2B5EF4-FFF2-40B4-BE49-F238E27FC236}">
                <a16:creationId xmlns:a16="http://schemas.microsoft.com/office/drawing/2014/main" id="{09593E98-6589-48D9-E8A3-9D39712A2D82}"/>
              </a:ext>
            </a:extLst>
          </p:cNvPr>
          <p:cNvPicPr>
            <a:picLocks noChangeAspect="1"/>
          </p:cNvPicPr>
          <p:nvPr/>
        </p:nvPicPr>
        <p:blipFill>
          <a:blip r:embed="rId5"/>
          <a:stretch>
            <a:fillRect/>
          </a:stretch>
        </p:blipFill>
        <p:spPr>
          <a:xfrm>
            <a:off x="5076056" y="3573016"/>
            <a:ext cx="2952328" cy="2440861"/>
          </a:xfrm>
          <a:prstGeom prst="rect">
            <a:avLst/>
          </a:prstGeom>
        </p:spPr>
      </p:pic>
      <p:pic>
        <p:nvPicPr>
          <p:cNvPr id="10" name="Picture 9">
            <a:extLst>
              <a:ext uri="{FF2B5EF4-FFF2-40B4-BE49-F238E27FC236}">
                <a16:creationId xmlns:a16="http://schemas.microsoft.com/office/drawing/2014/main" id="{4B037FF4-5D4B-1328-DDF9-0BCFC06C2A80}"/>
              </a:ext>
            </a:extLst>
          </p:cNvPr>
          <p:cNvPicPr>
            <a:picLocks noChangeAspect="1"/>
          </p:cNvPicPr>
          <p:nvPr/>
        </p:nvPicPr>
        <p:blipFill>
          <a:blip r:embed="rId6"/>
          <a:stretch>
            <a:fillRect/>
          </a:stretch>
        </p:blipFill>
        <p:spPr>
          <a:xfrm>
            <a:off x="4572000" y="1459653"/>
            <a:ext cx="3573809" cy="1936577"/>
          </a:xfrm>
          <a:prstGeom prst="rect">
            <a:avLst/>
          </a:prstGeom>
        </p:spPr>
      </p:pic>
      <p:pic>
        <p:nvPicPr>
          <p:cNvPr id="13" name="Picture 12">
            <a:extLst>
              <a:ext uri="{FF2B5EF4-FFF2-40B4-BE49-F238E27FC236}">
                <a16:creationId xmlns:a16="http://schemas.microsoft.com/office/drawing/2014/main" id="{FF330DE1-CB58-E36E-EE39-25C3F98E0487}"/>
              </a:ext>
            </a:extLst>
          </p:cNvPr>
          <p:cNvPicPr>
            <a:picLocks noChangeAspect="1"/>
          </p:cNvPicPr>
          <p:nvPr/>
        </p:nvPicPr>
        <p:blipFill>
          <a:blip r:embed="rId7"/>
          <a:stretch>
            <a:fillRect/>
          </a:stretch>
        </p:blipFill>
        <p:spPr>
          <a:xfrm>
            <a:off x="323528" y="1485305"/>
            <a:ext cx="3573809" cy="4266117"/>
          </a:xfrm>
          <a:prstGeom prst="rect">
            <a:avLst/>
          </a:prstGeom>
        </p:spPr>
      </p:pic>
    </p:spTree>
    <p:extLst>
      <p:ext uri="{BB962C8B-B14F-4D97-AF65-F5344CB8AC3E}">
        <p14:creationId xmlns:p14="http://schemas.microsoft.com/office/powerpoint/2010/main" val="156260198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052736"/>
            <a:ext cx="7776864" cy="3054441"/>
          </a:xfrm>
        </p:spPr>
        <p:txBody>
          <a:bodyPr/>
          <a:lstStyle/>
          <a:p>
            <a:br>
              <a:rPr lang="en-GB" sz="4400" dirty="0">
                <a:solidFill>
                  <a:schemeClr val="accent1">
                    <a:lumMod val="75000"/>
                  </a:schemeClr>
                </a:solidFill>
              </a:rPr>
            </a:br>
            <a:r>
              <a:rPr lang="en-GB" sz="4400" dirty="0">
                <a:solidFill>
                  <a:schemeClr val="accent1">
                    <a:lumMod val="75000"/>
                  </a:schemeClr>
                </a:solidFill>
              </a:rPr>
              <a:t>COVID-19 vaccine:</a:t>
            </a:r>
            <a:br>
              <a:rPr lang="en-GB" sz="4400" dirty="0">
                <a:solidFill>
                  <a:schemeClr val="accent1">
                    <a:lumMod val="75000"/>
                  </a:schemeClr>
                </a:solidFill>
              </a:rPr>
            </a:br>
            <a:br>
              <a:rPr lang="en-GB" sz="4400" dirty="0">
                <a:solidFill>
                  <a:schemeClr val="accent1">
                    <a:lumMod val="75000"/>
                  </a:schemeClr>
                </a:solidFill>
              </a:rPr>
            </a:br>
            <a:r>
              <a:rPr lang="en-GB" sz="3600" b="0" u="sng" dirty="0">
                <a:solidFill>
                  <a:schemeClr val="accent1">
                    <a:lumMod val="75000"/>
                  </a:schemeClr>
                </a:solidFill>
              </a:rPr>
              <a:t>Pfizer-BioNTech</a:t>
            </a:r>
            <a:r>
              <a:rPr lang="en-GB" sz="3600" u="sng" dirty="0">
                <a:solidFill>
                  <a:schemeClr val="accent1">
                    <a:lumMod val="75000"/>
                  </a:schemeClr>
                </a:solidFill>
              </a:rPr>
              <a:t> Comirnaty 30 KP.2 </a:t>
            </a:r>
            <a:br>
              <a:rPr lang="en-GB" dirty="0">
                <a:solidFill>
                  <a:schemeClr val="accent1">
                    <a:lumMod val="75000"/>
                  </a:schemeClr>
                </a:solidFill>
              </a:rPr>
            </a:br>
            <a:r>
              <a:rPr lang="en-GB" sz="3600" i="1" dirty="0">
                <a:solidFill>
                  <a:schemeClr val="bg2"/>
                </a:solidFill>
              </a:rPr>
              <a:t>30 micrograms/dose </a:t>
            </a:r>
            <a:br>
              <a:rPr lang="en-GB" u="sng" dirty="0">
                <a:solidFill>
                  <a:schemeClr val="accent1">
                    <a:lumMod val="75000"/>
                  </a:schemeClr>
                </a:solidFill>
              </a:rPr>
            </a:br>
            <a:br>
              <a:rPr lang="en-GB" sz="4400" dirty="0">
                <a:solidFill>
                  <a:schemeClr val="accent1">
                    <a:lumMod val="75000"/>
                  </a:schemeClr>
                </a:solidFill>
              </a:rPr>
            </a:br>
            <a:r>
              <a:rPr lang="en-GB" sz="3200" b="0" i="1" u="sng" dirty="0">
                <a:solidFill>
                  <a:schemeClr val="accent1">
                    <a:lumMod val="75000"/>
                  </a:schemeClr>
                </a:solidFill>
              </a:rPr>
              <a:t>(12 to 17 year olds)</a:t>
            </a:r>
            <a:br>
              <a:rPr lang="en-GB" sz="3200" b="0" i="1" u="sng" dirty="0">
                <a:solidFill>
                  <a:schemeClr val="accent1">
                    <a:lumMod val="75000"/>
                  </a:schemeClr>
                </a:solidFill>
              </a:rPr>
            </a:br>
            <a:br>
              <a:rPr lang="en-GB" sz="3200" b="0" i="1" u="sng" dirty="0">
                <a:solidFill>
                  <a:schemeClr val="accent1">
                    <a:lumMod val="75000"/>
                  </a:schemeClr>
                </a:solidFill>
              </a:rPr>
            </a:br>
            <a:r>
              <a:rPr lang="en-GB" sz="2000" i="1" dirty="0">
                <a:solidFill>
                  <a:srgbClr val="FF0000"/>
                </a:solidFill>
                <a:highlight>
                  <a:srgbClr val="FFFF00"/>
                </a:highlight>
              </a:rPr>
              <a:t>**Ready-to-use (no dilution)**</a:t>
            </a:r>
            <a:br>
              <a:rPr lang="en-GB" sz="2000" i="1" dirty="0">
                <a:solidFill>
                  <a:schemeClr val="bg2"/>
                </a:solidFill>
                <a:highlight>
                  <a:srgbClr val="FFFF00"/>
                </a:highlight>
              </a:rPr>
            </a:br>
            <a:r>
              <a:rPr lang="en-GB" sz="2000" i="1" dirty="0">
                <a:solidFill>
                  <a:schemeClr val="bg2"/>
                </a:solidFill>
                <a:highlight>
                  <a:srgbClr val="FFFF00"/>
                </a:highlight>
              </a:rPr>
              <a:t>NEW FORMULATION: Pre-filled Syringe</a:t>
            </a:r>
            <a:endParaRPr lang="en-GB" sz="3200" i="1" dirty="0">
              <a:solidFill>
                <a:schemeClr val="bg2"/>
              </a:solidFill>
              <a:highlight>
                <a:srgbClr val="FFFF00"/>
              </a:highlight>
            </a:endParaRPr>
          </a:p>
        </p:txBody>
      </p:sp>
      <p:pic>
        <p:nvPicPr>
          <p:cNvPr id="4" name="Picture 3">
            <a:extLst>
              <a:ext uri="{FF2B5EF4-FFF2-40B4-BE49-F238E27FC236}">
                <a16:creationId xmlns:a16="http://schemas.microsoft.com/office/drawing/2014/main" id="{01F4410B-ABC2-BA44-3405-218809DBE60A}"/>
              </a:ext>
            </a:extLst>
          </p:cNvPr>
          <p:cNvPicPr>
            <a:picLocks noChangeAspect="1"/>
          </p:cNvPicPr>
          <p:nvPr/>
        </p:nvPicPr>
        <p:blipFill>
          <a:blip r:embed="rId3"/>
          <a:stretch>
            <a:fillRect/>
          </a:stretch>
        </p:blipFill>
        <p:spPr>
          <a:xfrm>
            <a:off x="4716016" y="3789040"/>
            <a:ext cx="3869394" cy="1224136"/>
          </a:xfrm>
          <a:prstGeom prst="rect">
            <a:avLst/>
          </a:prstGeom>
        </p:spPr>
      </p:pic>
    </p:spTree>
    <p:extLst>
      <p:ext uri="{BB962C8B-B14F-4D97-AF65-F5344CB8AC3E}">
        <p14:creationId xmlns:p14="http://schemas.microsoft.com/office/powerpoint/2010/main" val="23939547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8077200" cy="720080"/>
          </a:xfrm>
        </p:spPr>
        <p:txBody>
          <a:bodyPr/>
          <a:lstStyle/>
          <a:p>
            <a:r>
              <a:rPr lang="en-GB" sz="3200" dirty="0">
                <a:solidFill>
                  <a:schemeClr val="accent1">
                    <a:lumMod val="75000"/>
                  </a:schemeClr>
                </a:solidFill>
              </a:rPr>
              <a:t>Viral infection</a:t>
            </a:r>
          </a:p>
        </p:txBody>
      </p:sp>
      <p:sp>
        <p:nvSpPr>
          <p:cNvPr id="3" name="Content Placeholder 2"/>
          <p:cNvSpPr>
            <a:spLocks noGrp="1"/>
          </p:cNvSpPr>
          <p:nvPr>
            <p:ph idx="1"/>
          </p:nvPr>
        </p:nvSpPr>
        <p:spPr>
          <a:xfrm>
            <a:off x="685800" y="1196752"/>
            <a:ext cx="8077200" cy="4365848"/>
          </a:xfrm>
        </p:spPr>
        <p:txBody>
          <a:bodyPr/>
          <a:lstStyle/>
          <a:p>
            <a:pPr>
              <a:buFont typeface="Wingdings" panose="05000000000000000000" pitchFamily="2" charset="2"/>
              <a:buChar char="q"/>
            </a:pPr>
            <a:r>
              <a:rPr lang="en-GB" sz="1800" dirty="0"/>
              <a:t>viruses are much smaller than bacteria and consist of a small amount of either DNA or RNA surrounded by a protein coat called a capsid </a:t>
            </a:r>
          </a:p>
          <a:p>
            <a:pPr marL="285750" indent="-285750">
              <a:buFont typeface="Wingdings" panose="05000000000000000000" pitchFamily="2" charset="2"/>
              <a:buChar char="q"/>
            </a:pPr>
            <a:endParaRPr lang="en-GB" sz="1800" dirty="0"/>
          </a:p>
          <a:p>
            <a:pPr>
              <a:buFont typeface="Wingdings" panose="05000000000000000000" pitchFamily="2" charset="2"/>
              <a:buChar char="q"/>
            </a:pPr>
            <a:r>
              <a:rPr lang="en-GB" sz="1800" dirty="0"/>
              <a:t>viruses cannot replicate themselves, but need to seek out the replication mechanism contained within a host cell </a:t>
            </a:r>
          </a:p>
          <a:p>
            <a:pPr>
              <a:buFont typeface="Wingdings" panose="05000000000000000000" pitchFamily="2" charset="2"/>
              <a:buChar char="q"/>
            </a:pPr>
            <a:endParaRPr lang="en-GB" sz="1800" dirty="0"/>
          </a:p>
          <a:p>
            <a:pPr>
              <a:buFont typeface="Wingdings" panose="05000000000000000000" pitchFamily="2" charset="2"/>
              <a:buChar char="q"/>
            </a:pPr>
            <a:r>
              <a:rPr lang="en-GB" sz="1800" dirty="0"/>
              <a:t>examples of vaccine preventable viral diseases include measles, mumps, rubella, influenza, hepatitis A and B</a:t>
            </a:r>
          </a:p>
          <a:p>
            <a:pPr marL="285750" indent="-285750">
              <a:buFont typeface="Wingdings" panose="05000000000000000000" pitchFamily="2" charset="2"/>
              <a:buChar char="q"/>
            </a:pPr>
            <a:endParaRPr lang="en-GB" sz="1800" dirty="0"/>
          </a:p>
          <a:p>
            <a:pPr>
              <a:buFont typeface="Wingdings" panose="05000000000000000000" pitchFamily="2" charset="2"/>
              <a:buChar char="q"/>
            </a:pPr>
            <a:r>
              <a:rPr lang="en-GB" sz="1800" dirty="0"/>
              <a:t>Influenza viruses, which are RNA viruses, are constantly mutating into slightly different forms, which is why we need to produce and give different flu vaccines every year</a:t>
            </a:r>
          </a:p>
          <a:p>
            <a:pPr marL="285750" indent="-285750">
              <a:buFont typeface="Wingdings" panose="05000000000000000000" pitchFamily="2" charset="2"/>
              <a:buChar char="q"/>
            </a:pPr>
            <a:endParaRPr lang="en-GB" sz="1800" dirty="0"/>
          </a:p>
          <a:p>
            <a:pPr>
              <a:buFont typeface="Wingdings" panose="05000000000000000000" pitchFamily="2" charset="2"/>
              <a:buChar char="q"/>
            </a:pPr>
            <a:r>
              <a:rPr lang="en-GB" sz="1800" dirty="0"/>
              <a:t>SARs-CoV-2 is an RNA virus</a:t>
            </a:r>
          </a:p>
          <a:p>
            <a:pPr marL="0" indent="0"/>
            <a:endParaRPr lang="en-GB" sz="1400" dirty="0"/>
          </a:p>
          <a:p>
            <a:endParaRPr lang="en-GB" dirty="0"/>
          </a:p>
        </p:txBody>
      </p:sp>
    </p:spTree>
    <p:extLst>
      <p:ext uri="{BB962C8B-B14F-4D97-AF65-F5344CB8AC3E}">
        <p14:creationId xmlns:p14="http://schemas.microsoft.com/office/powerpoint/2010/main" val="195629564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9AE5C4-A9ED-FB2E-3BF9-97CD2EDBE5CD}"/>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7BB54480-0EC1-7E0B-0D69-D7AC9A060525}"/>
              </a:ext>
            </a:extLst>
          </p:cNvPr>
          <p:cNvPicPr>
            <a:picLocks noChangeAspect="1"/>
          </p:cNvPicPr>
          <p:nvPr/>
        </p:nvPicPr>
        <p:blipFill>
          <a:blip r:embed="rId3"/>
          <a:stretch>
            <a:fillRect/>
          </a:stretch>
        </p:blipFill>
        <p:spPr>
          <a:xfrm>
            <a:off x="-5697" y="188640"/>
            <a:ext cx="9144000" cy="440478"/>
          </a:xfrm>
          <a:prstGeom prst="rect">
            <a:avLst/>
          </a:prstGeom>
        </p:spPr>
      </p:pic>
      <p:pic>
        <p:nvPicPr>
          <p:cNvPr id="9" name="Picture 8">
            <a:extLst>
              <a:ext uri="{FF2B5EF4-FFF2-40B4-BE49-F238E27FC236}">
                <a16:creationId xmlns:a16="http://schemas.microsoft.com/office/drawing/2014/main" id="{E053B719-0E48-0BA6-E389-364981AA4F72}"/>
              </a:ext>
            </a:extLst>
          </p:cNvPr>
          <p:cNvPicPr>
            <a:picLocks noChangeAspect="1"/>
          </p:cNvPicPr>
          <p:nvPr/>
        </p:nvPicPr>
        <p:blipFill>
          <a:blip r:embed="rId4"/>
          <a:stretch>
            <a:fillRect/>
          </a:stretch>
        </p:blipFill>
        <p:spPr>
          <a:xfrm>
            <a:off x="-5697" y="660450"/>
            <a:ext cx="1514686" cy="447737"/>
          </a:xfrm>
          <a:prstGeom prst="rect">
            <a:avLst/>
          </a:prstGeom>
        </p:spPr>
      </p:pic>
      <p:pic>
        <p:nvPicPr>
          <p:cNvPr id="11" name="Picture 10">
            <a:extLst>
              <a:ext uri="{FF2B5EF4-FFF2-40B4-BE49-F238E27FC236}">
                <a16:creationId xmlns:a16="http://schemas.microsoft.com/office/drawing/2014/main" id="{37D81FAD-F6A0-BDFE-0090-D532196CBBA7}"/>
              </a:ext>
            </a:extLst>
          </p:cNvPr>
          <p:cNvPicPr>
            <a:picLocks noChangeAspect="1"/>
          </p:cNvPicPr>
          <p:nvPr/>
        </p:nvPicPr>
        <p:blipFill>
          <a:blip r:embed="rId5"/>
          <a:stretch>
            <a:fillRect/>
          </a:stretch>
        </p:blipFill>
        <p:spPr>
          <a:xfrm>
            <a:off x="107505" y="1412776"/>
            <a:ext cx="4464496" cy="2780787"/>
          </a:xfrm>
          <a:prstGeom prst="rect">
            <a:avLst/>
          </a:prstGeom>
        </p:spPr>
      </p:pic>
      <p:pic>
        <p:nvPicPr>
          <p:cNvPr id="13" name="Picture 12">
            <a:extLst>
              <a:ext uri="{FF2B5EF4-FFF2-40B4-BE49-F238E27FC236}">
                <a16:creationId xmlns:a16="http://schemas.microsoft.com/office/drawing/2014/main" id="{02A001CC-0529-335A-7569-BABB4B72EF45}"/>
              </a:ext>
            </a:extLst>
          </p:cNvPr>
          <p:cNvPicPr>
            <a:picLocks noChangeAspect="1"/>
          </p:cNvPicPr>
          <p:nvPr/>
        </p:nvPicPr>
        <p:blipFill>
          <a:blip r:embed="rId6"/>
          <a:stretch>
            <a:fillRect/>
          </a:stretch>
        </p:blipFill>
        <p:spPr>
          <a:xfrm>
            <a:off x="4860032" y="1268760"/>
            <a:ext cx="3921648" cy="3431442"/>
          </a:xfrm>
          <a:prstGeom prst="rect">
            <a:avLst/>
          </a:prstGeom>
        </p:spPr>
      </p:pic>
      <p:pic>
        <p:nvPicPr>
          <p:cNvPr id="15" name="Picture 14">
            <a:hlinkClick r:id="rId7"/>
            <a:extLst>
              <a:ext uri="{FF2B5EF4-FFF2-40B4-BE49-F238E27FC236}">
                <a16:creationId xmlns:a16="http://schemas.microsoft.com/office/drawing/2014/main" id="{B41EB178-B6E5-53A7-77F6-BBEB506D2F9A}"/>
              </a:ext>
            </a:extLst>
          </p:cNvPr>
          <p:cNvPicPr>
            <a:picLocks noChangeAspect="1"/>
          </p:cNvPicPr>
          <p:nvPr/>
        </p:nvPicPr>
        <p:blipFill>
          <a:blip r:embed="rId8"/>
          <a:stretch>
            <a:fillRect/>
          </a:stretch>
        </p:blipFill>
        <p:spPr>
          <a:xfrm>
            <a:off x="109520" y="4524253"/>
            <a:ext cx="4096885" cy="794294"/>
          </a:xfrm>
          <a:prstGeom prst="rect">
            <a:avLst/>
          </a:prstGeom>
        </p:spPr>
      </p:pic>
    </p:spTree>
    <p:extLst>
      <p:ext uri="{BB962C8B-B14F-4D97-AF65-F5344CB8AC3E}">
        <p14:creationId xmlns:p14="http://schemas.microsoft.com/office/powerpoint/2010/main" val="401173806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12ADFC-C045-D6F8-C7DC-52B7BF1801F0}"/>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808E0D5C-6E56-2190-2D8B-13DE0AEDD270}"/>
              </a:ext>
            </a:extLst>
          </p:cNvPr>
          <p:cNvPicPr>
            <a:picLocks noChangeAspect="1"/>
          </p:cNvPicPr>
          <p:nvPr/>
        </p:nvPicPr>
        <p:blipFill>
          <a:blip r:embed="rId3"/>
          <a:stretch>
            <a:fillRect/>
          </a:stretch>
        </p:blipFill>
        <p:spPr>
          <a:xfrm>
            <a:off x="-5697" y="188640"/>
            <a:ext cx="9144000" cy="440478"/>
          </a:xfrm>
          <a:prstGeom prst="rect">
            <a:avLst/>
          </a:prstGeom>
        </p:spPr>
      </p:pic>
      <p:pic>
        <p:nvPicPr>
          <p:cNvPr id="3" name="Picture 2">
            <a:extLst>
              <a:ext uri="{FF2B5EF4-FFF2-40B4-BE49-F238E27FC236}">
                <a16:creationId xmlns:a16="http://schemas.microsoft.com/office/drawing/2014/main" id="{12C1F2FD-CCBF-B0E5-07D8-8D2F031B79A9}"/>
              </a:ext>
            </a:extLst>
          </p:cNvPr>
          <p:cNvPicPr>
            <a:picLocks noChangeAspect="1"/>
          </p:cNvPicPr>
          <p:nvPr/>
        </p:nvPicPr>
        <p:blipFill>
          <a:blip r:embed="rId4"/>
          <a:stretch>
            <a:fillRect/>
          </a:stretch>
        </p:blipFill>
        <p:spPr>
          <a:xfrm>
            <a:off x="0" y="764704"/>
            <a:ext cx="1505160" cy="419158"/>
          </a:xfrm>
          <a:prstGeom prst="rect">
            <a:avLst/>
          </a:prstGeom>
        </p:spPr>
      </p:pic>
      <p:pic>
        <p:nvPicPr>
          <p:cNvPr id="5" name="Picture 4">
            <a:extLst>
              <a:ext uri="{FF2B5EF4-FFF2-40B4-BE49-F238E27FC236}">
                <a16:creationId xmlns:a16="http://schemas.microsoft.com/office/drawing/2014/main" id="{2376AF6A-06C9-4123-8023-207EFE248A5D}"/>
              </a:ext>
            </a:extLst>
          </p:cNvPr>
          <p:cNvPicPr>
            <a:picLocks noChangeAspect="1"/>
          </p:cNvPicPr>
          <p:nvPr/>
        </p:nvPicPr>
        <p:blipFill>
          <a:blip r:embed="rId5"/>
          <a:stretch>
            <a:fillRect/>
          </a:stretch>
        </p:blipFill>
        <p:spPr>
          <a:xfrm>
            <a:off x="323528" y="1772816"/>
            <a:ext cx="4535987" cy="3168352"/>
          </a:xfrm>
          <a:prstGeom prst="rect">
            <a:avLst/>
          </a:prstGeom>
        </p:spPr>
      </p:pic>
      <p:pic>
        <p:nvPicPr>
          <p:cNvPr id="8" name="Picture 7">
            <a:extLst>
              <a:ext uri="{FF2B5EF4-FFF2-40B4-BE49-F238E27FC236}">
                <a16:creationId xmlns:a16="http://schemas.microsoft.com/office/drawing/2014/main" id="{C7A7F2A1-E58F-2A19-15C5-DA24B698C90E}"/>
              </a:ext>
            </a:extLst>
          </p:cNvPr>
          <p:cNvPicPr>
            <a:picLocks noChangeAspect="1"/>
          </p:cNvPicPr>
          <p:nvPr/>
        </p:nvPicPr>
        <p:blipFill>
          <a:blip r:embed="rId6"/>
          <a:stretch>
            <a:fillRect/>
          </a:stretch>
        </p:blipFill>
        <p:spPr>
          <a:xfrm>
            <a:off x="4859515" y="1412776"/>
            <a:ext cx="4097094" cy="3319929"/>
          </a:xfrm>
          <a:prstGeom prst="rect">
            <a:avLst/>
          </a:prstGeom>
        </p:spPr>
      </p:pic>
    </p:spTree>
    <p:extLst>
      <p:ext uri="{BB962C8B-B14F-4D97-AF65-F5344CB8AC3E}">
        <p14:creationId xmlns:p14="http://schemas.microsoft.com/office/powerpoint/2010/main" val="418610099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C7D781-FA48-419B-E6BE-D5531A391D41}"/>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4213235D-413A-942A-202F-ED03C788E36F}"/>
              </a:ext>
            </a:extLst>
          </p:cNvPr>
          <p:cNvPicPr>
            <a:picLocks noChangeAspect="1"/>
          </p:cNvPicPr>
          <p:nvPr/>
        </p:nvPicPr>
        <p:blipFill>
          <a:blip r:embed="rId3"/>
          <a:stretch>
            <a:fillRect/>
          </a:stretch>
        </p:blipFill>
        <p:spPr>
          <a:xfrm>
            <a:off x="-5697" y="188640"/>
            <a:ext cx="9144000" cy="440478"/>
          </a:xfrm>
          <a:prstGeom prst="rect">
            <a:avLst/>
          </a:prstGeom>
        </p:spPr>
      </p:pic>
      <p:pic>
        <p:nvPicPr>
          <p:cNvPr id="4" name="Picture 3">
            <a:extLst>
              <a:ext uri="{FF2B5EF4-FFF2-40B4-BE49-F238E27FC236}">
                <a16:creationId xmlns:a16="http://schemas.microsoft.com/office/drawing/2014/main" id="{DB27201E-BBD2-8AC9-B9A5-993D0F6C4920}"/>
              </a:ext>
            </a:extLst>
          </p:cNvPr>
          <p:cNvPicPr>
            <a:picLocks noChangeAspect="1"/>
          </p:cNvPicPr>
          <p:nvPr/>
        </p:nvPicPr>
        <p:blipFill>
          <a:blip r:embed="rId4"/>
          <a:stretch>
            <a:fillRect/>
          </a:stretch>
        </p:blipFill>
        <p:spPr>
          <a:xfrm>
            <a:off x="0" y="764704"/>
            <a:ext cx="1038370" cy="447737"/>
          </a:xfrm>
          <a:prstGeom prst="rect">
            <a:avLst/>
          </a:prstGeom>
        </p:spPr>
      </p:pic>
      <p:sp>
        <p:nvSpPr>
          <p:cNvPr id="9" name="TextBox 8">
            <a:extLst>
              <a:ext uri="{FF2B5EF4-FFF2-40B4-BE49-F238E27FC236}">
                <a16:creationId xmlns:a16="http://schemas.microsoft.com/office/drawing/2014/main" id="{B9EE847C-E682-9220-EA3F-52F97D451F43}"/>
              </a:ext>
            </a:extLst>
          </p:cNvPr>
          <p:cNvSpPr txBox="1"/>
          <p:nvPr/>
        </p:nvSpPr>
        <p:spPr>
          <a:xfrm>
            <a:off x="86907" y="1582340"/>
            <a:ext cx="8958791" cy="3693319"/>
          </a:xfrm>
          <a:prstGeom prst="rect">
            <a:avLst/>
          </a:prstGeom>
          <a:noFill/>
        </p:spPr>
        <p:txBody>
          <a:bodyPr wrap="square">
            <a:spAutoFit/>
          </a:bodyPr>
          <a:lstStyle/>
          <a:p>
            <a:r>
              <a:rPr lang="en-GB" dirty="0">
                <a:solidFill>
                  <a:schemeClr val="bg2"/>
                </a:solidFill>
              </a:rPr>
              <a:t>Comirnaty LP.8.1 30 micrograms/dose COVID-19 vaccines are refrigerated (not frozen). They will be delivered to vaccination sites at temperatures between +2°C and +8°C</a:t>
            </a:r>
          </a:p>
          <a:p>
            <a:endParaRPr lang="en-GB" dirty="0">
              <a:solidFill>
                <a:schemeClr val="bg2"/>
              </a:solidFill>
            </a:endParaRPr>
          </a:p>
          <a:p>
            <a:pPr marL="285750" indent="-285750">
              <a:buFont typeface="Arial" panose="020B0604020202020204" pitchFamily="34" charset="0"/>
              <a:buChar char="•"/>
            </a:pPr>
            <a:r>
              <a:rPr lang="en-GB" dirty="0">
                <a:solidFill>
                  <a:schemeClr val="bg2"/>
                </a:solidFill>
              </a:rPr>
              <a:t>Refrigerated vaccine must be transferred immediately to a vaccine fridge on arrival and stored in a carefully monitored temperature range of +2°C and +8°C.</a:t>
            </a:r>
          </a:p>
          <a:p>
            <a:pPr marL="285750" indent="-285750">
              <a:buFont typeface="Arial" panose="020B0604020202020204" pitchFamily="34" charset="0"/>
              <a:buChar char="•"/>
            </a:pPr>
            <a:r>
              <a:rPr lang="en-GB" dirty="0">
                <a:solidFill>
                  <a:schemeClr val="bg2"/>
                </a:solidFill>
              </a:rPr>
              <a:t>Comirnaty LP.8.1 30 micrograms/dose vaccines have a maximum shelf life of up to 12 months at +2°C to +8°C.</a:t>
            </a:r>
          </a:p>
          <a:p>
            <a:pPr marL="285750" indent="-285750">
              <a:buFont typeface="Arial" panose="020B0604020202020204" pitchFamily="34" charset="0"/>
              <a:buChar char="•"/>
            </a:pPr>
            <a:r>
              <a:rPr lang="en-GB" dirty="0">
                <a:solidFill>
                  <a:schemeClr val="bg2"/>
                </a:solidFill>
              </a:rPr>
              <a:t>Prior to use, Comirnaty LP.8.1 30 micrograms/dose vaccines can be stored for up to 12 hours at temperatures between +8°C and +30°C.</a:t>
            </a:r>
          </a:p>
          <a:p>
            <a:pPr marL="285750" indent="-285750">
              <a:buFont typeface="Arial" panose="020B0604020202020204" pitchFamily="34" charset="0"/>
              <a:buChar char="•"/>
            </a:pPr>
            <a:r>
              <a:rPr lang="en-GB" dirty="0">
                <a:solidFill>
                  <a:schemeClr val="bg2"/>
                </a:solidFill>
              </a:rPr>
              <a:t>Vaccines should be stored in their original package to protect them from light. During storage, exposure to room light should be minimised and exposure to direct sunlight and ultraviolet light should be avoided.</a:t>
            </a:r>
          </a:p>
        </p:txBody>
      </p:sp>
    </p:spTree>
    <p:extLst>
      <p:ext uri="{BB962C8B-B14F-4D97-AF65-F5344CB8AC3E}">
        <p14:creationId xmlns:p14="http://schemas.microsoft.com/office/powerpoint/2010/main" val="368862950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D8860E-986B-7C1F-CD76-8FCDC0E8FE0D}"/>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85DD8DA6-EE70-209C-7F48-2EF739F48606}"/>
              </a:ext>
            </a:extLst>
          </p:cNvPr>
          <p:cNvPicPr>
            <a:picLocks noChangeAspect="1"/>
          </p:cNvPicPr>
          <p:nvPr/>
        </p:nvPicPr>
        <p:blipFill>
          <a:blip r:embed="rId3"/>
          <a:stretch>
            <a:fillRect/>
          </a:stretch>
        </p:blipFill>
        <p:spPr>
          <a:xfrm>
            <a:off x="-5697" y="188640"/>
            <a:ext cx="9144000" cy="440478"/>
          </a:xfrm>
          <a:prstGeom prst="rect">
            <a:avLst/>
          </a:prstGeom>
        </p:spPr>
      </p:pic>
      <p:pic>
        <p:nvPicPr>
          <p:cNvPr id="3" name="Picture 2">
            <a:extLst>
              <a:ext uri="{FF2B5EF4-FFF2-40B4-BE49-F238E27FC236}">
                <a16:creationId xmlns:a16="http://schemas.microsoft.com/office/drawing/2014/main" id="{94CEBECA-6102-DEAB-F6B7-943708AA27E4}"/>
              </a:ext>
            </a:extLst>
          </p:cNvPr>
          <p:cNvPicPr>
            <a:picLocks noChangeAspect="1"/>
          </p:cNvPicPr>
          <p:nvPr/>
        </p:nvPicPr>
        <p:blipFill>
          <a:blip r:embed="rId4"/>
          <a:stretch>
            <a:fillRect/>
          </a:stretch>
        </p:blipFill>
        <p:spPr>
          <a:xfrm>
            <a:off x="-5697" y="764704"/>
            <a:ext cx="2410161" cy="438211"/>
          </a:xfrm>
          <a:prstGeom prst="rect">
            <a:avLst/>
          </a:prstGeom>
        </p:spPr>
      </p:pic>
      <p:pic>
        <p:nvPicPr>
          <p:cNvPr id="6" name="Picture 5">
            <a:extLst>
              <a:ext uri="{FF2B5EF4-FFF2-40B4-BE49-F238E27FC236}">
                <a16:creationId xmlns:a16="http://schemas.microsoft.com/office/drawing/2014/main" id="{F6A1BE68-D02A-0F70-37B0-37270E5B24A9}"/>
              </a:ext>
            </a:extLst>
          </p:cNvPr>
          <p:cNvPicPr>
            <a:picLocks noChangeAspect="1"/>
          </p:cNvPicPr>
          <p:nvPr/>
        </p:nvPicPr>
        <p:blipFill>
          <a:blip r:embed="rId5"/>
          <a:stretch>
            <a:fillRect/>
          </a:stretch>
        </p:blipFill>
        <p:spPr>
          <a:xfrm>
            <a:off x="323528" y="1412776"/>
            <a:ext cx="3922624" cy="4327961"/>
          </a:xfrm>
          <a:prstGeom prst="rect">
            <a:avLst/>
          </a:prstGeom>
        </p:spPr>
      </p:pic>
      <p:pic>
        <p:nvPicPr>
          <p:cNvPr id="10" name="Picture 9">
            <a:extLst>
              <a:ext uri="{FF2B5EF4-FFF2-40B4-BE49-F238E27FC236}">
                <a16:creationId xmlns:a16="http://schemas.microsoft.com/office/drawing/2014/main" id="{641A037C-43F0-9393-340A-5C5CFF91800F}"/>
              </a:ext>
            </a:extLst>
          </p:cNvPr>
          <p:cNvPicPr>
            <a:picLocks noChangeAspect="1"/>
          </p:cNvPicPr>
          <p:nvPr/>
        </p:nvPicPr>
        <p:blipFill>
          <a:blip r:embed="rId6"/>
          <a:stretch>
            <a:fillRect/>
          </a:stretch>
        </p:blipFill>
        <p:spPr>
          <a:xfrm rot="2005093">
            <a:off x="4331050" y="2670651"/>
            <a:ext cx="4783730" cy="1452486"/>
          </a:xfrm>
          <a:prstGeom prst="rect">
            <a:avLst/>
          </a:prstGeom>
        </p:spPr>
      </p:pic>
    </p:spTree>
    <p:extLst>
      <p:ext uri="{BB962C8B-B14F-4D97-AF65-F5344CB8AC3E}">
        <p14:creationId xmlns:p14="http://schemas.microsoft.com/office/powerpoint/2010/main" val="149657104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52447A5-5CDF-4489-822A-BC6939DEE48A}"/>
              </a:ext>
            </a:extLst>
          </p:cNvPr>
          <p:cNvSpPr>
            <a:spLocks noGrp="1"/>
          </p:cNvSpPr>
          <p:nvPr>
            <p:ph idx="1"/>
          </p:nvPr>
        </p:nvSpPr>
        <p:spPr>
          <a:xfrm>
            <a:off x="179512" y="1124744"/>
            <a:ext cx="8784976" cy="4824536"/>
          </a:xfrm>
        </p:spPr>
        <p:txBody>
          <a:bodyPr/>
          <a:lstStyle/>
          <a:p>
            <a:r>
              <a:rPr lang="en-GB" sz="1400" b="1" dirty="0"/>
              <a:t>T</a:t>
            </a:r>
            <a:r>
              <a:rPr lang="en-GB" sz="1500" b="1" dirty="0"/>
              <a:t>he following reactions were reported by the vaccine clinical trial participants</a:t>
            </a:r>
          </a:p>
          <a:p>
            <a:r>
              <a:rPr lang="en-GB" sz="1500" b="1" dirty="0"/>
              <a:t>Local reactions</a:t>
            </a:r>
            <a:endParaRPr lang="en-GB" sz="1500" dirty="0"/>
          </a:p>
          <a:p>
            <a:r>
              <a:rPr lang="en-GB" sz="1500" dirty="0"/>
              <a:t>Over 80% reported pain at the injection site. Redness and swelling was also commonly reported</a:t>
            </a:r>
          </a:p>
          <a:p>
            <a:endParaRPr lang="en-GB" sz="1500" dirty="0">
              <a:solidFill>
                <a:srgbClr val="7030A0"/>
              </a:solidFill>
            </a:endParaRPr>
          </a:p>
          <a:p>
            <a:r>
              <a:rPr lang="en-GB" sz="1500" b="1" dirty="0"/>
              <a:t>Systemic reactions</a:t>
            </a:r>
            <a:endParaRPr lang="en-GB" sz="1500" dirty="0"/>
          </a:p>
          <a:p>
            <a:r>
              <a:rPr lang="en-GB" sz="1500" dirty="0"/>
              <a:t>The most frequently reported systemic reactions (reactions affecting the whole body) were</a:t>
            </a:r>
          </a:p>
          <a:p>
            <a:r>
              <a:rPr lang="en-GB" sz="1500" dirty="0"/>
              <a:t>tiredness (&gt; 60%) 		headache (&gt; 50%) </a:t>
            </a:r>
          </a:p>
          <a:p>
            <a:r>
              <a:rPr lang="en-GB" sz="1500" dirty="0"/>
              <a:t>muscle aches (&gt; 30%)	chills (&gt; 30%) </a:t>
            </a:r>
          </a:p>
          <a:p>
            <a:r>
              <a:rPr lang="en-GB" sz="1500" dirty="0"/>
              <a:t>joint pain (&gt; 20%) 		raised temperature (pyrexia)(&gt; 10%) </a:t>
            </a:r>
            <a:endParaRPr lang="en-GB" sz="1500" dirty="0">
              <a:solidFill>
                <a:srgbClr val="7030A0"/>
              </a:solidFill>
            </a:endParaRPr>
          </a:p>
          <a:p>
            <a:pPr marL="285750" indent="-285750">
              <a:buFont typeface="Arial" panose="020B0604020202020204" pitchFamily="34" charset="0"/>
              <a:buChar char="•"/>
            </a:pPr>
            <a:r>
              <a:rPr lang="en-GB" sz="1500" dirty="0"/>
              <a:t>these symptoms were usually mild or moderate in intensity and resolved within a few days after vaccination</a:t>
            </a:r>
          </a:p>
          <a:p>
            <a:pPr marL="285750" indent="-285750">
              <a:buFont typeface="Arial" panose="020B0604020202020204" pitchFamily="34" charset="0"/>
              <a:buChar char="•"/>
            </a:pPr>
            <a:r>
              <a:rPr lang="en-GB" sz="1500" dirty="0"/>
              <a:t>medicines such as paracetamol can be given for pain or fever if required</a:t>
            </a:r>
          </a:p>
          <a:p>
            <a:pPr marL="285750" indent="-285750">
              <a:buFont typeface="Arial" panose="020B0604020202020204" pitchFamily="34" charset="0"/>
              <a:buChar char="•"/>
            </a:pPr>
            <a:r>
              <a:rPr lang="en-GB" sz="1500" dirty="0"/>
              <a:t>inform vaccinees these symptoms normally last less than a week but if their symptoms get worse or they are concerned, they should speak to their GP </a:t>
            </a:r>
          </a:p>
          <a:p>
            <a:pPr marL="285750" indent="-285750">
              <a:buFont typeface="Arial" panose="020B0604020202020204" pitchFamily="34" charset="0"/>
              <a:buChar char="•"/>
            </a:pPr>
            <a:r>
              <a:rPr lang="en-GB" sz="1500" dirty="0"/>
              <a:t>all boosters led to short term local and systemic reactions, similar to those seen after the primary course, including local pain, fatigue, headache and muscle pain</a:t>
            </a:r>
            <a:endParaRPr lang="en-GB" sz="1500" dirty="0">
              <a:solidFill>
                <a:srgbClr val="7030A0"/>
              </a:solidFill>
            </a:endParaRPr>
          </a:p>
          <a:p>
            <a:endParaRPr lang="en-GB" sz="1400" dirty="0"/>
          </a:p>
        </p:txBody>
      </p:sp>
      <p:sp>
        <p:nvSpPr>
          <p:cNvPr id="4" name="Slide Number Placeholder 3">
            <a:extLst>
              <a:ext uri="{FF2B5EF4-FFF2-40B4-BE49-F238E27FC236}">
                <a16:creationId xmlns:a16="http://schemas.microsoft.com/office/drawing/2014/main" id="{598A579E-128D-432A-80CA-108A2498E546}"/>
              </a:ext>
            </a:extLst>
          </p:cNvPr>
          <p:cNvSpPr>
            <a:spLocks noGrp="1"/>
          </p:cNvSpPr>
          <p:nvPr>
            <p:ph type="sldNum" sz="quarter" idx="4294967295"/>
          </p:nvPr>
        </p:nvSpPr>
        <p:spPr>
          <a:xfrm>
            <a:off x="0" y="6308727"/>
            <a:ext cx="9144000" cy="549275"/>
          </a:xfrm>
          <a:prstGeom prst="rect">
            <a:avLst/>
          </a:prstGeom>
        </p:spPr>
        <p:txBody>
          <a:bodyPr/>
          <a:lstStyle/>
          <a:p>
            <a:pPr marL="531813">
              <a:defRPr/>
            </a:pPr>
            <a:r>
              <a:rPr lang="en-US">
                <a:solidFill>
                  <a:srgbClr val="FFFFFF"/>
                </a:solidFill>
              </a:rPr>
              <a:t>  </a:t>
            </a:r>
            <a:fld id="{2565FA6D-D4C8-4C4C-AC4B-3269734D34D8}" type="slidenum">
              <a:rPr lang="en-US" smtClean="0">
                <a:solidFill>
                  <a:srgbClr val="FFFFFF"/>
                </a:solidFill>
              </a:rPr>
              <a:pPr marL="531813">
                <a:defRPr/>
              </a:pPr>
              <a:t>74</a:t>
            </a:fld>
            <a:endParaRPr lang="en-US" dirty="0">
              <a:solidFill>
                <a:srgbClr val="FFFFFF"/>
              </a:solidFill>
            </a:endParaRPr>
          </a:p>
        </p:txBody>
      </p:sp>
      <p:sp>
        <p:nvSpPr>
          <p:cNvPr id="5" name="Footer Placeholder 4">
            <a:extLst>
              <a:ext uri="{FF2B5EF4-FFF2-40B4-BE49-F238E27FC236}">
                <a16:creationId xmlns:a16="http://schemas.microsoft.com/office/drawing/2014/main" id="{D863D8BE-AB48-4710-9ED8-8E228E73DC35}"/>
              </a:ext>
            </a:extLst>
          </p:cNvPr>
          <p:cNvSpPr>
            <a:spLocks noGrp="1"/>
          </p:cNvSpPr>
          <p:nvPr>
            <p:ph type="ftr" sz="quarter" idx="4294967295"/>
          </p:nvPr>
        </p:nvSpPr>
        <p:spPr>
          <a:xfrm>
            <a:off x="900113" y="6308727"/>
            <a:ext cx="8064375" cy="549275"/>
          </a:xfrm>
          <a:prstGeom prst="rect">
            <a:avLst/>
          </a:prstGeom>
        </p:spPr>
        <p:txBody>
          <a:bodyPr/>
          <a:lstStyle/>
          <a:p>
            <a:pPr>
              <a:defRPr/>
            </a:pPr>
            <a:r>
              <a:rPr lang="en-GB">
                <a:solidFill>
                  <a:srgbClr val="FFFFFF"/>
                </a:solidFill>
              </a:rPr>
              <a:t>COVID-19 Vaccination programme: Core training slide set for healthcare practitioners 11 December 2020 </a:t>
            </a:r>
            <a:endParaRPr lang="en-US" dirty="0">
              <a:solidFill>
                <a:srgbClr val="FFFFFF"/>
              </a:solidFill>
            </a:endParaRPr>
          </a:p>
        </p:txBody>
      </p:sp>
      <p:pic>
        <p:nvPicPr>
          <p:cNvPr id="7" name="Picture 6">
            <a:extLst>
              <a:ext uri="{FF2B5EF4-FFF2-40B4-BE49-F238E27FC236}">
                <a16:creationId xmlns:a16="http://schemas.microsoft.com/office/drawing/2014/main" id="{74B4CF00-F255-8198-DFCA-4927EA347771}"/>
              </a:ext>
            </a:extLst>
          </p:cNvPr>
          <p:cNvPicPr>
            <a:picLocks noChangeAspect="1"/>
          </p:cNvPicPr>
          <p:nvPr/>
        </p:nvPicPr>
        <p:blipFill>
          <a:blip r:embed="rId3"/>
          <a:stretch>
            <a:fillRect/>
          </a:stretch>
        </p:blipFill>
        <p:spPr>
          <a:xfrm>
            <a:off x="-5697" y="188640"/>
            <a:ext cx="9144000" cy="440478"/>
          </a:xfrm>
          <a:prstGeom prst="rect">
            <a:avLst/>
          </a:prstGeom>
        </p:spPr>
      </p:pic>
      <p:pic>
        <p:nvPicPr>
          <p:cNvPr id="8" name="Picture 7">
            <a:extLst>
              <a:ext uri="{FF2B5EF4-FFF2-40B4-BE49-F238E27FC236}">
                <a16:creationId xmlns:a16="http://schemas.microsoft.com/office/drawing/2014/main" id="{7439F291-4DAF-62D1-AB90-9047805B527A}"/>
              </a:ext>
            </a:extLst>
          </p:cNvPr>
          <p:cNvPicPr>
            <a:picLocks noChangeAspect="1"/>
          </p:cNvPicPr>
          <p:nvPr/>
        </p:nvPicPr>
        <p:blipFill>
          <a:blip r:embed="rId4"/>
          <a:stretch>
            <a:fillRect/>
          </a:stretch>
        </p:blipFill>
        <p:spPr>
          <a:xfrm>
            <a:off x="25693" y="692696"/>
            <a:ext cx="1810003" cy="390580"/>
          </a:xfrm>
          <a:prstGeom prst="rect">
            <a:avLst/>
          </a:prstGeom>
        </p:spPr>
      </p:pic>
    </p:spTree>
    <p:extLst>
      <p:ext uri="{BB962C8B-B14F-4D97-AF65-F5344CB8AC3E}">
        <p14:creationId xmlns:p14="http://schemas.microsoft.com/office/powerpoint/2010/main" val="239661045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5319" y="117794"/>
            <a:ext cx="8077200" cy="1285854"/>
          </a:xfrm>
        </p:spPr>
        <p:txBody>
          <a:bodyPr/>
          <a:lstStyle/>
          <a:p>
            <a:r>
              <a:rPr lang="en-GB" sz="3600" dirty="0">
                <a:solidFill>
                  <a:schemeClr val="accent1">
                    <a:lumMod val="75000"/>
                  </a:schemeClr>
                </a:solidFill>
              </a:rPr>
              <a:t>Reporting adverse reactions</a:t>
            </a:r>
          </a:p>
        </p:txBody>
      </p:sp>
      <p:sp>
        <p:nvSpPr>
          <p:cNvPr id="3" name="Content Placeholder 2"/>
          <p:cNvSpPr>
            <a:spLocks noGrp="1"/>
          </p:cNvSpPr>
          <p:nvPr>
            <p:ph idx="1"/>
          </p:nvPr>
        </p:nvSpPr>
        <p:spPr>
          <a:xfrm>
            <a:off x="685799" y="1268760"/>
            <a:ext cx="5134047" cy="4293840"/>
          </a:xfrm>
        </p:spPr>
        <p:txBody>
          <a:bodyPr/>
          <a:lstStyle/>
          <a:p>
            <a:pPr marL="36000" indent="0"/>
            <a:r>
              <a:rPr lang="en-GB" sz="1600" dirty="0"/>
              <a:t>Suspected adverse reactions or suspected side effects should be reported to the MHRA through the online </a:t>
            </a:r>
            <a:r>
              <a:rPr lang="en-GB" sz="1600" dirty="0">
                <a:hlinkClick r:id="rId3"/>
              </a:rPr>
              <a:t>Yellow Card COVID-19 | Making medicines and medical devices safer (mhra.gov.uk) </a:t>
            </a:r>
            <a:r>
              <a:rPr lang="en-GB" sz="1600" dirty="0"/>
              <a:t>or</a:t>
            </a:r>
            <a:r>
              <a:rPr lang="en-GB" sz="1600" dirty="0">
                <a:solidFill>
                  <a:srgbClr val="FF0000"/>
                </a:solidFill>
              </a:rPr>
              <a:t> </a:t>
            </a:r>
            <a:r>
              <a:rPr lang="en-GB" sz="1600" dirty="0"/>
              <a:t>the Yellow Card app.</a:t>
            </a:r>
          </a:p>
          <a:p>
            <a:pPr marL="36000" indent="0"/>
            <a:endParaRPr lang="en-GB" sz="1600" dirty="0"/>
          </a:p>
          <a:p>
            <a:pPr marL="36000" indent="0"/>
            <a:r>
              <a:rPr lang="en-GB" altLang="en-US" sz="1600" dirty="0">
                <a:ea typeface="Source Sans Pro"/>
              </a:rPr>
              <a:t>Anyone (patients and health care workers) can make a Yellow Card report, even if they are uncertain as to whether a vaccine caused the condition.</a:t>
            </a:r>
          </a:p>
          <a:p>
            <a:pPr marL="36000" indent="0"/>
            <a:endParaRPr lang="en-GB" altLang="en-US" sz="1600" dirty="0">
              <a:solidFill>
                <a:srgbClr val="FF0000"/>
              </a:solidFill>
              <a:ea typeface="Source Sans Pro"/>
            </a:endParaRPr>
          </a:p>
          <a:p>
            <a:pPr marL="36000" indent="0"/>
            <a:r>
              <a:rPr lang="en-GB" sz="1600" dirty="0">
                <a:solidFill>
                  <a:srgbClr val="FF0000"/>
                </a:solidFill>
              </a:rPr>
              <a:t>The COVID-19 vaccines carry a black triangle symbol </a:t>
            </a:r>
            <a:r>
              <a:rPr lang="en-GB" sz="1600" dirty="0"/>
              <a:t>(▼) </a:t>
            </a:r>
            <a:r>
              <a:rPr lang="en-GB" sz="1600" dirty="0">
                <a:solidFill>
                  <a:srgbClr val="FF0000"/>
                </a:solidFill>
              </a:rPr>
              <a:t>(as do all vaccines during the earlier stages of their introduction). This is to encourage reporting of </a:t>
            </a:r>
            <a:r>
              <a:rPr lang="en-GB" sz="1600" u="sng" dirty="0">
                <a:solidFill>
                  <a:srgbClr val="FF0000"/>
                </a:solidFill>
              </a:rPr>
              <a:t>all</a:t>
            </a:r>
            <a:r>
              <a:rPr lang="en-GB" sz="1600" dirty="0">
                <a:solidFill>
                  <a:srgbClr val="FF0000"/>
                </a:solidFill>
              </a:rPr>
              <a:t> suspected adverse reactions.</a:t>
            </a:r>
            <a:endParaRPr lang="en-GB" sz="1600" b="1" dirty="0">
              <a:solidFill>
                <a:srgbClr val="FF0000"/>
              </a:solidFill>
              <a:latin typeface="Arial" charset="0"/>
              <a:ea typeface="ヒラギノ角ゴ Pro W3" charset="-128"/>
              <a:cs typeface="ヒラギノ角ゴ Pro W3" charset="-128"/>
            </a:endParaRPr>
          </a:p>
          <a:p>
            <a:pPr marL="36000" indent="0"/>
            <a:endParaRPr lang="en-GB" altLang="en-US" sz="1600" dirty="0">
              <a:ea typeface="Source Sans Pro"/>
            </a:endParaRPr>
          </a:p>
          <a:p>
            <a:endParaRPr lang="en-GB" dirty="0"/>
          </a:p>
          <a:p>
            <a:endParaRPr lang="en-GB" dirty="0"/>
          </a:p>
          <a:p>
            <a:endParaRPr lang="en-GB" dirty="0"/>
          </a:p>
          <a:p>
            <a:endParaRPr lang="en-GB" dirty="0"/>
          </a:p>
          <a:p>
            <a:endParaRPr lang="en-GB" dirty="0"/>
          </a:p>
          <a:p>
            <a:endParaRPr lang="en-GB" dirty="0"/>
          </a:p>
          <a:p>
            <a:endParaRPr lang="en-GB" dirty="0"/>
          </a:p>
        </p:txBody>
      </p:sp>
      <p:pic>
        <p:nvPicPr>
          <p:cNvPr id="5" name="Picture 4">
            <a:extLst>
              <a:ext uri="{FF2B5EF4-FFF2-40B4-BE49-F238E27FC236}">
                <a16:creationId xmlns:a16="http://schemas.microsoft.com/office/drawing/2014/main" id="{502E4B1B-695C-44AD-989C-34E4EEF00D17}"/>
              </a:ext>
            </a:extLst>
          </p:cNvPr>
          <p:cNvPicPr>
            <a:picLocks noChangeAspect="1"/>
          </p:cNvPicPr>
          <p:nvPr/>
        </p:nvPicPr>
        <p:blipFill>
          <a:blip r:embed="rId4"/>
          <a:stretch>
            <a:fillRect/>
          </a:stretch>
        </p:blipFill>
        <p:spPr>
          <a:xfrm>
            <a:off x="6263071" y="1403648"/>
            <a:ext cx="2016224" cy="2241375"/>
          </a:xfrm>
          <a:prstGeom prst="rect">
            <a:avLst/>
          </a:prstGeom>
        </p:spPr>
      </p:pic>
      <p:sp>
        <p:nvSpPr>
          <p:cNvPr id="4" name="Rectangle 3">
            <a:extLst>
              <a:ext uri="{FF2B5EF4-FFF2-40B4-BE49-F238E27FC236}">
                <a16:creationId xmlns:a16="http://schemas.microsoft.com/office/drawing/2014/main" id="{F5929762-01EB-42C9-B575-269477B035A2}"/>
              </a:ext>
            </a:extLst>
          </p:cNvPr>
          <p:cNvSpPr/>
          <p:nvPr/>
        </p:nvSpPr>
        <p:spPr>
          <a:xfrm>
            <a:off x="6166237" y="4011078"/>
            <a:ext cx="2638351" cy="1077218"/>
          </a:xfrm>
          <a:prstGeom prst="rect">
            <a:avLst/>
          </a:prstGeom>
        </p:spPr>
        <p:txBody>
          <a:bodyPr wrap="square">
            <a:spAutoFit/>
          </a:bodyPr>
          <a:lstStyle/>
          <a:p>
            <a:r>
              <a:rPr lang="en-GB" sz="1600" dirty="0">
                <a:solidFill>
                  <a:schemeClr val="bg2"/>
                </a:solidFill>
              </a:rPr>
              <a:t>The QR code can be used for quick and easy access to the Yellow Card  reporting site</a:t>
            </a:r>
          </a:p>
        </p:txBody>
      </p:sp>
      <p:pic>
        <p:nvPicPr>
          <p:cNvPr id="7" name="Picture 6">
            <a:extLst>
              <a:ext uri="{FF2B5EF4-FFF2-40B4-BE49-F238E27FC236}">
                <a16:creationId xmlns:a16="http://schemas.microsoft.com/office/drawing/2014/main" id="{718AE476-C2F7-4D25-8A75-615C750A452F}"/>
              </a:ext>
            </a:extLst>
          </p:cNvPr>
          <p:cNvPicPr>
            <a:picLocks noChangeAspect="1"/>
          </p:cNvPicPr>
          <p:nvPr/>
        </p:nvPicPr>
        <p:blipFill>
          <a:blip r:embed="rId5"/>
          <a:stretch>
            <a:fillRect/>
          </a:stretch>
        </p:blipFill>
        <p:spPr>
          <a:xfrm>
            <a:off x="3696047" y="5263979"/>
            <a:ext cx="5134047" cy="1329352"/>
          </a:xfrm>
          <a:prstGeom prst="rect">
            <a:avLst/>
          </a:prstGeom>
        </p:spPr>
      </p:pic>
    </p:spTree>
    <p:extLst>
      <p:ext uri="{BB962C8B-B14F-4D97-AF65-F5344CB8AC3E}">
        <p14:creationId xmlns:p14="http://schemas.microsoft.com/office/powerpoint/2010/main" val="264984711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DCB9FEA-AC5A-4E5C-8EB3-88FC2399AE97}"/>
              </a:ext>
            </a:extLst>
          </p:cNvPr>
          <p:cNvSpPr>
            <a:spLocks noGrp="1"/>
          </p:cNvSpPr>
          <p:nvPr>
            <p:ph idx="1"/>
          </p:nvPr>
        </p:nvSpPr>
        <p:spPr>
          <a:xfrm>
            <a:off x="179512" y="1340768"/>
            <a:ext cx="8583488" cy="4221832"/>
          </a:xfrm>
        </p:spPr>
        <p:txBody>
          <a:bodyPr/>
          <a:lstStyle/>
          <a:p>
            <a:pPr algn="ctr"/>
            <a:endParaRPr lang="en-GB" sz="5400" b="1" dirty="0">
              <a:solidFill>
                <a:schemeClr val="accent1">
                  <a:lumMod val="75000"/>
                </a:schemeClr>
              </a:solidFill>
            </a:endParaRPr>
          </a:p>
          <a:p>
            <a:pPr algn="ctr"/>
            <a:r>
              <a:rPr lang="en-GB" sz="5400" b="1" dirty="0">
                <a:solidFill>
                  <a:schemeClr val="accent1">
                    <a:lumMod val="75000"/>
                  </a:schemeClr>
                </a:solidFill>
              </a:rPr>
              <a:t>8. Supporting children and further information</a:t>
            </a:r>
            <a:endParaRPr lang="en-GB" sz="4800" b="1" i="1" dirty="0">
              <a:solidFill>
                <a:srgbClr val="FF0000"/>
              </a:solidFill>
            </a:endParaRPr>
          </a:p>
        </p:txBody>
      </p:sp>
    </p:spTree>
    <p:extLst>
      <p:ext uri="{BB962C8B-B14F-4D97-AF65-F5344CB8AC3E}">
        <p14:creationId xmlns:p14="http://schemas.microsoft.com/office/powerpoint/2010/main" val="276970822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04664"/>
            <a:ext cx="8077200" cy="1080120"/>
          </a:xfrm>
        </p:spPr>
        <p:txBody>
          <a:bodyPr/>
          <a:lstStyle/>
          <a:p>
            <a:r>
              <a:rPr lang="en-GB" sz="3200" dirty="0">
                <a:solidFill>
                  <a:schemeClr val="accent1">
                    <a:lumMod val="75000"/>
                  </a:schemeClr>
                </a:solidFill>
              </a:rPr>
              <a:t>Supporting children and young people </a:t>
            </a:r>
            <a:br>
              <a:rPr lang="en-GB" sz="3200" dirty="0">
                <a:solidFill>
                  <a:schemeClr val="accent1">
                    <a:lumMod val="75000"/>
                  </a:schemeClr>
                </a:solidFill>
              </a:rPr>
            </a:br>
            <a:r>
              <a:rPr lang="en-GB" sz="3200" dirty="0">
                <a:solidFill>
                  <a:schemeClr val="accent1">
                    <a:lumMod val="75000"/>
                  </a:schemeClr>
                </a:solidFill>
              </a:rPr>
              <a:t>during vaccination (1)</a:t>
            </a:r>
            <a:endParaRPr lang="en-GB" sz="3200" dirty="0"/>
          </a:p>
        </p:txBody>
      </p:sp>
      <p:sp>
        <p:nvSpPr>
          <p:cNvPr id="3" name="Content Placeholder 2"/>
          <p:cNvSpPr>
            <a:spLocks noGrp="1"/>
          </p:cNvSpPr>
          <p:nvPr>
            <p:ph idx="1"/>
          </p:nvPr>
        </p:nvSpPr>
        <p:spPr>
          <a:xfrm>
            <a:off x="685800" y="1772816"/>
            <a:ext cx="8077200" cy="3789784"/>
          </a:xfrm>
        </p:spPr>
        <p:txBody>
          <a:bodyPr/>
          <a:lstStyle/>
          <a:p>
            <a:pPr marL="0" indent="0">
              <a:lnSpc>
                <a:spcPct val="110000"/>
              </a:lnSpc>
              <a:spcBef>
                <a:spcPts val="0"/>
              </a:spcBef>
            </a:pPr>
            <a:r>
              <a:rPr lang="en-GB" sz="2600" dirty="0"/>
              <a:t>Getting vaccinated can be daunting for some people, particularly children and young people - they may be anxious, scared or needle phobic.</a:t>
            </a:r>
          </a:p>
          <a:p>
            <a:pPr marL="0" indent="0">
              <a:lnSpc>
                <a:spcPct val="110000"/>
              </a:lnSpc>
              <a:spcBef>
                <a:spcPts val="0"/>
              </a:spcBef>
            </a:pPr>
            <a:endParaRPr lang="en-GB" sz="2600" dirty="0"/>
          </a:p>
          <a:p>
            <a:pPr marL="0" indent="0">
              <a:lnSpc>
                <a:spcPct val="110000"/>
              </a:lnSpc>
              <a:spcBef>
                <a:spcPts val="0"/>
              </a:spcBef>
            </a:pPr>
            <a:r>
              <a:rPr lang="en-GB" sz="2600" dirty="0"/>
              <a:t>Top tips for supporting children and young people during vaccination can be found in the linked document: </a:t>
            </a:r>
            <a:r>
              <a:rPr lang="en-GB" sz="2600" dirty="0">
                <a:hlinkClick r:id="rId3"/>
              </a:rPr>
              <a:t>PowerPoint Presentation (england.nhs.uk)</a:t>
            </a:r>
            <a:endParaRPr lang="en-GB" sz="2600" dirty="0">
              <a:solidFill>
                <a:srgbClr val="FF0000"/>
              </a:solidFill>
            </a:endParaRPr>
          </a:p>
        </p:txBody>
      </p:sp>
    </p:spTree>
    <p:extLst>
      <p:ext uri="{BB962C8B-B14F-4D97-AF65-F5344CB8AC3E}">
        <p14:creationId xmlns:p14="http://schemas.microsoft.com/office/powerpoint/2010/main" val="428075174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76672"/>
            <a:ext cx="8077200" cy="936104"/>
          </a:xfrm>
        </p:spPr>
        <p:txBody>
          <a:bodyPr/>
          <a:lstStyle/>
          <a:p>
            <a:r>
              <a:rPr lang="en-GB" sz="3200" dirty="0">
                <a:solidFill>
                  <a:schemeClr val="accent1">
                    <a:lumMod val="75000"/>
                  </a:schemeClr>
                </a:solidFill>
              </a:rPr>
              <a:t>Supporting children and young people </a:t>
            </a:r>
            <a:br>
              <a:rPr lang="en-GB" sz="3200" dirty="0">
                <a:solidFill>
                  <a:schemeClr val="accent1">
                    <a:lumMod val="75000"/>
                  </a:schemeClr>
                </a:solidFill>
              </a:rPr>
            </a:br>
            <a:r>
              <a:rPr lang="en-GB" sz="3200" dirty="0">
                <a:solidFill>
                  <a:schemeClr val="accent1">
                    <a:lumMod val="75000"/>
                  </a:schemeClr>
                </a:solidFill>
              </a:rPr>
              <a:t>during vaccination (2)</a:t>
            </a:r>
            <a:endParaRPr lang="en-GB" sz="3200" dirty="0"/>
          </a:p>
        </p:txBody>
      </p:sp>
      <p:sp>
        <p:nvSpPr>
          <p:cNvPr id="3" name="Content Placeholder 2"/>
          <p:cNvSpPr>
            <a:spLocks noGrp="1"/>
          </p:cNvSpPr>
          <p:nvPr>
            <p:ph idx="1"/>
          </p:nvPr>
        </p:nvSpPr>
        <p:spPr>
          <a:xfrm>
            <a:off x="685800" y="1772816"/>
            <a:ext cx="8077200" cy="3789784"/>
          </a:xfrm>
        </p:spPr>
        <p:txBody>
          <a:bodyPr/>
          <a:lstStyle/>
          <a:p>
            <a:pPr marL="0" indent="0">
              <a:lnSpc>
                <a:spcPct val="110000"/>
              </a:lnSpc>
              <a:spcBef>
                <a:spcPts val="0"/>
              </a:spcBef>
            </a:pPr>
            <a:r>
              <a:rPr lang="en-GB" sz="2800" dirty="0"/>
              <a:t>The </a:t>
            </a:r>
            <a:r>
              <a:rPr lang="en-GB" sz="2800" dirty="0">
                <a:hlinkClick r:id="rId3"/>
              </a:rPr>
              <a:t>e-</a:t>
            </a:r>
            <a:r>
              <a:rPr lang="en-GB" sz="2800" dirty="0" err="1">
                <a:hlinkClick r:id="rId3"/>
              </a:rPr>
              <a:t>lfh</a:t>
            </a:r>
            <a:r>
              <a:rPr lang="en-GB" sz="2800" dirty="0">
                <a:hlinkClick r:id="rId3"/>
              </a:rPr>
              <a:t> hub</a:t>
            </a:r>
            <a:r>
              <a:rPr lang="en-GB" sz="2800" dirty="0"/>
              <a:t> from Health Education England also has a range of useful resources designed to support the delivery of COVID-19 vaccinations to children and young people. </a:t>
            </a:r>
          </a:p>
          <a:p>
            <a:pPr marL="0" indent="0">
              <a:lnSpc>
                <a:spcPct val="110000"/>
              </a:lnSpc>
              <a:spcBef>
                <a:spcPts val="0"/>
              </a:spcBef>
            </a:pPr>
            <a:endParaRPr lang="en-GB" sz="2800" dirty="0"/>
          </a:p>
          <a:p>
            <a:pPr marL="0" indent="0">
              <a:lnSpc>
                <a:spcPct val="110000"/>
              </a:lnSpc>
              <a:spcBef>
                <a:spcPts val="0"/>
              </a:spcBef>
            </a:pPr>
            <a:r>
              <a:rPr lang="en-GB" sz="2800" dirty="0"/>
              <a:t>These include modules on paediatric procedural anxiety and distraction techniques.</a:t>
            </a:r>
          </a:p>
        </p:txBody>
      </p:sp>
    </p:spTree>
    <p:extLst>
      <p:ext uri="{BB962C8B-B14F-4D97-AF65-F5344CB8AC3E}">
        <p14:creationId xmlns:p14="http://schemas.microsoft.com/office/powerpoint/2010/main" val="250242527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188640"/>
            <a:ext cx="8077200" cy="864096"/>
          </a:xfrm>
        </p:spPr>
        <p:txBody>
          <a:bodyPr/>
          <a:lstStyle/>
          <a:p>
            <a:r>
              <a:rPr lang="en-GB" sz="3600" dirty="0">
                <a:solidFill>
                  <a:schemeClr val="accent1">
                    <a:lumMod val="75000"/>
                  </a:schemeClr>
                </a:solidFill>
              </a:rPr>
              <a:t>Further information (1)</a:t>
            </a:r>
          </a:p>
        </p:txBody>
      </p:sp>
      <p:sp>
        <p:nvSpPr>
          <p:cNvPr id="3" name="Content Placeholder 2"/>
          <p:cNvSpPr>
            <a:spLocks noGrp="1"/>
          </p:cNvSpPr>
          <p:nvPr>
            <p:ph idx="1"/>
          </p:nvPr>
        </p:nvSpPr>
        <p:spPr>
          <a:xfrm>
            <a:off x="685800" y="1052736"/>
            <a:ext cx="8077200" cy="4752528"/>
          </a:xfrm>
        </p:spPr>
        <p:txBody>
          <a:bodyPr/>
          <a:lstStyle/>
          <a:p>
            <a:pPr>
              <a:buFontTx/>
              <a:buNone/>
            </a:pPr>
            <a:r>
              <a:rPr lang="en-GB" altLang="en-US" sz="1600" dirty="0"/>
              <a:t>UK vaccine policy can be found in the online publication commonly referred to as the </a:t>
            </a:r>
          </a:p>
          <a:p>
            <a:pPr>
              <a:buFontTx/>
              <a:buNone/>
            </a:pPr>
            <a:r>
              <a:rPr lang="en-GB" altLang="en-US" sz="1600" dirty="0">
                <a:hlinkClick r:id="rId3"/>
              </a:rPr>
              <a:t>"</a:t>
            </a:r>
            <a:r>
              <a:rPr lang="en-GB" altLang="en-US" sz="1600" b="1" dirty="0">
                <a:hlinkClick r:id="rId3"/>
              </a:rPr>
              <a:t>Green Book</a:t>
            </a:r>
            <a:r>
              <a:rPr lang="en-GB" altLang="en-US" sz="1600" dirty="0">
                <a:hlinkClick r:id="rId3"/>
              </a:rPr>
              <a:t>"</a:t>
            </a:r>
            <a:r>
              <a:rPr lang="en-GB" altLang="en-US" sz="1600" dirty="0"/>
              <a:t> . This can be found on the </a:t>
            </a:r>
            <a:r>
              <a:rPr lang="en-GB" altLang="en-US" sz="1600" dirty="0">
                <a:hlinkClick r:id="rId4"/>
              </a:rPr>
              <a:t>Immunisation page</a:t>
            </a:r>
            <a:r>
              <a:rPr lang="en-GB" altLang="en-US" sz="1600" dirty="0"/>
              <a:t> of the GOV.UK website</a:t>
            </a:r>
          </a:p>
          <a:p>
            <a:pPr>
              <a:buFontTx/>
              <a:buNone/>
            </a:pPr>
            <a:r>
              <a:rPr lang="en-GB" altLang="en-US" sz="1600" dirty="0"/>
              <a:t>Green Book recommendations are based upon JCVI’s expert opinion and should </a:t>
            </a:r>
          </a:p>
          <a:p>
            <a:pPr>
              <a:buFontTx/>
              <a:buNone/>
            </a:pPr>
            <a:r>
              <a:rPr lang="en-GB" altLang="en-US" sz="1600" dirty="0"/>
              <a:t>always be followed, even when they differ from those made by the vaccine </a:t>
            </a:r>
          </a:p>
          <a:p>
            <a:pPr>
              <a:buFontTx/>
              <a:buNone/>
            </a:pPr>
            <a:r>
              <a:rPr lang="en-GB" altLang="en-US" sz="1600" dirty="0"/>
              <a:t>manufacturer.</a:t>
            </a:r>
          </a:p>
          <a:p>
            <a:pPr>
              <a:buFontTx/>
              <a:buNone/>
            </a:pPr>
            <a:endParaRPr lang="en-GB" altLang="en-US" sz="1600" dirty="0"/>
          </a:p>
          <a:p>
            <a:pPr marL="36000" indent="0"/>
            <a:r>
              <a:rPr lang="en-GB" altLang="en-US" sz="1600" u="sng" dirty="0">
                <a:solidFill>
                  <a:srgbClr val="FF0000"/>
                </a:solidFill>
              </a:rPr>
              <a:t>UKHSA</a:t>
            </a:r>
            <a:r>
              <a:rPr lang="en-GB" altLang="en-US" sz="1600" u="sng" dirty="0"/>
              <a:t> </a:t>
            </a:r>
            <a:r>
              <a:rPr lang="en-GB" sz="1600" dirty="0">
                <a:hlinkClick r:id="rId5"/>
              </a:rPr>
              <a:t>COVID-19 vaccination: information for healthcare practitioners - GOV.UK (www.gov.uk)</a:t>
            </a:r>
            <a:endParaRPr lang="en-GB" sz="1600" dirty="0"/>
          </a:p>
          <a:p>
            <a:pPr>
              <a:buFontTx/>
              <a:buNone/>
            </a:pPr>
            <a:r>
              <a:rPr lang="en-GB" altLang="en-US" sz="1600" dirty="0"/>
              <a:t>This document provides additional information, answers to frequently asked questions </a:t>
            </a:r>
          </a:p>
          <a:p>
            <a:pPr>
              <a:buFontTx/>
              <a:buNone/>
            </a:pPr>
            <a:r>
              <a:rPr lang="en-GB" altLang="en-US" sz="1600" dirty="0"/>
              <a:t>and actions to take in the event of inadvertent errors. </a:t>
            </a:r>
          </a:p>
          <a:p>
            <a:pPr>
              <a:buFontTx/>
              <a:buNone/>
            </a:pPr>
            <a:r>
              <a:rPr lang="en-GB" altLang="en-US" sz="1600" dirty="0"/>
              <a:t>It is important to read this document before you start vaccinating and also to refer to the </a:t>
            </a:r>
          </a:p>
          <a:p>
            <a:pPr>
              <a:buFontTx/>
              <a:buNone/>
            </a:pPr>
            <a:r>
              <a:rPr lang="en-GB" altLang="en-US" sz="1600" dirty="0"/>
              <a:t>online version regularly as it will be updated as more information becomes available </a:t>
            </a:r>
          </a:p>
          <a:p>
            <a:pPr>
              <a:buFontTx/>
              <a:buNone/>
            </a:pPr>
            <a:r>
              <a:rPr lang="en-GB" altLang="en-US" sz="1600" dirty="0"/>
              <a:t>and to address any issues or frequently arising questions as COVID-19 vaccines are </a:t>
            </a:r>
          </a:p>
          <a:p>
            <a:pPr>
              <a:buFontTx/>
              <a:buNone/>
            </a:pPr>
            <a:r>
              <a:rPr lang="en-GB" altLang="en-US" sz="1600" dirty="0"/>
              <a:t>delivered more widely. </a:t>
            </a:r>
          </a:p>
          <a:p>
            <a:pPr>
              <a:buFontTx/>
              <a:buNone/>
            </a:pPr>
            <a:endParaRPr lang="en-GB" altLang="en-US" sz="1600" dirty="0"/>
          </a:p>
          <a:p>
            <a:r>
              <a:rPr lang="en-GB" sz="1600" dirty="0"/>
              <a:t>Northern Ireland policy letter 2024: </a:t>
            </a:r>
            <a:r>
              <a:rPr lang="en-GB" sz="1600" dirty="0">
                <a:hlinkClick r:id="rId6"/>
              </a:rPr>
              <a:t>doh-hss-md-11-2024.pdf (health-ni.gov.uk)</a:t>
            </a:r>
            <a:endParaRPr lang="en-GB" altLang="en-US" sz="1600" dirty="0"/>
          </a:p>
          <a:p>
            <a:endParaRPr lang="en-GB" sz="1400" dirty="0"/>
          </a:p>
          <a:p>
            <a:endParaRPr lang="en-GB" dirty="0"/>
          </a:p>
        </p:txBody>
      </p:sp>
    </p:spTree>
    <p:extLst>
      <p:ext uri="{BB962C8B-B14F-4D97-AF65-F5344CB8AC3E}">
        <p14:creationId xmlns:p14="http://schemas.microsoft.com/office/powerpoint/2010/main" val="16573011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75E0E3-6883-4D4F-A02F-3D15277B2A0C}"/>
              </a:ext>
            </a:extLst>
          </p:cNvPr>
          <p:cNvSpPr>
            <a:spLocks noGrp="1"/>
          </p:cNvSpPr>
          <p:nvPr>
            <p:ph type="title"/>
          </p:nvPr>
        </p:nvSpPr>
        <p:spPr>
          <a:xfrm>
            <a:off x="685800" y="116632"/>
            <a:ext cx="8077200" cy="1080120"/>
          </a:xfrm>
        </p:spPr>
        <p:txBody>
          <a:bodyPr/>
          <a:lstStyle/>
          <a:p>
            <a:r>
              <a:rPr lang="en-GB" sz="3200" dirty="0">
                <a:solidFill>
                  <a:schemeClr val="accent1">
                    <a:lumMod val="75000"/>
                  </a:schemeClr>
                </a:solidFill>
              </a:rPr>
              <a:t>Coronavirus structure</a:t>
            </a:r>
            <a:endParaRPr lang="en-GB" sz="3200" dirty="0"/>
          </a:p>
        </p:txBody>
      </p:sp>
      <p:sp>
        <p:nvSpPr>
          <p:cNvPr id="3" name="Content Placeholder 2">
            <a:extLst>
              <a:ext uri="{FF2B5EF4-FFF2-40B4-BE49-F238E27FC236}">
                <a16:creationId xmlns:a16="http://schemas.microsoft.com/office/drawing/2014/main" id="{733F0534-FA5E-4675-9739-71C2C5E1111C}"/>
              </a:ext>
            </a:extLst>
          </p:cNvPr>
          <p:cNvSpPr>
            <a:spLocks noGrp="1"/>
          </p:cNvSpPr>
          <p:nvPr>
            <p:ph idx="1"/>
          </p:nvPr>
        </p:nvSpPr>
        <p:spPr>
          <a:xfrm>
            <a:off x="685800" y="1196752"/>
            <a:ext cx="8077200" cy="4104456"/>
          </a:xfrm>
        </p:spPr>
        <p:txBody>
          <a:bodyPr/>
          <a:lstStyle/>
          <a:p>
            <a:pPr marL="285750" indent="-285750">
              <a:buFont typeface="Wingdings" panose="05000000000000000000" pitchFamily="2" charset="2"/>
              <a:buChar char="q"/>
            </a:pPr>
            <a:r>
              <a:rPr lang="en-GB" sz="1800" dirty="0">
                <a:solidFill>
                  <a:srgbClr val="000000"/>
                </a:solidFill>
              </a:rPr>
              <a:t>the key parts of the coronavirus are the RNA and the spike proteins</a:t>
            </a:r>
          </a:p>
          <a:p>
            <a:pPr marL="285750" indent="-285750">
              <a:buFont typeface="Wingdings" panose="05000000000000000000" pitchFamily="2" charset="2"/>
              <a:buChar char="q"/>
            </a:pPr>
            <a:r>
              <a:rPr lang="en-GB" sz="1800" dirty="0">
                <a:solidFill>
                  <a:srgbClr val="000000"/>
                </a:solidFill>
              </a:rPr>
              <a:t>the RNA is surrounded by an </a:t>
            </a:r>
            <a:r>
              <a:rPr lang="en-GB" sz="1800" b="1" dirty="0">
                <a:solidFill>
                  <a:srgbClr val="000000"/>
                </a:solidFill>
              </a:rPr>
              <a:t>envelope</a:t>
            </a:r>
            <a:r>
              <a:rPr lang="en-GB" sz="1800" dirty="0">
                <a:solidFill>
                  <a:srgbClr val="000000"/>
                </a:solidFill>
              </a:rPr>
              <a:t> which has different roles in the life cycle of the virus. These may include the assembly of new virus and helping new virus to leave the infected cell</a:t>
            </a:r>
          </a:p>
          <a:p>
            <a:pPr marL="285750" indent="-285750">
              <a:buFont typeface="Wingdings" panose="05000000000000000000" pitchFamily="2" charset="2"/>
              <a:buChar char="q"/>
            </a:pPr>
            <a:r>
              <a:rPr lang="en-GB" sz="1800" dirty="0">
                <a:solidFill>
                  <a:srgbClr val="000000"/>
                </a:solidFill>
              </a:rPr>
              <a:t>the </a:t>
            </a:r>
            <a:r>
              <a:rPr lang="en-GB" sz="1800" b="1" dirty="0">
                <a:solidFill>
                  <a:srgbClr val="000000"/>
                </a:solidFill>
              </a:rPr>
              <a:t>spike proteins </a:t>
            </a:r>
            <a:r>
              <a:rPr lang="en-GB" sz="1800" dirty="0">
                <a:solidFill>
                  <a:srgbClr val="000000"/>
                </a:solidFill>
              </a:rPr>
              <a:t>(S) are anchored into the viral </a:t>
            </a:r>
            <a:r>
              <a:rPr lang="en-GB" sz="1800" b="1" dirty="0">
                <a:solidFill>
                  <a:srgbClr val="000000"/>
                </a:solidFill>
              </a:rPr>
              <a:t>envelope </a:t>
            </a:r>
            <a:r>
              <a:rPr lang="en-GB" sz="1800" dirty="0">
                <a:solidFill>
                  <a:srgbClr val="000000"/>
                </a:solidFill>
              </a:rPr>
              <a:t>and form a crown like appearance, like the solar corona, hence the name coronavirus. The spike proteins attach to the target cell and allow the virus to enter it</a:t>
            </a:r>
          </a:p>
          <a:p>
            <a:pPr marL="285750" indent="-285750">
              <a:buFont typeface="Wingdings" panose="05000000000000000000" pitchFamily="2" charset="2"/>
              <a:buChar char="q"/>
            </a:pPr>
            <a:r>
              <a:rPr lang="en-GB" sz="1800" dirty="0">
                <a:solidFill>
                  <a:srgbClr val="000000"/>
                </a:solidFill>
              </a:rPr>
              <a:t>the </a:t>
            </a:r>
            <a:r>
              <a:rPr lang="en-GB" sz="1800" b="1" dirty="0">
                <a:solidFill>
                  <a:srgbClr val="000000"/>
                </a:solidFill>
              </a:rPr>
              <a:t>RNA </a:t>
            </a:r>
            <a:r>
              <a:rPr lang="en-GB" sz="1800" dirty="0">
                <a:solidFill>
                  <a:srgbClr val="000000"/>
                </a:solidFill>
              </a:rPr>
              <a:t>is inside the envelope and acts as a template </a:t>
            </a:r>
          </a:p>
          <a:p>
            <a:pPr marL="0" indent="0"/>
            <a:r>
              <a:rPr lang="en-GB" sz="1800" dirty="0">
                <a:solidFill>
                  <a:srgbClr val="000000"/>
                </a:solidFill>
              </a:rPr>
              <a:t>so that once it is inside the host cell, the coronavirus </a:t>
            </a:r>
          </a:p>
          <a:p>
            <a:pPr marL="0" indent="0"/>
            <a:r>
              <a:rPr lang="en-GB" sz="1800" dirty="0">
                <a:solidFill>
                  <a:srgbClr val="000000"/>
                </a:solidFill>
              </a:rPr>
              <a:t>can replicate itself and be released into the body</a:t>
            </a:r>
          </a:p>
          <a:p>
            <a:pPr marL="285750" indent="-285750">
              <a:buFont typeface="Wingdings" panose="05000000000000000000" pitchFamily="2" charset="2"/>
              <a:buChar char="q"/>
            </a:pPr>
            <a:r>
              <a:rPr lang="en-GB" sz="1800" dirty="0">
                <a:solidFill>
                  <a:srgbClr val="000000"/>
                </a:solidFill>
              </a:rPr>
              <a:t>the Spike protein and the RNA have been used to </a:t>
            </a:r>
          </a:p>
          <a:p>
            <a:pPr marL="0" indent="0"/>
            <a:r>
              <a:rPr lang="en-GB" sz="1800" dirty="0">
                <a:solidFill>
                  <a:srgbClr val="000000"/>
                </a:solidFill>
              </a:rPr>
              <a:t>develop and make different vaccines to protect </a:t>
            </a:r>
          </a:p>
          <a:p>
            <a:pPr marL="0" indent="0"/>
            <a:r>
              <a:rPr lang="en-GB" sz="1800" dirty="0">
                <a:solidFill>
                  <a:srgbClr val="000000"/>
                </a:solidFill>
              </a:rPr>
              <a:t>against SARs-CoV-2</a:t>
            </a:r>
          </a:p>
          <a:p>
            <a:endParaRPr lang="en-GB" dirty="0"/>
          </a:p>
        </p:txBody>
      </p:sp>
      <p:pic>
        <p:nvPicPr>
          <p:cNvPr id="4" name="Picture 2">
            <a:extLst>
              <a:ext uri="{FF2B5EF4-FFF2-40B4-BE49-F238E27FC236}">
                <a16:creationId xmlns:a16="http://schemas.microsoft.com/office/drawing/2014/main" id="{4E8B3DE6-4C30-4257-AD68-E7EE42BA4A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94564" y="4005064"/>
            <a:ext cx="2383607" cy="1953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7996163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60648"/>
            <a:ext cx="8223448" cy="864096"/>
          </a:xfrm>
        </p:spPr>
        <p:txBody>
          <a:bodyPr/>
          <a:lstStyle/>
          <a:p>
            <a:r>
              <a:rPr lang="en-GB" sz="3600" dirty="0">
                <a:solidFill>
                  <a:schemeClr val="accent1">
                    <a:lumMod val="75000"/>
                  </a:schemeClr>
                </a:solidFill>
              </a:rPr>
              <a:t>Further information (2)</a:t>
            </a:r>
          </a:p>
        </p:txBody>
      </p:sp>
      <p:sp>
        <p:nvSpPr>
          <p:cNvPr id="3" name="Content Placeholder 2"/>
          <p:cNvSpPr>
            <a:spLocks noGrp="1"/>
          </p:cNvSpPr>
          <p:nvPr>
            <p:ph idx="1"/>
          </p:nvPr>
        </p:nvSpPr>
        <p:spPr>
          <a:xfrm>
            <a:off x="685800" y="1124744"/>
            <a:ext cx="8077200" cy="4437856"/>
          </a:xfrm>
        </p:spPr>
        <p:txBody>
          <a:bodyPr/>
          <a:lstStyle/>
          <a:p>
            <a:pPr marL="0" indent="0"/>
            <a:r>
              <a:rPr lang="en-GB" sz="1800" dirty="0"/>
              <a:t>Professional information resources: </a:t>
            </a:r>
          </a:p>
          <a:p>
            <a:pPr marL="0" indent="0"/>
            <a:r>
              <a:rPr lang="en-GB" sz="1800" dirty="0">
                <a:hlinkClick r:id="rId3"/>
              </a:rPr>
              <a:t>Northern Ireland COVID-19 Vaccination Programme | HSC Public Health Agency (hscni.net)</a:t>
            </a:r>
            <a:endParaRPr lang="en-GB" sz="1800" dirty="0"/>
          </a:p>
          <a:p>
            <a:pPr marL="0" indent="0"/>
            <a:r>
              <a:rPr lang="en-GB" sz="1800" dirty="0">
                <a:hlinkClick r:id="rId4"/>
              </a:rPr>
              <a:t>Professional information | HSC Public Health Agency (hscni.net)</a:t>
            </a:r>
            <a:endParaRPr lang="en-GB" sz="1800" dirty="0"/>
          </a:p>
          <a:p>
            <a:pPr marL="0" indent="0"/>
            <a:endParaRPr lang="en-GB" sz="1800" dirty="0"/>
          </a:p>
          <a:p>
            <a:pPr marL="0" indent="0"/>
            <a:r>
              <a:rPr lang="en-GB" sz="1800" dirty="0"/>
              <a:t>Immunisation e learning platform: </a:t>
            </a:r>
            <a:r>
              <a:rPr lang="en-GB" sz="1800" dirty="0">
                <a:hlinkClick r:id="rId5"/>
              </a:rPr>
              <a:t>https://www.elfh.org.uk/programmes/immunisation/</a:t>
            </a:r>
            <a:r>
              <a:rPr lang="en-GB" sz="1800" dirty="0"/>
              <a:t> </a:t>
            </a:r>
          </a:p>
          <a:p>
            <a:pPr marL="0" indent="0"/>
            <a:endParaRPr lang="en-GB" sz="1800" dirty="0"/>
          </a:p>
          <a:p>
            <a:pPr marL="0" indent="0"/>
            <a:r>
              <a:rPr lang="en-GB" sz="1800" dirty="0"/>
              <a:t>UKHSA COVID-19 vaccination resources: </a:t>
            </a:r>
            <a:r>
              <a:rPr lang="en-GB" sz="1800" dirty="0">
                <a:hlinkClick r:id="rId6"/>
              </a:rPr>
              <a:t>COVID-19 vaccination programme - GOV.UK (www.gov.uk)</a:t>
            </a:r>
            <a:endParaRPr lang="en-GB" sz="1800" dirty="0"/>
          </a:p>
          <a:p>
            <a:pPr marL="0" indent="0"/>
            <a:endParaRPr lang="en-GB" sz="1800" dirty="0"/>
          </a:p>
          <a:p>
            <a:pPr marL="0" lvl="0" indent="0">
              <a:lnSpc>
                <a:spcPct val="100000"/>
              </a:lnSpc>
              <a:spcAft>
                <a:spcPts val="1200"/>
              </a:spcAft>
            </a:pPr>
            <a:r>
              <a:rPr lang="en-GB" sz="1800" dirty="0"/>
              <a:t>Oxford Knowledge Project: </a:t>
            </a:r>
            <a:r>
              <a:rPr lang="en-GB" sz="1800" dirty="0">
                <a:solidFill>
                  <a:srgbClr val="00B050"/>
                </a:solidFill>
                <a:hlinkClick r:id="rId7"/>
              </a:rPr>
              <a:t>COVID-19 vaccines</a:t>
            </a:r>
            <a:endParaRPr lang="en-GB" sz="1800" dirty="0">
              <a:solidFill>
                <a:srgbClr val="00B050"/>
              </a:solidFill>
            </a:endParaRPr>
          </a:p>
          <a:p>
            <a:pPr marL="0" indent="0">
              <a:spcAft>
                <a:spcPts val="1200"/>
              </a:spcAft>
            </a:pPr>
            <a:r>
              <a:rPr lang="en-GB" sz="1800" dirty="0">
                <a:solidFill>
                  <a:srgbClr val="00B050"/>
                </a:solidFill>
                <a:hlinkClick r:id="rId8"/>
              </a:rPr>
              <a:t>MHRA guidance on coronavirus (COVID-19)</a:t>
            </a:r>
            <a:r>
              <a:rPr lang="en-GB" sz="1800" dirty="0">
                <a:solidFill>
                  <a:srgbClr val="00B050"/>
                </a:solidFill>
              </a:rPr>
              <a:t> </a:t>
            </a:r>
          </a:p>
          <a:p>
            <a:pPr marL="0" lvl="0" indent="0">
              <a:lnSpc>
                <a:spcPct val="100000"/>
              </a:lnSpc>
              <a:spcAft>
                <a:spcPts val="1200"/>
              </a:spcAft>
            </a:pPr>
            <a:endParaRPr lang="en-GB" sz="1800" dirty="0">
              <a:solidFill>
                <a:srgbClr val="00B050"/>
              </a:solidFill>
            </a:endParaRPr>
          </a:p>
          <a:p>
            <a:pPr marL="0" indent="0"/>
            <a:endParaRPr lang="en-GB" sz="1800" dirty="0"/>
          </a:p>
        </p:txBody>
      </p:sp>
    </p:spTree>
    <p:extLst>
      <p:ext uri="{BB962C8B-B14F-4D97-AF65-F5344CB8AC3E}">
        <p14:creationId xmlns:p14="http://schemas.microsoft.com/office/powerpoint/2010/main" val="9708945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089A8B-5B8F-477F-A57D-2765001E0607}"/>
              </a:ext>
            </a:extLst>
          </p:cNvPr>
          <p:cNvSpPr>
            <a:spLocks noGrp="1"/>
          </p:cNvSpPr>
          <p:nvPr>
            <p:ph type="title"/>
          </p:nvPr>
        </p:nvSpPr>
        <p:spPr>
          <a:xfrm>
            <a:off x="685800" y="260648"/>
            <a:ext cx="8077200" cy="720080"/>
          </a:xfrm>
        </p:spPr>
        <p:txBody>
          <a:bodyPr/>
          <a:lstStyle/>
          <a:p>
            <a:r>
              <a:rPr lang="en-GB" sz="3200" dirty="0">
                <a:solidFill>
                  <a:schemeClr val="accent1">
                    <a:lumMod val="75000"/>
                  </a:schemeClr>
                </a:solidFill>
              </a:rPr>
              <a:t>COVID-19: variants</a:t>
            </a:r>
          </a:p>
        </p:txBody>
      </p:sp>
      <p:sp>
        <p:nvSpPr>
          <p:cNvPr id="3" name="Content Placeholder 2">
            <a:extLst>
              <a:ext uri="{FF2B5EF4-FFF2-40B4-BE49-F238E27FC236}">
                <a16:creationId xmlns:a16="http://schemas.microsoft.com/office/drawing/2014/main" id="{200DBE88-7B77-4960-92D0-38D489D6E468}"/>
              </a:ext>
            </a:extLst>
          </p:cNvPr>
          <p:cNvSpPr>
            <a:spLocks noGrp="1"/>
          </p:cNvSpPr>
          <p:nvPr>
            <p:ph idx="1"/>
          </p:nvPr>
        </p:nvSpPr>
        <p:spPr>
          <a:xfrm>
            <a:off x="685800" y="980728"/>
            <a:ext cx="8077200" cy="4581872"/>
          </a:xfrm>
        </p:spPr>
        <p:txBody>
          <a:bodyPr/>
          <a:lstStyle/>
          <a:p>
            <a:pPr marL="321750" indent="-285750">
              <a:lnSpc>
                <a:spcPct val="107000"/>
              </a:lnSpc>
              <a:spcAft>
                <a:spcPts val="800"/>
              </a:spcAft>
              <a:buFont typeface="Wingdings" panose="05000000000000000000" pitchFamily="2" charset="2"/>
              <a:buChar char="q"/>
            </a:pPr>
            <a:r>
              <a:rPr lang="en-GB" sz="1500" dirty="0">
                <a:ea typeface="Calibri" panose="020F0502020204030204" pitchFamily="34" charset="0"/>
                <a:cs typeface="Times New Roman" panose="02020603050405020304" pitchFamily="18" charset="0"/>
              </a:rPr>
              <a:t>all viruses change over time</a:t>
            </a:r>
          </a:p>
          <a:p>
            <a:pPr marL="321750" indent="-285750">
              <a:lnSpc>
                <a:spcPct val="107000"/>
              </a:lnSpc>
              <a:spcAft>
                <a:spcPts val="800"/>
              </a:spcAft>
              <a:buFont typeface="Wingdings" panose="05000000000000000000" pitchFamily="2" charset="2"/>
              <a:buChar char="q"/>
            </a:pPr>
            <a:r>
              <a:rPr lang="en-GB" sz="1500" dirty="0">
                <a:ea typeface="Calibri" panose="020F0502020204030204" pitchFamily="34" charset="0"/>
                <a:cs typeface="Times New Roman" panose="02020603050405020304" pitchFamily="18" charset="0"/>
              </a:rPr>
              <a:t>mutations are changes to the genetic structure (RNA) of the virus and the means by which it adapts to survive </a:t>
            </a:r>
          </a:p>
          <a:p>
            <a:pPr marL="321750" indent="-285750">
              <a:lnSpc>
                <a:spcPct val="107000"/>
              </a:lnSpc>
              <a:spcAft>
                <a:spcPts val="800"/>
              </a:spcAft>
              <a:buFont typeface="Wingdings" panose="05000000000000000000" pitchFamily="2" charset="2"/>
              <a:buChar char="q"/>
            </a:pPr>
            <a:r>
              <a:rPr lang="en-GB" sz="1500" dirty="0">
                <a:ea typeface="Calibri" panose="020F0502020204030204" pitchFamily="34" charset="0"/>
                <a:cs typeface="Times New Roman" panose="02020603050405020304" pitchFamily="18" charset="0"/>
              </a:rPr>
              <a:t>most mutations have little effect on the properties of the virus or its impact, </a:t>
            </a:r>
            <a:r>
              <a:rPr lang="en-GB" sz="1500" dirty="0">
                <a:ea typeface="Calibri" panose="020F0502020204030204" pitchFamily="34" charset="0"/>
                <a:cs typeface="Calibri" panose="020F0502020204030204" pitchFamily="34" charset="0"/>
              </a:rPr>
              <a:t>however, some mutations have the potential to </a:t>
            </a:r>
          </a:p>
          <a:p>
            <a:pPr marL="721800" lvl="2" indent="-285750">
              <a:lnSpc>
                <a:spcPct val="107000"/>
              </a:lnSpc>
              <a:spcAft>
                <a:spcPts val="800"/>
              </a:spcAft>
              <a:buFont typeface="Wingdings" panose="05000000000000000000" pitchFamily="2" charset="2"/>
              <a:buChar char="Ø"/>
            </a:pPr>
            <a:r>
              <a:rPr lang="en-GB" sz="1500" dirty="0">
                <a:ea typeface="Calibri" panose="020F0502020204030204" pitchFamily="34" charset="0"/>
                <a:cs typeface="Calibri" panose="020F0502020204030204" pitchFamily="34" charset="0"/>
              </a:rPr>
              <a:t>increase how easily the virus spreads</a:t>
            </a:r>
          </a:p>
          <a:p>
            <a:pPr marL="721800" lvl="2" indent="-285750">
              <a:lnSpc>
                <a:spcPct val="107000"/>
              </a:lnSpc>
              <a:spcAft>
                <a:spcPts val="800"/>
              </a:spcAft>
              <a:buFont typeface="Wingdings" panose="05000000000000000000" pitchFamily="2" charset="2"/>
              <a:buChar char="Ø"/>
            </a:pPr>
            <a:r>
              <a:rPr lang="en-GB" sz="1500" dirty="0">
                <a:ea typeface="Calibri" panose="020F0502020204030204" pitchFamily="34" charset="0"/>
                <a:cs typeface="Calibri" panose="020F0502020204030204" pitchFamily="34" charset="0"/>
              </a:rPr>
              <a:t>cause more severe disease </a:t>
            </a:r>
          </a:p>
          <a:p>
            <a:pPr marL="721800" lvl="2" indent="-285750">
              <a:lnSpc>
                <a:spcPct val="107000"/>
              </a:lnSpc>
              <a:spcAft>
                <a:spcPts val="800"/>
              </a:spcAft>
              <a:buFont typeface="Wingdings" panose="05000000000000000000" pitchFamily="2" charset="2"/>
              <a:buChar char="Ø"/>
            </a:pPr>
            <a:r>
              <a:rPr lang="en-GB" sz="1500" dirty="0">
                <a:ea typeface="Calibri" panose="020F0502020204030204" pitchFamily="34" charset="0"/>
                <a:cs typeface="Calibri" panose="020F0502020204030204" pitchFamily="34" charset="0"/>
              </a:rPr>
              <a:t>escape immunity (the immune response is in some way less effective) </a:t>
            </a:r>
          </a:p>
          <a:p>
            <a:pPr marL="721800" lvl="2" indent="-285750">
              <a:lnSpc>
                <a:spcPct val="107000"/>
              </a:lnSpc>
              <a:spcAft>
                <a:spcPts val="800"/>
              </a:spcAft>
              <a:buFont typeface="Wingdings" panose="05000000000000000000" pitchFamily="2" charset="2"/>
              <a:buChar char="Ø"/>
            </a:pPr>
            <a:r>
              <a:rPr lang="en-GB" sz="1500" dirty="0">
                <a:ea typeface="Calibri" panose="020F0502020204030204" pitchFamily="34" charset="0"/>
                <a:cs typeface="Calibri" panose="020F0502020204030204" pitchFamily="34" charset="0"/>
              </a:rPr>
              <a:t>be less susceptible to the effects of the available vaccines, treatments or other public health and social measures</a:t>
            </a:r>
          </a:p>
          <a:p>
            <a:pPr marL="321750" indent="-285750">
              <a:lnSpc>
                <a:spcPct val="107000"/>
              </a:lnSpc>
              <a:spcAft>
                <a:spcPts val="800"/>
              </a:spcAft>
              <a:buFont typeface="Wingdings" panose="05000000000000000000" pitchFamily="2" charset="2"/>
              <a:buChar char="q"/>
            </a:pPr>
            <a:r>
              <a:rPr lang="en-GB" sz="1500" dirty="0">
                <a:ea typeface="Calibri" panose="020F0502020204030204" pitchFamily="34" charset="0"/>
                <a:cs typeface="Times New Roman" panose="02020603050405020304" pitchFamily="18" charset="0"/>
              </a:rPr>
              <a:t>the original (sometimes termed wildtype or ancestral) SARS-CoV-2 virus has mutated, producing new variants, for example the Alpha, Delta, and Omicron variants </a:t>
            </a:r>
          </a:p>
          <a:p>
            <a:pPr marL="321750" indent="-285750">
              <a:lnSpc>
                <a:spcPct val="107000"/>
              </a:lnSpc>
              <a:spcAft>
                <a:spcPts val="800"/>
              </a:spcAft>
              <a:buFont typeface="Wingdings" panose="05000000000000000000" pitchFamily="2" charset="2"/>
              <a:buChar char="q"/>
            </a:pPr>
            <a:r>
              <a:rPr lang="en-GB" sz="1500" dirty="0">
                <a:ea typeface="Calibri" panose="020F0502020204030204" pitchFamily="34" charset="0"/>
                <a:cs typeface="Times New Roman" panose="02020603050405020304" pitchFamily="18" charset="0"/>
              </a:rPr>
              <a:t>within a variant there may also be sub-variants, for instance, Omicron BA.1, BA.4, BA.5, XBB 1.5 and BA.2.86</a:t>
            </a:r>
          </a:p>
          <a:p>
            <a:endParaRPr lang="en-GB" dirty="0"/>
          </a:p>
        </p:txBody>
      </p:sp>
    </p:spTree>
    <p:extLst>
      <p:ext uri="{BB962C8B-B14F-4D97-AF65-F5344CB8AC3E}">
        <p14:creationId xmlns:p14="http://schemas.microsoft.com/office/powerpoint/2010/main" val="2534242680"/>
      </p:ext>
    </p:extLst>
  </p:cSld>
  <p:clrMapOvr>
    <a:masterClrMapping/>
  </p:clrMapOvr>
</p:sld>
</file>

<file path=ppt/theme/theme1.xml><?xml version="1.0" encoding="utf-8"?>
<a:theme xmlns:a="http://schemas.openxmlformats.org/drawingml/2006/main" name="2_BHSCT_white">
  <a:themeElements>
    <a:clrScheme name="BHSCT_white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fontScheme name="BHSCT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
            <a:schemeClr val="bg1"/>
          </a:buClr>
          <a:buSzTx/>
          <a:buFontTx/>
          <a:buNone/>
          <a:tabLst/>
          <a:defRPr kumimoji="0" lang="en-US" sz="4000" b="0" i="0" u="none" strike="noStrike" cap="none" normalizeH="0" baseline="0" smtClean="0">
            <a:ln>
              <a:noFill/>
            </a:ln>
            <a:solidFill>
              <a:schemeClr val="bg2"/>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
            <a:schemeClr val="bg1"/>
          </a:buClr>
          <a:buSzTx/>
          <a:buFontTx/>
          <a:buNone/>
          <a:tabLst/>
          <a:defRPr kumimoji="0" lang="en-US" sz="4000" b="0" i="0" u="none" strike="noStrike" cap="none" normalizeH="0" baseline="0" smtClean="0">
            <a:ln>
              <a:noFill/>
            </a:ln>
            <a:solidFill>
              <a:schemeClr val="bg2"/>
            </a:solidFill>
            <a:effectLst/>
            <a:latin typeface="Arial" charset="0"/>
          </a:defRPr>
        </a:defPPr>
      </a:lstStyle>
    </a:lnDef>
  </a:objectDefaults>
  <a:extraClrSchemeLst>
    <a:extraClrScheme>
      <a:clrScheme name="BHSCT_white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clrMap bg1="dk2" tx1="lt1" bg2="dk1" tx2="lt2" accent1="accent1" accent2="accent2" accent3="accent3" accent4="accent4" accent5="accent5" accent6="accent6" hlink="hlink" folHlink="folHlink"/>
    </a:extraClrScheme>
    <a:extraClrScheme>
      <a:clrScheme name="BHSCT_white 2">
        <a:dk1>
          <a:srgbClr val="000000"/>
        </a:dk1>
        <a:lt1>
          <a:srgbClr val="FFFFFF"/>
        </a:lt1>
        <a:dk2>
          <a:srgbClr val="000000"/>
        </a:dk2>
        <a:lt2>
          <a:srgbClr val="CCECFF"/>
        </a:lt2>
        <a:accent1>
          <a:srgbClr val="6699FF"/>
        </a:accent1>
        <a:accent2>
          <a:srgbClr val="66CCFF"/>
        </a:accent2>
        <a:accent3>
          <a:srgbClr val="FFFFFF"/>
        </a:accent3>
        <a:accent4>
          <a:srgbClr val="000000"/>
        </a:accent4>
        <a:accent5>
          <a:srgbClr val="B8CAFF"/>
        </a:accent5>
        <a:accent6>
          <a:srgbClr val="5CB9E7"/>
        </a:accent6>
        <a:hlink>
          <a:srgbClr val="CC99FF"/>
        </a:hlink>
        <a:folHlink>
          <a:srgbClr val="00CCCC"/>
        </a:folHlink>
      </a:clrScheme>
      <a:clrMap bg1="lt1" tx1="dk1" bg2="lt2" tx2="dk2" accent1="accent1" accent2="accent2" accent3="accent3" accent4="accent4" accent5="accent5" accent6="accent6" hlink="hlink" folHlink="folHlink"/>
    </a:extraClrScheme>
    <a:extraClrScheme>
      <a:clrScheme name="BHSCT_white 3">
        <a:dk1>
          <a:srgbClr val="000000"/>
        </a:dk1>
        <a:lt1>
          <a:srgbClr val="FFFFFF"/>
        </a:lt1>
        <a:dk2>
          <a:srgbClr val="000000"/>
        </a:dk2>
        <a:lt2>
          <a:srgbClr val="FFFFFF"/>
        </a:lt2>
        <a:accent1>
          <a:srgbClr val="CBCBCB"/>
        </a:accent1>
        <a:accent2>
          <a:srgbClr val="EAEAEA"/>
        </a:accent2>
        <a:accent3>
          <a:srgbClr val="FFFFFF"/>
        </a:accent3>
        <a:accent4>
          <a:srgbClr val="000000"/>
        </a:accent4>
        <a:accent5>
          <a:srgbClr val="E2E2E2"/>
        </a:accent5>
        <a:accent6>
          <a:srgbClr val="D4D4D4"/>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BHSCT_white 4">
        <a:dk1>
          <a:srgbClr val="000000"/>
        </a:dk1>
        <a:lt1>
          <a:srgbClr val="FFFFFF"/>
        </a:lt1>
        <a:dk2>
          <a:srgbClr val="008080"/>
        </a:dk2>
        <a:lt2>
          <a:srgbClr val="FFCC66"/>
        </a:lt2>
        <a:accent1>
          <a:srgbClr val="0099CC"/>
        </a:accent1>
        <a:accent2>
          <a:srgbClr val="009999"/>
        </a:accent2>
        <a:accent3>
          <a:srgbClr val="AAC0C0"/>
        </a:accent3>
        <a:accent4>
          <a:srgbClr val="DADADA"/>
        </a:accent4>
        <a:accent5>
          <a:srgbClr val="AACAE2"/>
        </a:accent5>
        <a:accent6>
          <a:srgbClr val="008A8A"/>
        </a:accent6>
        <a:hlink>
          <a:srgbClr val="6600CC"/>
        </a:hlink>
        <a:folHlink>
          <a:srgbClr val="FFFF00"/>
        </a:folHlink>
      </a:clrScheme>
      <a:clrMap bg1="dk2" tx1="lt1" bg2="dk1" tx2="lt2" accent1="accent1" accent2="accent2" accent3="accent3" accent4="accent4" accent5="accent5" accent6="accent6" hlink="hlink" folHlink="folHlink"/>
    </a:extraClrScheme>
    <a:extraClrScheme>
      <a:clrScheme name="BHSCT_white 5">
        <a:dk1>
          <a:srgbClr val="000000"/>
        </a:dk1>
        <a:lt1>
          <a:srgbClr val="FFFFFF"/>
        </a:lt1>
        <a:dk2>
          <a:srgbClr val="993300"/>
        </a:dk2>
        <a:lt2>
          <a:srgbClr val="FFCC66"/>
        </a:lt2>
        <a:accent1>
          <a:srgbClr val="FF6633"/>
        </a:accent1>
        <a:accent2>
          <a:srgbClr val="CC6600"/>
        </a:accent2>
        <a:accent3>
          <a:srgbClr val="CAADAA"/>
        </a:accent3>
        <a:accent4>
          <a:srgbClr val="DADADA"/>
        </a:accent4>
        <a:accent5>
          <a:srgbClr val="FFB8AD"/>
        </a:accent5>
        <a:accent6>
          <a:srgbClr val="B95C00"/>
        </a:accent6>
        <a:hlink>
          <a:srgbClr val="CC0000"/>
        </a:hlink>
        <a:folHlink>
          <a:srgbClr val="FFFF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13455</TotalTime>
  <Words>10224</Words>
  <Application>Microsoft Office PowerPoint</Application>
  <PresentationFormat>On-screen Show (4:3)</PresentationFormat>
  <Paragraphs>787</Paragraphs>
  <Slides>80</Slides>
  <Notes>73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80</vt:i4>
      </vt:variant>
    </vt:vector>
  </HeadingPairs>
  <TitlesOfParts>
    <vt:vector size="87" baseType="lpstr">
      <vt:lpstr>Arial</vt:lpstr>
      <vt:lpstr>Calibri</vt:lpstr>
      <vt:lpstr>Source Sans Pro</vt:lpstr>
      <vt:lpstr>Times New Roman</vt:lpstr>
      <vt:lpstr>Wingdings</vt:lpstr>
      <vt:lpstr>ヒラギノ角ゴ Pro W3</vt:lpstr>
      <vt:lpstr>2_BHSCT_white</vt:lpstr>
      <vt:lpstr>COVID-19 Vaccination  programme for  Young People and Children Northern Ireland</vt:lpstr>
      <vt:lpstr>Content</vt:lpstr>
      <vt:lpstr>1. Learning objectives</vt:lpstr>
      <vt:lpstr>Pre-requisites to administering COVID-19 vaccine</vt:lpstr>
      <vt:lpstr>Key messages</vt:lpstr>
      <vt:lpstr>COVID-19 (SARS-CoV-2): the disease</vt:lpstr>
      <vt:lpstr>Viral infection</vt:lpstr>
      <vt:lpstr>Coronavirus structure</vt:lpstr>
      <vt:lpstr>COVID-19: variants</vt:lpstr>
      <vt:lpstr>Transmission of COVID-19 infection</vt:lpstr>
      <vt:lpstr>COVID-19: Chain of infection </vt:lpstr>
      <vt:lpstr>PowerPoint Presentation</vt:lpstr>
      <vt:lpstr>COVID-19: symptoms</vt:lpstr>
      <vt:lpstr>COVID-19: symptom progression &amp; complications</vt:lpstr>
      <vt:lpstr>PowerPoint Presentation</vt:lpstr>
      <vt:lpstr>COVID-19:  Symptoms in children and young people</vt:lpstr>
      <vt:lpstr>COVID-19 Complications:  children and young people (1)</vt:lpstr>
      <vt:lpstr>COVID-19 Complications:  children and young people (2)</vt:lpstr>
      <vt:lpstr>Long COVID</vt:lpstr>
      <vt:lpstr>PowerPoint Presentation</vt:lpstr>
      <vt:lpstr>COVID-19: vaccines for children and young people</vt:lpstr>
      <vt:lpstr>COVID-19: mRNA vaccines (BioNTech-Pfizer)</vt:lpstr>
      <vt:lpstr>Variant vaccines</vt:lpstr>
      <vt:lpstr>Interval between COVID-19 vaccines  and COVID-19 infection</vt:lpstr>
      <vt:lpstr>Co-administration of COVID-19 and other  vaccines (1)</vt:lpstr>
      <vt:lpstr>Co-administration of COVID-19 and other  vaccines (2)</vt:lpstr>
      <vt:lpstr>Contraindications to COVID-19 vaccines</vt:lpstr>
      <vt:lpstr>Precautions to COVID-19 vaccines (1)</vt:lpstr>
      <vt:lpstr> Precautions to COVID-19 vaccines (2)  </vt:lpstr>
      <vt:lpstr>Side effects of COVID-19 vaccination</vt:lpstr>
      <vt:lpstr>Local reactions at the vaccination site</vt:lpstr>
      <vt:lpstr>Myocarditis and pericarditis </vt:lpstr>
      <vt:lpstr>Guillain-Barré syndrome (GBS)</vt:lpstr>
      <vt:lpstr>Bell’s Palsy </vt:lpstr>
      <vt:lpstr>Immune thrombocytopenia (ITP)</vt:lpstr>
      <vt:lpstr>Menstrual disorders and unexpected vaginal bleeding</vt:lpstr>
      <vt:lpstr>COVID-19 BioNTech-Pfizer vaccines</vt:lpstr>
      <vt:lpstr>Storage and use: COVID-19 Pfizer BioNTech Comirnaty vaccines</vt:lpstr>
      <vt:lpstr>PowerPoint Presentation</vt:lpstr>
      <vt:lpstr>Spring 2026 eligibility</vt:lpstr>
      <vt:lpstr>Primary COVID-19 vaccination</vt:lpstr>
      <vt:lpstr>Children (6 months – 4 years old)</vt:lpstr>
      <vt:lpstr>Severely immunosuppressed children  and young people</vt:lpstr>
      <vt:lpstr>PowerPoint Presentation</vt:lpstr>
      <vt:lpstr>Consent for vaccination </vt:lpstr>
      <vt:lpstr>Gillick competence</vt:lpstr>
      <vt:lpstr>Addressing concerns and providing  information to those being vaccinated</vt:lpstr>
      <vt:lpstr>Addressing concerns: general principles</vt:lpstr>
      <vt:lpstr>PowerPoint Presentation</vt:lpstr>
      <vt:lpstr>Age-specific vaccine recommendations  </vt:lpstr>
      <vt:lpstr>Children aged between 6 mths – 4 yrs   </vt:lpstr>
      <vt:lpstr>Children aged between 5 – 11 years   </vt:lpstr>
      <vt:lpstr>   Children / young people aged 12–17 years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COVID-19 vaccine:  Pfizer-BioNTech Comirnaty 30 KP.2  30 micrograms/dose   (12 to 17 year olds)  **Ready-to-use (no dilution)** NEW FORMULATION: Pre-filled Syringe</vt:lpstr>
      <vt:lpstr>PowerPoint Presentation</vt:lpstr>
      <vt:lpstr>PowerPoint Presentation</vt:lpstr>
      <vt:lpstr>PowerPoint Presentation</vt:lpstr>
      <vt:lpstr>PowerPoint Presentation</vt:lpstr>
      <vt:lpstr>PowerPoint Presentation</vt:lpstr>
      <vt:lpstr>Reporting adverse reactions</vt:lpstr>
      <vt:lpstr>PowerPoint Presentation</vt:lpstr>
      <vt:lpstr>Supporting children and young people  during vaccination (1)</vt:lpstr>
      <vt:lpstr>Supporting children and young people  during vaccination (2)</vt:lpstr>
      <vt:lpstr>Further information (1)</vt:lpstr>
      <vt:lpstr>Further information (2)</vt:lpstr>
    </vt:vector>
  </TitlesOfParts>
  <Company>BSO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Grainne McKeown</dc:creator>
  <cp:lastModifiedBy>Wendy Thornton</cp:lastModifiedBy>
  <cp:revision>538</cp:revision>
  <cp:lastPrinted>2025-09-09T11:55:28Z</cp:lastPrinted>
  <dcterms:created xsi:type="dcterms:W3CDTF">2020-12-04T16:12:05Z</dcterms:created>
  <dcterms:modified xsi:type="dcterms:W3CDTF">2026-04-13T13:47:56Z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