
<file path=[Content_Types].xml><?xml version="1.0" encoding="utf-8"?>
<Types xmlns="http://schemas.openxmlformats.org/package/2006/content-types">
  <Default Extension="png" ContentType="image/png"/>
  <Default Extension="svg" ContentType="image/svg+xml"/>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4"/>
  </p:sldMasterIdLst>
  <p:notesMasterIdLst>
    <p:notesMasterId r:id="rId34"/>
  </p:notesMasterIdLst>
  <p:sldIdLst>
    <p:sldId id="270" r:id="rId5"/>
    <p:sldId id="285" r:id="rId6"/>
    <p:sldId id="271" r:id="rId7"/>
    <p:sldId id="317" r:id="rId8"/>
    <p:sldId id="294" r:id="rId9"/>
    <p:sldId id="314" r:id="rId10"/>
    <p:sldId id="315" r:id="rId11"/>
    <p:sldId id="290" r:id="rId12"/>
    <p:sldId id="300" r:id="rId13"/>
    <p:sldId id="598" r:id="rId14"/>
    <p:sldId id="597" r:id="rId15"/>
    <p:sldId id="276" r:id="rId16"/>
    <p:sldId id="313" r:id="rId17"/>
    <p:sldId id="279" r:id="rId18"/>
    <p:sldId id="287" r:id="rId19"/>
    <p:sldId id="298" r:id="rId20"/>
    <p:sldId id="309" r:id="rId21"/>
    <p:sldId id="265" r:id="rId22"/>
    <p:sldId id="264" r:id="rId23"/>
    <p:sldId id="310" r:id="rId24"/>
    <p:sldId id="267" r:id="rId25"/>
    <p:sldId id="283" r:id="rId26"/>
    <p:sldId id="303" r:id="rId27"/>
    <p:sldId id="278" r:id="rId28"/>
    <p:sldId id="596" r:id="rId29"/>
    <p:sldId id="345" r:id="rId30"/>
    <p:sldId id="319" r:id="rId31"/>
    <p:sldId id="318" r:id="rId32"/>
    <p:sldId id="281"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rlene Dunn" initials="CD" lastIdx="3" clrIdx="0">
    <p:extLst>
      <p:ext uri="{19B8F6BF-5375-455C-9EA6-DF929625EA0E}">
        <p15:presenceInfo xmlns:p15="http://schemas.microsoft.com/office/powerpoint/2012/main" userId="S-1-5-21-1087248158-1645291680-3373200396-89889" providerId="AD"/>
      </p:ext>
    </p:extLst>
  </p:cmAuthor>
  <p:cmAuthor id="2" name="Monica Sloan" initials="MS" lastIdx="2" clrIdx="1">
    <p:extLst>
      <p:ext uri="{19B8F6BF-5375-455C-9EA6-DF929625EA0E}">
        <p15:presenceInfo xmlns:p15="http://schemas.microsoft.com/office/powerpoint/2012/main" userId="S-1-5-21-1087248158-1645291680-3373200396-7668" providerId="AD"/>
      </p:ext>
    </p:extLst>
  </p:cmAuthor>
  <p:cmAuthor id="3" name="Geraldine Mallon (PHA)" initials="GM(" lastIdx="6" clrIdx="2">
    <p:extLst>
      <p:ext uri="{19B8F6BF-5375-455C-9EA6-DF929625EA0E}">
        <p15:presenceInfo xmlns:p15="http://schemas.microsoft.com/office/powerpoint/2012/main" userId="S-1-5-21-1087248158-1645291680-3373200396-89116" providerId="AD"/>
      </p:ext>
    </p:extLst>
  </p:cmAuthor>
  <p:cmAuthor id="4" name="Louise Flanagan" initials="LF" lastIdx="11" clrIdx="3">
    <p:extLst>
      <p:ext uri="{19B8F6BF-5375-455C-9EA6-DF929625EA0E}">
        <p15:presenceInfo xmlns:p15="http://schemas.microsoft.com/office/powerpoint/2012/main" userId="S-1-5-21-1087248158-1645291680-3373200396-74037" providerId="AD"/>
      </p:ext>
    </p:extLst>
  </p:cmAuthor>
  <p:cmAuthor id="5" name="Gina McCabe" initials="GM" lastIdx="9" clrIdx="4">
    <p:extLst>
      <p:ext uri="{19B8F6BF-5375-455C-9EA6-DF929625EA0E}">
        <p15:presenceInfo xmlns:p15="http://schemas.microsoft.com/office/powerpoint/2012/main" userId="S-1-5-21-1087248158-1645291680-3373200396-112019" providerId="AD"/>
      </p:ext>
    </p:extLst>
  </p:cmAuthor>
  <p:cmAuthor id="6" name="Cheung, Andrew" initials="AC" lastIdx="1" clrIdx="5">
    <p:extLst>
      <p:ext uri="{19B8F6BF-5375-455C-9EA6-DF929625EA0E}">
        <p15:presenceInfo xmlns:p15="http://schemas.microsoft.com/office/powerpoint/2012/main" userId="S::Andrew.Cheung@health-ni.gov.uk::46274ac4-a07d-435c-9fbe-ffbc94927b6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E8D7"/>
    <a:srgbClr val="E5EA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7" autoAdjust="0"/>
    <p:restoredTop sz="89051" autoAdjust="0"/>
  </p:normalViewPr>
  <p:slideViewPr>
    <p:cSldViewPr snapToGrid="0">
      <p:cViewPr varScale="1">
        <p:scale>
          <a:sx n="101" d="100"/>
          <a:sy n="101" d="100"/>
        </p:scale>
        <p:origin x="177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3F5DCA-D27C-437E-8AF2-93533D93F19E}" type="doc">
      <dgm:prSet loTypeId="urn:microsoft.com/office/officeart/2016/7/layout/VerticalSolidActionList" loCatId="List" qsTypeId="urn:microsoft.com/office/officeart/2005/8/quickstyle/simple1#1" qsCatId="simple" csTypeId="urn:microsoft.com/office/officeart/2005/8/colors/colorful2#1" csCatId="colorful" phldr="1"/>
      <dgm:spPr/>
      <dgm:t>
        <a:bodyPr/>
        <a:lstStyle/>
        <a:p>
          <a:endParaRPr lang="en-US"/>
        </a:p>
      </dgm:t>
    </dgm:pt>
    <dgm:pt modelId="{E271937B-6E6C-4F36-8D5A-A050CF0A1711}">
      <dgm:prSet/>
      <dgm:spPr/>
      <dgm:t>
        <a:bodyPr/>
        <a:lstStyle/>
        <a:p>
          <a:r>
            <a:rPr lang="en-GB"/>
            <a:t>Two types of pneumococcal vaccine:</a:t>
          </a:r>
          <a:endParaRPr lang="en-US"/>
        </a:p>
      </dgm:t>
    </dgm:pt>
    <dgm:pt modelId="{0D03C688-EDF4-49B7-BDCE-EE25D7BF91F2}" type="parTrans" cxnId="{64EC3F61-D9F6-4175-B147-C6C364906A79}">
      <dgm:prSet/>
      <dgm:spPr/>
      <dgm:t>
        <a:bodyPr/>
        <a:lstStyle/>
        <a:p>
          <a:endParaRPr lang="en-US"/>
        </a:p>
      </dgm:t>
    </dgm:pt>
    <dgm:pt modelId="{589752CC-7151-4D61-9E21-2C162C1ED98E}" type="sibTrans" cxnId="{64EC3F61-D9F6-4175-B147-C6C364906A79}">
      <dgm:prSet/>
      <dgm:spPr/>
      <dgm:t>
        <a:bodyPr/>
        <a:lstStyle/>
        <a:p>
          <a:endParaRPr lang="en-US"/>
        </a:p>
      </dgm:t>
    </dgm:pt>
    <dgm:pt modelId="{50CE98A8-3F3D-40DD-A2D1-A865C4088AEF}">
      <dgm:prSet/>
      <dgm:spPr/>
      <dgm:t>
        <a:bodyPr/>
        <a:lstStyle/>
        <a:p>
          <a:r>
            <a:rPr lang="en-GB" dirty="0"/>
            <a:t>1. Pneumococcal Conjugate Vaccine (PCV)</a:t>
          </a:r>
          <a:endParaRPr lang="en-US" dirty="0"/>
        </a:p>
      </dgm:t>
    </dgm:pt>
    <dgm:pt modelId="{76AFB0F8-9037-4C36-AA0B-52BC5692D1F5}" type="parTrans" cxnId="{E7F08C24-358C-4CB0-8153-B4EF12669971}">
      <dgm:prSet/>
      <dgm:spPr/>
      <dgm:t>
        <a:bodyPr/>
        <a:lstStyle/>
        <a:p>
          <a:endParaRPr lang="en-US"/>
        </a:p>
      </dgm:t>
    </dgm:pt>
    <dgm:pt modelId="{5C5C1BC2-113E-4027-8C52-1D5237B99B5F}" type="sibTrans" cxnId="{E7F08C24-358C-4CB0-8153-B4EF12669971}">
      <dgm:prSet/>
      <dgm:spPr/>
      <dgm:t>
        <a:bodyPr/>
        <a:lstStyle/>
        <a:p>
          <a:endParaRPr lang="en-US"/>
        </a:p>
      </dgm:t>
    </dgm:pt>
    <dgm:pt modelId="{E05C3BDF-18BB-4F09-89E9-4982CE2C1AD4}">
      <dgm:prSet/>
      <dgm:spPr/>
      <dgm:t>
        <a:bodyPr/>
        <a:lstStyle/>
        <a:p>
          <a:r>
            <a:rPr lang="en-GB" dirty="0"/>
            <a:t>2. Pneumococcal Polysaccharide Vaccine (PPV)</a:t>
          </a:r>
          <a:endParaRPr lang="en-US" dirty="0"/>
        </a:p>
      </dgm:t>
    </dgm:pt>
    <dgm:pt modelId="{EC277A0F-CAE5-4807-A53F-7A3433044D37}" type="parTrans" cxnId="{CA3FDC1B-4301-40EE-A4E5-D833AFAB7D5F}">
      <dgm:prSet/>
      <dgm:spPr/>
      <dgm:t>
        <a:bodyPr/>
        <a:lstStyle/>
        <a:p>
          <a:endParaRPr lang="en-US"/>
        </a:p>
      </dgm:t>
    </dgm:pt>
    <dgm:pt modelId="{A9127A4C-969E-4143-AAD9-BBE8FFDE9161}" type="sibTrans" cxnId="{CA3FDC1B-4301-40EE-A4E5-D833AFAB7D5F}">
      <dgm:prSet/>
      <dgm:spPr/>
      <dgm:t>
        <a:bodyPr/>
        <a:lstStyle/>
        <a:p>
          <a:endParaRPr lang="en-US"/>
        </a:p>
      </dgm:t>
    </dgm:pt>
    <dgm:pt modelId="{31AC61CB-93DF-4AD1-A13E-5737038BAAAA}">
      <dgm:prSet/>
      <dgm:spPr/>
      <dgm:t>
        <a:bodyPr/>
        <a:lstStyle/>
        <a:p>
          <a:r>
            <a:rPr lang="en-GB" dirty="0"/>
            <a:t>PCV13 (Prevenar 13), </a:t>
          </a:r>
        </a:p>
        <a:p>
          <a:r>
            <a:rPr lang="en-GB" strike="sngStrike" dirty="0"/>
            <a:t>PCV15(</a:t>
          </a:r>
          <a:r>
            <a:rPr lang="en-GB" strike="sngStrike" dirty="0" err="1"/>
            <a:t>Vaxneuvance</a:t>
          </a:r>
          <a:r>
            <a:rPr lang="en-GB" strike="sngStrike" dirty="0"/>
            <a:t>) </a:t>
          </a:r>
        </a:p>
        <a:p>
          <a:r>
            <a:rPr lang="en-GB" dirty="0"/>
            <a:t>PCV20 (Prevenar 20):</a:t>
          </a:r>
          <a:endParaRPr lang="en-US" dirty="0"/>
        </a:p>
      </dgm:t>
    </dgm:pt>
    <dgm:pt modelId="{43B6E038-BC0B-4618-AF96-83FC54A1C51A}" type="parTrans" cxnId="{75032A37-E187-42EA-9327-A8B2C9C2EF34}">
      <dgm:prSet/>
      <dgm:spPr/>
      <dgm:t>
        <a:bodyPr/>
        <a:lstStyle/>
        <a:p>
          <a:endParaRPr lang="en-US"/>
        </a:p>
      </dgm:t>
    </dgm:pt>
    <dgm:pt modelId="{57B7E9FF-E719-49A0-A3A2-33055B652C32}" type="sibTrans" cxnId="{75032A37-E187-42EA-9327-A8B2C9C2EF34}">
      <dgm:prSet/>
      <dgm:spPr/>
      <dgm:t>
        <a:bodyPr/>
        <a:lstStyle/>
        <a:p>
          <a:endParaRPr lang="en-US"/>
        </a:p>
      </dgm:t>
    </dgm:pt>
    <dgm:pt modelId="{3A879A3F-6846-4EBF-9105-6CC4F4EE30D0}">
      <dgm:prSet/>
      <dgm:spPr/>
      <dgm: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The number in the name corresponds to the number of serotypes covered by the vaccine</a:t>
          </a:r>
          <a:endParaRPr lang="en-US" dirty="0"/>
        </a:p>
        <a:p>
          <a:pPr marL="0" lvl="0" defTabSz="488950">
            <a:lnSpc>
              <a:spcPct val="90000"/>
            </a:lnSpc>
            <a:spcBef>
              <a:spcPct val="0"/>
            </a:spcBef>
            <a:spcAft>
              <a:spcPct val="35000"/>
            </a:spcAft>
            <a:buNone/>
          </a:pPr>
          <a:r>
            <a:rPr lang="en-GB" dirty="0"/>
            <a:t>Conjugated vaccine (antigens are cross-linked to a protein antigen) to improve antibody response in children from 2 months of age</a:t>
          </a:r>
          <a:endParaRPr lang="en-US" dirty="0"/>
        </a:p>
      </dgm:t>
    </dgm:pt>
    <dgm:pt modelId="{6D1688AC-E8BB-4D0B-9F0C-4FDD7B406E0B}" type="parTrans" cxnId="{A211D440-60CF-402B-AC0A-7819B2D221F4}">
      <dgm:prSet/>
      <dgm:spPr/>
      <dgm:t>
        <a:bodyPr/>
        <a:lstStyle/>
        <a:p>
          <a:endParaRPr lang="en-US"/>
        </a:p>
      </dgm:t>
    </dgm:pt>
    <dgm:pt modelId="{4CA3D49C-2B35-4334-A95F-FB23C362DA5E}" type="sibTrans" cxnId="{A211D440-60CF-402B-AC0A-7819B2D221F4}">
      <dgm:prSet/>
      <dgm:spPr/>
      <dgm:t>
        <a:bodyPr/>
        <a:lstStyle/>
        <a:p>
          <a:endParaRPr lang="en-US"/>
        </a:p>
      </dgm:t>
    </dgm:pt>
    <dgm:pt modelId="{2C1C2D9B-2EC2-4093-B933-C8214E3D8541}">
      <dgm:prSet/>
      <dgm:spPr/>
      <dgm:t>
        <a:bodyPr/>
        <a:lstStyle/>
        <a:p>
          <a:pPr marL="0" lvl="0" defTabSz="488950">
            <a:lnSpc>
              <a:spcPct val="90000"/>
            </a:lnSpc>
            <a:spcBef>
              <a:spcPct val="0"/>
            </a:spcBef>
            <a:spcAft>
              <a:spcPct val="35000"/>
            </a:spcAft>
            <a:buNone/>
          </a:pPr>
          <a:r>
            <a:rPr lang="en-GB" dirty="0"/>
            <a:t>Direct protection and indirect (herd) protection achieved through the prevention of pneumococcal carriage in the vaccinated child’s nasopharynx.</a:t>
          </a:r>
          <a:endParaRPr lang="en-US" dirty="0"/>
        </a:p>
      </dgm:t>
    </dgm:pt>
    <dgm:pt modelId="{81D0E0EC-F883-4CC1-B350-DF03E2ABCBC6}" type="parTrans" cxnId="{1729321F-FE10-4F18-B881-28D06BFE1F50}">
      <dgm:prSet/>
      <dgm:spPr/>
      <dgm:t>
        <a:bodyPr/>
        <a:lstStyle/>
        <a:p>
          <a:endParaRPr lang="en-US"/>
        </a:p>
      </dgm:t>
    </dgm:pt>
    <dgm:pt modelId="{769260B6-B413-4723-91F5-AABF7FE9881A}" type="sibTrans" cxnId="{1729321F-FE10-4F18-B881-28D06BFE1F50}">
      <dgm:prSet/>
      <dgm:spPr/>
      <dgm:t>
        <a:bodyPr/>
        <a:lstStyle/>
        <a:p>
          <a:endParaRPr lang="en-US"/>
        </a:p>
      </dgm:t>
    </dgm:pt>
    <dgm:pt modelId="{C2B5B94D-A5B9-4607-8130-540BCAD4DE1B}">
      <dgm:prSet/>
      <dgm:spPr/>
      <dgm:t>
        <a:bodyPr/>
        <a:lstStyle/>
        <a:p>
          <a:pPr marL="0" lvl="0" defTabSz="488950">
            <a:lnSpc>
              <a:spcPct val="90000"/>
            </a:lnSpc>
            <a:spcBef>
              <a:spcPct val="0"/>
            </a:spcBef>
            <a:spcAft>
              <a:spcPct val="35000"/>
            </a:spcAft>
            <a:buNone/>
          </a:pPr>
          <a:r>
            <a:rPr lang="en-GB" b="1" dirty="0"/>
            <a:t>PCV15 (</a:t>
          </a:r>
          <a:r>
            <a:rPr lang="en-GB" b="1" dirty="0" err="1"/>
            <a:t>Vaxneuvance</a:t>
          </a:r>
          <a:r>
            <a:rPr lang="en-GB" b="1" dirty="0"/>
            <a:t>) is currently not included in the UK national immunisation programme.</a:t>
          </a:r>
          <a:endParaRPr lang="en-US" dirty="0"/>
        </a:p>
      </dgm:t>
    </dgm:pt>
    <dgm:pt modelId="{764E58A6-32FF-4CD9-9ADC-7D29397985CB}" type="parTrans" cxnId="{BCEE161A-4A94-4A31-828E-475C2C3ED651}">
      <dgm:prSet/>
      <dgm:spPr/>
      <dgm:t>
        <a:bodyPr/>
        <a:lstStyle/>
        <a:p>
          <a:endParaRPr lang="en-US"/>
        </a:p>
      </dgm:t>
    </dgm:pt>
    <dgm:pt modelId="{204974B1-7117-4B94-BA2D-166A7EBAEE0D}" type="sibTrans" cxnId="{BCEE161A-4A94-4A31-828E-475C2C3ED651}">
      <dgm:prSet/>
      <dgm:spPr/>
      <dgm:t>
        <a:bodyPr/>
        <a:lstStyle/>
        <a:p>
          <a:endParaRPr lang="en-US"/>
        </a:p>
      </dgm:t>
    </dgm:pt>
    <dgm:pt modelId="{614C2264-5D16-4E1C-926F-DB4B9E9CF09A}">
      <dgm:prSet/>
      <dgm:spPr/>
      <dgm:t>
        <a:bodyPr/>
        <a:lstStyle/>
        <a:p>
          <a:r>
            <a:rPr lang="en-GB" dirty="0"/>
            <a:t>PPV (Pneumovax 23):</a:t>
          </a:r>
          <a:endParaRPr lang="en-US" dirty="0"/>
        </a:p>
      </dgm:t>
    </dgm:pt>
    <dgm:pt modelId="{14530417-ED28-47B3-B1D0-2689856CB82F}" type="parTrans" cxnId="{10A23464-E5DB-46AF-9A53-78C167D5EB2A}">
      <dgm:prSet/>
      <dgm:spPr/>
      <dgm:t>
        <a:bodyPr/>
        <a:lstStyle/>
        <a:p>
          <a:endParaRPr lang="en-US"/>
        </a:p>
      </dgm:t>
    </dgm:pt>
    <dgm:pt modelId="{859D645C-7F4C-4023-8845-DC5999300FB1}" type="sibTrans" cxnId="{10A23464-E5DB-46AF-9A53-78C167D5EB2A}">
      <dgm:prSet/>
      <dgm:spPr/>
      <dgm:t>
        <a:bodyPr/>
        <a:lstStyle/>
        <a:p>
          <a:endParaRPr lang="en-US"/>
        </a:p>
      </dgm:t>
    </dgm:pt>
    <dgm:pt modelId="{0101A7E6-C7A7-4136-AADE-4818FC3D066C}">
      <dgm:prSet/>
      <dgm:spPr/>
      <dgm:t>
        <a:bodyPr/>
        <a:lstStyle/>
        <a:p>
          <a:r>
            <a:rPr lang="en-GB"/>
            <a:t>PPV23 contains purified capsular polysaccharide from 23 common capsular types of pneumococcus	</a:t>
          </a:r>
          <a:endParaRPr lang="en-US"/>
        </a:p>
      </dgm:t>
    </dgm:pt>
    <dgm:pt modelId="{00820A16-D5F3-4693-B953-0D3ECC21923C}" type="parTrans" cxnId="{A683111F-6DF0-4A3F-AB74-1ACBE28782F3}">
      <dgm:prSet/>
      <dgm:spPr/>
      <dgm:t>
        <a:bodyPr/>
        <a:lstStyle/>
        <a:p>
          <a:endParaRPr lang="en-US"/>
        </a:p>
      </dgm:t>
    </dgm:pt>
    <dgm:pt modelId="{D92CB305-B92C-4465-BA00-C34A11147CE4}" type="sibTrans" cxnId="{A683111F-6DF0-4A3F-AB74-1ACBE28782F3}">
      <dgm:prSet/>
      <dgm:spPr/>
      <dgm:t>
        <a:bodyPr/>
        <a:lstStyle/>
        <a:p>
          <a:endParaRPr lang="en-US"/>
        </a:p>
      </dgm:t>
    </dgm:pt>
    <dgm:pt modelId="{02F1C585-A170-4358-92D6-6B4128FD607D}">
      <dgm:prSet/>
      <dgm:spPr/>
      <dgm:t>
        <a:bodyPr/>
        <a:lstStyle/>
        <a:p>
          <a:r>
            <a:rPr lang="en-GB"/>
            <a:t>Antibodies to capsular polysaccharides produced by the third week following immunisation</a:t>
          </a:r>
          <a:endParaRPr lang="en-US"/>
        </a:p>
      </dgm:t>
    </dgm:pt>
    <dgm:pt modelId="{3D04E81E-7E72-4EE5-9F1B-8BAD1D06F142}" type="parTrans" cxnId="{19BEE76B-C10D-46A0-9C58-A4EAC4343807}">
      <dgm:prSet/>
      <dgm:spPr/>
      <dgm:t>
        <a:bodyPr/>
        <a:lstStyle/>
        <a:p>
          <a:endParaRPr lang="en-US"/>
        </a:p>
      </dgm:t>
    </dgm:pt>
    <dgm:pt modelId="{1C2786A2-3200-4106-838A-EA90A1E1075A}" type="sibTrans" cxnId="{19BEE76B-C10D-46A0-9C58-A4EAC4343807}">
      <dgm:prSet/>
      <dgm:spPr/>
      <dgm:t>
        <a:bodyPr/>
        <a:lstStyle/>
        <a:p>
          <a:endParaRPr lang="en-US"/>
        </a:p>
      </dgm:t>
    </dgm:pt>
    <dgm:pt modelId="{C29005F2-6669-400C-B7CA-81AA820B9F5F}">
      <dgm:prSet/>
      <dgm:spPr/>
      <dgm:t>
        <a:bodyPr/>
        <a:lstStyle/>
        <a:p>
          <a:r>
            <a:rPr lang="en-GB" dirty="0"/>
            <a:t>Antibody response to PPV in children &lt; 2 years is poor</a:t>
          </a:r>
          <a:endParaRPr lang="en-US" dirty="0"/>
        </a:p>
      </dgm:t>
    </dgm:pt>
    <dgm:pt modelId="{C9EFE83D-851A-428A-9B47-59083580A96A}" type="parTrans" cxnId="{D5F3CAE0-4A9B-491F-AEF6-E4B54CEC332C}">
      <dgm:prSet/>
      <dgm:spPr/>
      <dgm:t>
        <a:bodyPr/>
        <a:lstStyle/>
        <a:p>
          <a:endParaRPr lang="en-US"/>
        </a:p>
      </dgm:t>
    </dgm:pt>
    <dgm:pt modelId="{2D12AA0A-3307-48EE-B54A-8C29175F2E8F}" type="sibTrans" cxnId="{D5F3CAE0-4A9B-491F-AEF6-E4B54CEC332C}">
      <dgm:prSet/>
      <dgm:spPr/>
      <dgm:t>
        <a:bodyPr/>
        <a:lstStyle/>
        <a:p>
          <a:endParaRPr lang="en-US"/>
        </a:p>
      </dgm:t>
    </dgm:pt>
    <dgm:pt modelId="{0E20C053-AEF8-4053-8C28-14250161E4C4}" type="pres">
      <dgm:prSet presAssocID="{863F5DCA-D27C-437E-8AF2-93533D93F19E}" presName="Name0" presStyleCnt="0">
        <dgm:presLayoutVars>
          <dgm:dir/>
          <dgm:animLvl val="lvl"/>
          <dgm:resizeHandles val="exact"/>
        </dgm:presLayoutVars>
      </dgm:prSet>
      <dgm:spPr/>
    </dgm:pt>
    <dgm:pt modelId="{0A3391AC-AD68-4BDF-AAD1-245D6883BAA7}" type="pres">
      <dgm:prSet presAssocID="{E271937B-6E6C-4F36-8D5A-A050CF0A1711}" presName="linNode" presStyleCnt="0"/>
      <dgm:spPr/>
    </dgm:pt>
    <dgm:pt modelId="{F2A15648-C616-4B73-BFFA-557EAF8C9603}" type="pres">
      <dgm:prSet presAssocID="{E271937B-6E6C-4F36-8D5A-A050CF0A1711}" presName="parentText" presStyleLbl="alignNode1" presStyleIdx="0" presStyleCnt="3">
        <dgm:presLayoutVars>
          <dgm:chMax val="1"/>
          <dgm:bulletEnabled/>
        </dgm:presLayoutVars>
      </dgm:prSet>
      <dgm:spPr/>
    </dgm:pt>
    <dgm:pt modelId="{CD849D1E-6A73-4A51-A7E2-DA44783FAFDB}" type="pres">
      <dgm:prSet presAssocID="{E271937B-6E6C-4F36-8D5A-A050CF0A1711}" presName="descendantText" presStyleLbl="alignAccFollowNode1" presStyleIdx="0" presStyleCnt="3">
        <dgm:presLayoutVars>
          <dgm:bulletEnabled/>
        </dgm:presLayoutVars>
      </dgm:prSet>
      <dgm:spPr/>
    </dgm:pt>
    <dgm:pt modelId="{84745B74-55A4-4EB9-B0B6-11CB4E708DE8}" type="pres">
      <dgm:prSet presAssocID="{589752CC-7151-4D61-9E21-2C162C1ED98E}" presName="sp" presStyleCnt="0"/>
      <dgm:spPr/>
    </dgm:pt>
    <dgm:pt modelId="{0C6693EF-3236-4930-A328-1C37C32E8CED}" type="pres">
      <dgm:prSet presAssocID="{31AC61CB-93DF-4AD1-A13E-5737038BAAAA}" presName="linNode" presStyleCnt="0"/>
      <dgm:spPr/>
    </dgm:pt>
    <dgm:pt modelId="{BE0179F4-A465-432F-92B5-6D1508088200}" type="pres">
      <dgm:prSet presAssocID="{31AC61CB-93DF-4AD1-A13E-5737038BAAAA}" presName="parentText" presStyleLbl="alignNode1" presStyleIdx="1" presStyleCnt="3">
        <dgm:presLayoutVars>
          <dgm:chMax val="1"/>
          <dgm:bulletEnabled/>
        </dgm:presLayoutVars>
      </dgm:prSet>
      <dgm:spPr/>
    </dgm:pt>
    <dgm:pt modelId="{56AF24F5-07D5-4DCA-8AA9-45FF6506B837}" type="pres">
      <dgm:prSet presAssocID="{31AC61CB-93DF-4AD1-A13E-5737038BAAAA}" presName="descendantText" presStyleLbl="alignAccFollowNode1" presStyleIdx="1" presStyleCnt="3">
        <dgm:presLayoutVars>
          <dgm:bulletEnabled/>
        </dgm:presLayoutVars>
      </dgm:prSet>
      <dgm:spPr/>
    </dgm:pt>
    <dgm:pt modelId="{74985FBE-09C6-4B60-AFD5-BBC62964F8B9}" type="pres">
      <dgm:prSet presAssocID="{57B7E9FF-E719-49A0-A3A2-33055B652C32}" presName="sp" presStyleCnt="0"/>
      <dgm:spPr/>
    </dgm:pt>
    <dgm:pt modelId="{960257AC-1A11-43B1-A753-51B6BB2C32C4}" type="pres">
      <dgm:prSet presAssocID="{614C2264-5D16-4E1C-926F-DB4B9E9CF09A}" presName="linNode" presStyleCnt="0"/>
      <dgm:spPr/>
    </dgm:pt>
    <dgm:pt modelId="{4A714069-58A7-47F4-BD91-956E2021EE92}" type="pres">
      <dgm:prSet presAssocID="{614C2264-5D16-4E1C-926F-DB4B9E9CF09A}" presName="parentText" presStyleLbl="alignNode1" presStyleIdx="2" presStyleCnt="3">
        <dgm:presLayoutVars>
          <dgm:chMax val="1"/>
          <dgm:bulletEnabled/>
        </dgm:presLayoutVars>
      </dgm:prSet>
      <dgm:spPr/>
    </dgm:pt>
    <dgm:pt modelId="{0C8682F4-E0C1-4BDA-80B6-359BAD82EFE5}" type="pres">
      <dgm:prSet presAssocID="{614C2264-5D16-4E1C-926F-DB4B9E9CF09A}" presName="descendantText" presStyleLbl="alignAccFollowNode1" presStyleIdx="2" presStyleCnt="3">
        <dgm:presLayoutVars>
          <dgm:bulletEnabled/>
        </dgm:presLayoutVars>
      </dgm:prSet>
      <dgm:spPr/>
    </dgm:pt>
  </dgm:ptLst>
  <dgm:cxnLst>
    <dgm:cxn modelId="{48E7A208-943C-4ABD-9D7F-5F872BAD2E60}" type="presOf" srcId="{2C1C2D9B-2EC2-4093-B933-C8214E3D8541}" destId="{56AF24F5-07D5-4DCA-8AA9-45FF6506B837}" srcOrd="0" destOrd="1" presId="urn:microsoft.com/office/officeart/2016/7/layout/VerticalSolidActionList"/>
    <dgm:cxn modelId="{BCEE161A-4A94-4A31-828E-475C2C3ED651}" srcId="{31AC61CB-93DF-4AD1-A13E-5737038BAAAA}" destId="{C2B5B94D-A5B9-4607-8130-540BCAD4DE1B}" srcOrd="2" destOrd="0" parTransId="{764E58A6-32FF-4CD9-9ADC-7D29397985CB}" sibTransId="{204974B1-7117-4B94-BA2D-166A7EBAEE0D}"/>
    <dgm:cxn modelId="{CA3FDC1B-4301-40EE-A4E5-D833AFAB7D5F}" srcId="{E271937B-6E6C-4F36-8D5A-A050CF0A1711}" destId="{E05C3BDF-18BB-4F09-89E9-4982CE2C1AD4}" srcOrd="1" destOrd="0" parTransId="{EC277A0F-CAE5-4807-A53F-7A3433044D37}" sibTransId="{A9127A4C-969E-4143-AAD9-BBE8FFDE9161}"/>
    <dgm:cxn modelId="{A683111F-6DF0-4A3F-AB74-1ACBE28782F3}" srcId="{614C2264-5D16-4E1C-926F-DB4B9E9CF09A}" destId="{0101A7E6-C7A7-4136-AADE-4818FC3D066C}" srcOrd="0" destOrd="0" parTransId="{00820A16-D5F3-4693-B953-0D3ECC21923C}" sibTransId="{D92CB305-B92C-4465-BA00-C34A11147CE4}"/>
    <dgm:cxn modelId="{1729321F-FE10-4F18-B881-28D06BFE1F50}" srcId="{31AC61CB-93DF-4AD1-A13E-5737038BAAAA}" destId="{2C1C2D9B-2EC2-4093-B933-C8214E3D8541}" srcOrd="1" destOrd="0" parTransId="{81D0E0EC-F883-4CC1-B350-DF03E2ABCBC6}" sibTransId="{769260B6-B413-4723-91F5-AABF7FE9881A}"/>
    <dgm:cxn modelId="{E7F08C24-358C-4CB0-8153-B4EF12669971}" srcId="{E271937B-6E6C-4F36-8D5A-A050CF0A1711}" destId="{50CE98A8-3F3D-40DD-A2D1-A865C4088AEF}" srcOrd="0" destOrd="0" parTransId="{76AFB0F8-9037-4C36-AA0B-52BC5692D1F5}" sibTransId="{5C5C1BC2-113E-4027-8C52-1D5237B99B5F}"/>
    <dgm:cxn modelId="{F190D328-9ACC-4FBC-BF9B-D988770F8E9E}" type="presOf" srcId="{863F5DCA-D27C-437E-8AF2-93533D93F19E}" destId="{0E20C053-AEF8-4053-8C28-14250161E4C4}" srcOrd="0" destOrd="0" presId="urn:microsoft.com/office/officeart/2016/7/layout/VerticalSolidActionList"/>
    <dgm:cxn modelId="{84298833-C006-4D7B-9156-E19E7AFBCBDD}" type="presOf" srcId="{C29005F2-6669-400C-B7CA-81AA820B9F5F}" destId="{0C8682F4-E0C1-4BDA-80B6-359BAD82EFE5}" srcOrd="0" destOrd="2" presId="urn:microsoft.com/office/officeart/2016/7/layout/VerticalSolidActionList"/>
    <dgm:cxn modelId="{FCCAE336-49DA-43AD-BF7F-CA7944374EFB}" type="presOf" srcId="{E05C3BDF-18BB-4F09-89E9-4982CE2C1AD4}" destId="{CD849D1E-6A73-4A51-A7E2-DA44783FAFDB}" srcOrd="0" destOrd="1" presId="urn:microsoft.com/office/officeart/2016/7/layout/VerticalSolidActionList"/>
    <dgm:cxn modelId="{75032A37-E187-42EA-9327-A8B2C9C2EF34}" srcId="{863F5DCA-D27C-437E-8AF2-93533D93F19E}" destId="{31AC61CB-93DF-4AD1-A13E-5737038BAAAA}" srcOrd="1" destOrd="0" parTransId="{43B6E038-BC0B-4618-AF96-83FC54A1C51A}" sibTransId="{57B7E9FF-E719-49A0-A3A2-33055B652C32}"/>
    <dgm:cxn modelId="{A211D440-60CF-402B-AC0A-7819B2D221F4}" srcId="{31AC61CB-93DF-4AD1-A13E-5737038BAAAA}" destId="{3A879A3F-6846-4EBF-9105-6CC4F4EE30D0}" srcOrd="0" destOrd="0" parTransId="{6D1688AC-E8BB-4D0B-9F0C-4FDD7B406E0B}" sibTransId="{4CA3D49C-2B35-4334-A95F-FB23C362DA5E}"/>
    <dgm:cxn modelId="{64EC3F61-D9F6-4175-B147-C6C364906A79}" srcId="{863F5DCA-D27C-437E-8AF2-93533D93F19E}" destId="{E271937B-6E6C-4F36-8D5A-A050CF0A1711}" srcOrd="0" destOrd="0" parTransId="{0D03C688-EDF4-49B7-BDCE-EE25D7BF91F2}" sibTransId="{589752CC-7151-4D61-9E21-2C162C1ED98E}"/>
    <dgm:cxn modelId="{10A23464-E5DB-46AF-9A53-78C167D5EB2A}" srcId="{863F5DCA-D27C-437E-8AF2-93533D93F19E}" destId="{614C2264-5D16-4E1C-926F-DB4B9E9CF09A}" srcOrd="2" destOrd="0" parTransId="{14530417-ED28-47B3-B1D0-2689856CB82F}" sibTransId="{859D645C-7F4C-4023-8845-DC5999300FB1}"/>
    <dgm:cxn modelId="{3071B848-99C6-4ACD-B678-E8D64811D4EC}" type="presOf" srcId="{0101A7E6-C7A7-4136-AADE-4818FC3D066C}" destId="{0C8682F4-E0C1-4BDA-80B6-359BAD82EFE5}" srcOrd="0" destOrd="0" presId="urn:microsoft.com/office/officeart/2016/7/layout/VerticalSolidActionList"/>
    <dgm:cxn modelId="{19BEE76B-C10D-46A0-9C58-A4EAC4343807}" srcId="{614C2264-5D16-4E1C-926F-DB4B9E9CF09A}" destId="{02F1C585-A170-4358-92D6-6B4128FD607D}" srcOrd="1" destOrd="0" parTransId="{3D04E81E-7E72-4EE5-9F1B-8BAD1D06F142}" sibTransId="{1C2786A2-3200-4106-838A-EA90A1E1075A}"/>
    <dgm:cxn modelId="{F4B8C46D-13D6-4983-BF5F-0C1626CE0BE9}" type="presOf" srcId="{31AC61CB-93DF-4AD1-A13E-5737038BAAAA}" destId="{BE0179F4-A465-432F-92B5-6D1508088200}" srcOrd="0" destOrd="0" presId="urn:microsoft.com/office/officeart/2016/7/layout/VerticalSolidActionList"/>
    <dgm:cxn modelId="{77267174-1712-459E-98EE-14FC7993FAAA}" type="presOf" srcId="{50CE98A8-3F3D-40DD-A2D1-A865C4088AEF}" destId="{CD849D1E-6A73-4A51-A7E2-DA44783FAFDB}" srcOrd="0" destOrd="0" presId="urn:microsoft.com/office/officeart/2016/7/layout/VerticalSolidActionList"/>
    <dgm:cxn modelId="{9E08367C-BDCC-4111-9222-2CA133AD35F5}" type="presOf" srcId="{02F1C585-A170-4358-92D6-6B4128FD607D}" destId="{0C8682F4-E0C1-4BDA-80B6-359BAD82EFE5}" srcOrd="0" destOrd="1" presId="urn:microsoft.com/office/officeart/2016/7/layout/VerticalSolidActionList"/>
    <dgm:cxn modelId="{7821A586-EC52-451B-A456-47A5510F9ACF}" type="presOf" srcId="{3A879A3F-6846-4EBF-9105-6CC4F4EE30D0}" destId="{56AF24F5-07D5-4DCA-8AA9-45FF6506B837}" srcOrd="0" destOrd="0" presId="urn:microsoft.com/office/officeart/2016/7/layout/VerticalSolidActionList"/>
    <dgm:cxn modelId="{386D03CD-5B60-43A6-8599-FF829DFFAA1B}" type="presOf" srcId="{C2B5B94D-A5B9-4607-8130-540BCAD4DE1B}" destId="{56AF24F5-07D5-4DCA-8AA9-45FF6506B837}" srcOrd="0" destOrd="2" presId="urn:microsoft.com/office/officeart/2016/7/layout/VerticalSolidActionList"/>
    <dgm:cxn modelId="{D5F3CAE0-4A9B-491F-AEF6-E4B54CEC332C}" srcId="{614C2264-5D16-4E1C-926F-DB4B9E9CF09A}" destId="{C29005F2-6669-400C-B7CA-81AA820B9F5F}" srcOrd="2" destOrd="0" parTransId="{C9EFE83D-851A-428A-9B47-59083580A96A}" sibTransId="{2D12AA0A-3307-48EE-B54A-8C29175F2E8F}"/>
    <dgm:cxn modelId="{96DA39ED-70CA-4A26-A060-4B91462D5298}" type="presOf" srcId="{614C2264-5D16-4E1C-926F-DB4B9E9CF09A}" destId="{4A714069-58A7-47F4-BD91-956E2021EE92}" srcOrd="0" destOrd="0" presId="urn:microsoft.com/office/officeart/2016/7/layout/VerticalSolidActionList"/>
    <dgm:cxn modelId="{F8CF01F4-D304-453B-BC4E-F0BCF5F419E0}" type="presOf" srcId="{E271937B-6E6C-4F36-8D5A-A050CF0A1711}" destId="{F2A15648-C616-4B73-BFFA-557EAF8C9603}" srcOrd="0" destOrd="0" presId="urn:microsoft.com/office/officeart/2016/7/layout/VerticalSolidActionList"/>
    <dgm:cxn modelId="{27A3FF22-24B1-4748-88D6-01FA097D18B0}" type="presParOf" srcId="{0E20C053-AEF8-4053-8C28-14250161E4C4}" destId="{0A3391AC-AD68-4BDF-AAD1-245D6883BAA7}" srcOrd="0" destOrd="0" presId="urn:microsoft.com/office/officeart/2016/7/layout/VerticalSolidActionList"/>
    <dgm:cxn modelId="{B20152EB-E7D8-4347-8CB5-CD31B1A64417}" type="presParOf" srcId="{0A3391AC-AD68-4BDF-AAD1-245D6883BAA7}" destId="{F2A15648-C616-4B73-BFFA-557EAF8C9603}" srcOrd="0" destOrd="0" presId="urn:microsoft.com/office/officeart/2016/7/layout/VerticalSolidActionList"/>
    <dgm:cxn modelId="{DE4A3FC6-B4E6-4FA4-B4E6-FF5A7980801D}" type="presParOf" srcId="{0A3391AC-AD68-4BDF-AAD1-245D6883BAA7}" destId="{CD849D1E-6A73-4A51-A7E2-DA44783FAFDB}" srcOrd="1" destOrd="0" presId="urn:microsoft.com/office/officeart/2016/7/layout/VerticalSolidActionList"/>
    <dgm:cxn modelId="{4C089181-F775-48D3-9E5A-D59267E400ED}" type="presParOf" srcId="{0E20C053-AEF8-4053-8C28-14250161E4C4}" destId="{84745B74-55A4-4EB9-B0B6-11CB4E708DE8}" srcOrd="1" destOrd="0" presId="urn:microsoft.com/office/officeart/2016/7/layout/VerticalSolidActionList"/>
    <dgm:cxn modelId="{D1A4C1D4-3DA4-489F-8DA0-EEFFB3269C15}" type="presParOf" srcId="{0E20C053-AEF8-4053-8C28-14250161E4C4}" destId="{0C6693EF-3236-4930-A328-1C37C32E8CED}" srcOrd="2" destOrd="0" presId="urn:microsoft.com/office/officeart/2016/7/layout/VerticalSolidActionList"/>
    <dgm:cxn modelId="{91D538B2-89C8-4B10-B758-D303F29EC3B9}" type="presParOf" srcId="{0C6693EF-3236-4930-A328-1C37C32E8CED}" destId="{BE0179F4-A465-432F-92B5-6D1508088200}" srcOrd="0" destOrd="0" presId="urn:microsoft.com/office/officeart/2016/7/layout/VerticalSolidActionList"/>
    <dgm:cxn modelId="{907DD849-AFCF-4EF7-BEC2-A49FA3A2817A}" type="presParOf" srcId="{0C6693EF-3236-4930-A328-1C37C32E8CED}" destId="{56AF24F5-07D5-4DCA-8AA9-45FF6506B837}" srcOrd="1" destOrd="0" presId="urn:microsoft.com/office/officeart/2016/7/layout/VerticalSolidActionList"/>
    <dgm:cxn modelId="{6D2B5F6C-7E90-4105-82B6-8E14003F1640}" type="presParOf" srcId="{0E20C053-AEF8-4053-8C28-14250161E4C4}" destId="{74985FBE-09C6-4B60-AFD5-BBC62964F8B9}" srcOrd="3" destOrd="0" presId="urn:microsoft.com/office/officeart/2016/7/layout/VerticalSolidActionList"/>
    <dgm:cxn modelId="{E8B231F3-15E9-4896-A253-3F68C9E41446}" type="presParOf" srcId="{0E20C053-AEF8-4053-8C28-14250161E4C4}" destId="{960257AC-1A11-43B1-A753-51B6BB2C32C4}" srcOrd="4" destOrd="0" presId="urn:microsoft.com/office/officeart/2016/7/layout/VerticalSolidActionList"/>
    <dgm:cxn modelId="{3AB88D89-0628-4B0D-AA61-6809AAF8CFDB}" type="presParOf" srcId="{960257AC-1A11-43B1-A753-51B6BB2C32C4}" destId="{4A714069-58A7-47F4-BD91-956E2021EE92}" srcOrd="0" destOrd="0" presId="urn:microsoft.com/office/officeart/2016/7/layout/VerticalSolidActionList"/>
    <dgm:cxn modelId="{1A816973-A13B-48D9-817A-6999C618E07C}" type="presParOf" srcId="{960257AC-1A11-43B1-A753-51B6BB2C32C4}" destId="{0C8682F4-E0C1-4BDA-80B6-359BAD82EFE5}"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B1EB50-3080-4858-A560-98AD43EA68A8}" type="doc">
      <dgm:prSet loTypeId="urn:microsoft.com/office/officeart/2005/8/layout/process4" loCatId="process" qsTypeId="urn:microsoft.com/office/officeart/2005/8/quickstyle/simple1#2" qsCatId="simple" csTypeId="urn:microsoft.com/office/officeart/2005/8/colors/colorful2#2" csCatId="colorful"/>
      <dgm:spPr/>
      <dgm:t>
        <a:bodyPr/>
        <a:lstStyle/>
        <a:p>
          <a:endParaRPr lang="en-US"/>
        </a:p>
      </dgm:t>
    </dgm:pt>
    <dgm:pt modelId="{DB5AA0FF-5054-4091-928F-AB74B7F8DE8B}">
      <dgm:prSet/>
      <dgm:spPr/>
      <dgm:t>
        <a:bodyPr/>
        <a:lstStyle/>
        <a:p>
          <a:r>
            <a:rPr lang="en-GB"/>
            <a:t>To protect all of those for whom infection is likely to be more common/serious:</a:t>
          </a:r>
          <a:endParaRPr lang="en-US"/>
        </a:p>
      </dgm:t>
    </dgm:pt>
    <dgm:pt modelId="{89990582-1BC4-4306-83AC-7EE648769D52}" type="parTrans" cxnId="{A7BFB0AA-2B95-4883-9A74-77FEA0CD8429}">
      <dgm:prSet/>
      <dgm:spPr/>
      <dgm:t>
        <a:bodyPr/>
        <a:lstStyle/>
        <a:p>
          <a:endParaRPr lang="en-US"/>
        </a:p>
      </dgm:t>
    </dgm:pt>
    <dgm:pt modelId="{DC871259-9A3C-49A1-AAF2-067D3C2207B6}" type="sibTrans" cxnId="{A7BFB0AA-2B95-4883-9A74-77FEA0CD8429}">
      <dgm:prSet/>
      <dgm:spPr/>
      <dgm:t>
        <a:bodyPr/>
        <a:lstStyle/>
        <a:p>
          <a:endParaRPr lang="en-US"/>
        </a:p>
      </dgm:t>
    </dgm:pt>
    <dgm:pt modelId="{41FA765F-60AC-4436-BC2C-26663AB4EDCB}">
      <dgm:prSet/>
      <dgm:spPr/>
      <dgm:t>
        <a:bodyPr/>
        <a:lstStyle/>
        <a:p>
          <a:r>
            <a:rPr lang="en-GB"/>
            <a:t>Infants as part of routine childhood immunisation schedule</a:t>
          </a:r>
          <a:endParaRPr lang="en-US"/>
        </a:p>
      </dgm:t>
    </dgm:pt>
    <dgm:pt modelId="{965681CE-EFD6-458C-8692-3119CB8B4B9C}" type="parTrans" cxnId="{BF0FE334-F3B4-43C0-831F-9E49AEED42E7}">
      <dgm:prSet/>
      <dgm:spPr/>
      <dgm:t>
        <a:bodyPr/>
        <a:lstStyle/>
        <a:p>
          <a:endParaRPr lang="en-US"/>
        </a:p>
      </dgm:t>
    </dgm:pt>
    <dgm:pt modelId="{B393D1EB-6ADB-4FB8-8F01-DF842ABC1BD4}" type="sibTrans" cxnId="{BF0FE334-F3B4-43C0-831F-9E49AEED42E7}">
      <dgm:prSet/>
      <dgm:spPr/>
      <dgm:t>
        <a:bodyPr/>
        <a:lstStyle/>
        <a:p>
          <a:endParaRPr lang="en-US"/>
        </a:p>
      </dgm:t>
    </dgm:pt>
    <dgm:pt modelId="{2B937FB1-0A18-4387-9FC9-6DBF5601A9A6}">
      <dgm:prSet/>
      <dgm:spPr/>
      <dgm:t>
        <a:bodyPr/>
        <a:lstStyle/>
        <a:p>
          <a:r>
            <a:rPr lang="en-GB"/>
            <a:t>Children in clinical risk groups</a:t>
          </a:r>
          <a:endParaRPr lang="en-US"/>
        </a:p>
      </dgm:t>
    </dgm:pt>
    <dgm:pt modelId="{5F29EBAF-2AA8-4004-9F85-E0F3D033B6F1}" type="parTrans" cxnId="{A0E638A1-A1F0-4044-A137-26599C39B1F8}">
      <dgm:prSet/>
      <dgm:spPr/>
      <dgm:t>
        <a:bodyPr/>
        <a:lstStyle/>
        <a:p>
          <a:endParaRPr lang="en-US"/>
        </a:p>
      </dgm:t>
    </dgm:pt>
    <dgm:pt modelId="{DC62D8EB-D621-46FD-8AEB-C42C8C6FDFE4}" type="sibTrans" cxnId="{A0E638A1-A1F0-4044-A137-26599C39B1F8}">
      <dgm:prSet/>
      <dgm:spPr/>
      <dgm:t>
        <a:bodyPr/>
        <a:lstStyle/>
        <a:p>
          <a:endParaRPr lang="en-US"/>
        </a:p>
      </dgm:t>
    </dgm:pt>
    <dgm:pt modelId="{748DAAFD-4613-458C-A5F0-C3EBAF29E418}" type="pres">
      <dgm:prSet presAssocID="{FDB1EB50-3080-4858-A560-98AD43EA68A8}" presName="Name0" presStyleCnt="0">
        <dgm:presLayoutVars>
          <dgm:dir/>
          <dgm:animLvl val="lvl"/>
          <dgm:resizeHandles val="exact"/>
        </dgm:presLayoutVars>
      </dgm:prSet>
      <dgm:spPr/>
    </dgm:pt>
    <dgm:pt modelId="{CEF9E2BE-83A3-41D4-9145-9875B81F9B35}" type="pres">
      <dgm:prSet presAssocID="{2B937FB1-0A18-4387-9FC9-6DBF5601A9A6}" presName="boxAndChildren" presStyleCnt="0"/>
      <dgm:spPr/>
    </dgm:pt>
    <dgm:pt modelId="{6FEB9877-0FB6-43E3-8A5C-1BE7CE01A704}" type="pres">
      <dgm:prSet presAssocID="{2B937FB1-0A18-4387-9FC9-6DBF5601A9A6}" presName="parentTextBox" presStyleLbl="node1" presStyleIdx="0" presStyleCnt="3"/>
      <dgm:spPr/>
    </dgm:pt>
    <dgm:pt modelId="{04E1047B-401F-48B7-AF8A-A3A72C88E52E}" type="pres">
      <dgm:prSet presAssocID="{B393D1EB-6ADB-4FB8-8F01-DF842ABC1BD4}" presName="sp" presStyleCnt="0"/>
      <dgm:spPr/>
    </dgm:pt>
    <dgm:pt modelId="{08ECC3A6-D723-463F-8B1D-B05A7558BC47}" type="pres">
      <dgm:prSet presAssocID="{41FA765F-60AC-4436-BC2C-26663AB4EDCB}" presName="arrowAndChildren" presStyleCnt="0"/>
      <dgm:spPr/>
    </dgm:pt>
    <dgm:pt modelId="{F9FB99C6-A3CD-4EE2-81B6-4FFDD97DB856}" type="pres">
      <dgm:prSet presAssocID="{41FA765F-60AC-4436-BC2C-26663AB4EDCB}" presName="parentTextArrow" presStyleLbl="node1" presStyleIdx="1" presStyleCnt="3"/>
      <dgm:spPr/>
    </dgm:pt>
    <dgm:pt modelId="{475BC97E-A50C-408F-A6ED-24928DDC6922}" type="pres">
      <dgm:prSet presAssocID="{DC871259-9A3C-49A1-AAF2-067D3C2207B6}" presName="sp" presStyleCnt="0"/>
      <dgm:spPr/>
    </dgm:pt>
    <dgm:pt modelId="{36A364A5-0FF8-417A-A4B9-A04393F38FC4}" type="pres">
      <dgm:prSet presAssocID="{DB5AA0FF-5054-4091-928F-AB74B7F8DE8B}" presName="arrowAndChildren" presStyleCnt="0"/>
      <dgm:spPr/>
    </dgm:pt>
    <dgm:pt modelId="{1F93D1C8-ED4E-4669-B09B-0C4994398B39}" type="pres">
      <dgm:prSet presAssocID="{DB5AA0FF-5054-4091-928F-AB74B7F8DE8B}" presName="parentTextArrow" presStyleLbl="node1" presStyleIdx="2" presStyleCnt="3"/>
      <dgm:spPr/>
    </dgm:pt>
  </dgm:ptLst>
  <dgm:cxnLst>
    <dgm:cxn modelId="{F033F602-AC1E-48C2-9D6B-D7F010E21506}" type="presOf" srcId="{2B937FB1-0A18-4387-9FC9-6DBF5601A9A6}" destId="{6FEB9877-0FB6-43E3-8A5C-1BE7CE01A704}" srcOrd="0" destOrd="0" presId="urn:microsoft.com/office/officeart/2005/8/layout/process4"/>
    <dgm:cxn modelId="{861CE71D-DE3B-4D05-BE71-6A6EA9C5513B}" type="presOf" srcId="{DB5AA0FF-5054-4091-928F-AB74B7F8DE8B}" destId="{1F93D1C8-ED4E-4669-B09B-0C4994398B39}" srcOrd="0" destOrd="0" presId="urn:microsoft.com/office/officeart/2005/8/layout/process4"/>
    <dgm:cxn modelId="{69688F30-9A64-46F4-B6BC-89FD21A91992}" type="presOf" srcId="{FDB1EB50-3080-4858-A560-98AD43EA68A8}" destId="{748DAAFD-4613-458C-A5F0-C3EBAF29E418}" srcOrd="0" destOrd="0" presId="urn:microsoft.com/office/officeart/2005/8/layout/process4"/>
    <dgm:cxn modelId="{BF0FE334-F3B4-43C0-831F-9E49AEED42E7}" srcId="{FDB1EB50-3080-4858-A560-98AD43EA68A8}" destId="{41FA765F-60AC-4436-BC2C-26663AB4EDCB}" srcOrd="1" destOrd="0" parTransId="{965681CE-EFD6-458C-8692-3119CB8B4B9C}" sibTransId="{B393D1EB-6ADB-4FB8-8F01-DF842ABC1BD4}"/>
    <dgm:cxn modelId="{DE60B984-B841-4A8C-93E2-72533804D8BA}" type="presOf" srcId="{41FA765F-60AC-4436-BC2C-26663AB4EDCB}" destId="{F9FB99C6-A3CD-4EE2-81B6-4FFDD97DB856}" srcOrd="0" destOrd="0" presId="urn:microsoft.com/office/officeart/2005/8/layout/process4"/>
    <dgm:cxn modelId="{A0E638A1-A1F0-4044-A137-26599C39B1F8}" srcId="{FDB1EB50-3080-4858-A560-98AD43EA68A8}" destId="{2B937FB1-0A18-4387-9FC9-6DBF5601A9A6}" srcOrd="2" destOrd="0" parTransId="{5F29EBAF-2AA8-4004-9F85-E0F3D033B6F1}" sibTransId="{DC62D8EB-D621-46FD-8AEB-C42C8C6FDFE4}"/>
    <dgm:cxn modelId="{A7BFB0AA-2B95-4883-9A74-77FEA0CD8429}" srcId="{FDB1EB50-3080-4858-A560-98AD43EA68A8}" destId="{DB5AA0FF-5054-4091-928F-AB74B7F8DE8B}" srcOrd="0" destOrd="0" parTransId="{89990582-1BC4-4306-83AC-7EE648769D52}" sibTransId="{DC871259-9A3C-49A1-AAF2-067D3C2207B6}"/>
    <dgm:cxn modelId="{93ADA254-6528-4E00-A9E7-872841D44E87}" type="presParOf" srcId="{748DAAFD-4613-458C-A5F0-C3EBAF29E418}" destId="{CEF9E2BE-83A3-41D4-9145-9875B81F9B35}" srcOrd="0" destOrd="0" presId="urn:microsoft.com/office/officeart/2005/8/layout/process4"/>
    <dgm:cxn modelId="{79F34584-F373-4921-BC53-FF2DEA61AB9F}" type="presParOf" srcId="{CEF9E2BE-83A3-41D4-9145-9875B81F9B35}" destId="{6FEB9877-0FB6-43E3-8A5C-1BE7CE01A704}" srcOrd="0" destOrd="0" presId="urn:microsoft.com/office/officeart/2005/8/layout/process4"/>
    <dgm:cxn modelId="{885C11CF-5060-4DA1-A48E-913797BAC2AA}" type="presParOf" srcId="{748DAAFD-4613-458C-A5F0-C3EBAF29E418}" destId="{04E1047B-401F-48B7-AF8A-A3A72C88E52E}" srcOrd="1" destOrd="0" presId="urn:microsoft.com/office/officeart/2005/8/layout/process4"/>
    <dgm:cxn modelId="{E99301FD-A379-459E-BF72-129305E4A30A}" type="presParOf" srcId="{748DAAFD-4613-458C-A5F0-C3EBAF29E418}" destId="{08ECC3A6-D723-463F-8B1D-B05A7558BC47}" srcOrd="2" destOrd="0" presId="urn:microsoft.com/office/officeart/2005/8/layout/process4"/>
    <dgm:cxn modelId="{F88F2D15-4AFC-4847-8B48-88933621D3E6}" type="presParOf" srcId="{08ECC3A6-D723-463F-8B1D-B05A7558BC47}" destId="{F9FB99C6-A3CD-4EE2-81B6-4FFDD97DB856}" srcOrd="0" destOrd="0" presId="urn:microsoft.com/office/officeart/2005/8/layout/process4"/>
    <dgm:cxn modelId="{3AD54EDA-58DF-405B-AD85-D07D72E31B0D}" type="presParOf" srcId="{748DAAFD-4613-458C-A5F0-C3EBAF29E418}" destId="{475BC97E-A50C-408F-A6ED-24928DDC6922}" srcOrd="3" destOrd="0" presId="urn:microsoft.com/office/officeart/2005/8/layout/process4"/>
    <dgm:cxn modelId="{62520C86-3627-4EAE-AF76-A74BFEE38EA7}" type="presParOf" srcId="{748DAAFD-4613-458C-A5F0-C3EBAF29E418}" destId="{36A364A5-0FF8-417A-A4B9-A04393F38FC4}" srcOrd="4" destOrd="0" presId="urn:microsoft.com/office/officeart/2005/8/layout/process4"/>
    <dgm:cxn modelId="{CA914BF3-5EE2-4523-AB00-07273B9E92C8}" type="presParOf" srcId="{36A364A5-0FF8-417A-A4B9-A04393F38FC4}" destId="{1F93D1C8-ED4E-4669-B09B-0C4994398B39}"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849D1E-6A73-4A51-A7E2-DA44783FAFDB}">
      <dsp:nvSpPr>
        <dsp:cNvPr id="0" name=""/>
        <dsp:cNvSpPr/>
      </dsp:nvSpPr>
      <dsp:spPr>
        <a:xfrm>
          <a:off x="1713411" y="1386"/>
          <a:ext cx="6853644" cy="1420773"/>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2980" tIns="360876" rIns="132980" bIns="360876" numCol="1" spcCol="1270" anchor="ctr" anchorCtr="0">
          <a:noAutofit/>
        </a:bodyPr>
        <a:lstStyle/>
        <a:p>
          <a:pPr marL="0" lvl="0" indent="0" algn="l" defTabSz="488950">
            <a:lnSpc>
              <a:spcPct val="90000"/>
            </a:lnSpc>
            <a:spcBef>
              <a:spcPct val="0"/>
            </a:spcBef>
            <a:spcAft>
              <a:spcPct val="35000"/>
            </a:spcAft>
            <a:buNone/>
          </a:pPr>
          <a:r>
            <a:rPr lang="en-GB" sz="1100" kern="1200" dirty="0"/>
            <a:t>1. Pneumococcal Conjugate Vaccine (PCV)</a:t>
          </a:r>
          <a:endParaRPr lang="en-US" sz="1100" kern="1200" dirty="0"/>
        </a:p>
        <a:p>
          <a:pPr marL="0" lvl="0" indent="0" algn="l" defTabSz="488950">
            <a:lnSpc>
              <a:spcPct val="90000"/>
            </a:lnSpc>
            <a:spcBef>
              <a:spcPct val="0"/>
            </a:spcBef>
            <a:spcAft>
              <a:spcPct val="35000"/>
            </a:spcAft>
            <a:buNone/>
          </a:pPr>
          <a:r>
            <a:rPr lang="en-GB" sz="1100" kern="1200" dirty="0"/>
            <a:t>2. Pneumococcal Polysaccharide Vaccine (PPV)</a:t>
          </a:r>
          <a:endParaRPr lang="en-US" sz="1100" kern="1200" dirty="0"/>
        </a:p>
      </dsp:txBody>
      <dsp:txXfrm>
        <a:off x="1713411" y="1386"/>
        <a:ext cx="6853644" cy="1420773"/>
      </dsp:txXfrm>
    </dsp:sp>
    <dsp:sp modelId="{F2A15648-C616-4B73-BFFA-557EAF8C9603}">
      <dsp:nvSpPr>
        <dsp:cNvPr id="0" name=""/>
        <dsp:cNvSpPr/>
      </dsp:nvSpPr>
      <dsp:spPr>
        <a:xfrm>
          <a:off x="0" y="1386"/>
          <a:ext cx="1713411" cy="1420773"/>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0668" tIns="140341" rIns="90668" bIns="140341" numCol="1" spcCol="1270" anchor="ctr" anchorCtr="0">
          <a:noAutofit/>
        </a:bodyPr>
        <a:lstStyle/>
        <a:p>
          <a:pPr marL="0" lvl="0" indent="0" algn="ctr" defTabSz="622300">
            <a:lnSpc>
              <a:spcPct val="90000"/>
            </a:lnSpc>
            <a:spcBef>
              <a:spcPct val="0"/>
            </a:spcBef>
            <a:spcAft>
              <a:spcPct val="35000"/>
            </a:spcAft>
            <a:buNone/>
          </a:pPr>
          <a:r>
            <a:rPr lang="en-GB" sz="1400" kern="1200"/>
            <a:t>Two types of pneumococcal vaccine:</a:t>
          </a:r>
          <a:endParaRPr lang="en-US" sz="1400" kern="1200"/>
        </a:p>
      </dsp:txBody>
      <dsp:txXfrm>
        <a:off x="0" y="1386"/>
        <a:ext cx="1713411" cy="1420773"/>
      </dsp:txXfrm>
    </dsp:sp>
    <dsp:sp modelId="{56AF24F5-07D5-4DCA-8AA9-45FF6506B837}">
      <dsp:nvSpPr>
        <dsp:cNvPr id="0" name=""/>
        <dsp:cNvSpPr/>
      </dsp:nvSpPr>
      <dsp:spPr>
        <a:xfrm>
          <a:off x="1713411" y="1507405"/>
          <a:ext cx="6853644" cy="1420773"/>
        </a:xfrm>
        <a:prstGeom prst="rect">
          <a:avLst/>
        </a:prstGeom>
        <a:solidFill>
          <a:schemeClr val="accent2">
            <a:tint val="40000"/>
            <a:alpha val="90000"/>
            <a:hueOff val="-928920"/>
            <a:satOff val="1961"/>
            <a:lumOff val="202"/>
            <a:alphaOff val="0"/>
          </a:schemeClr>
        </a:solidFill>
        <a:ln w="15875" cap="flat" cmpd="sng" algn="ctr">
          <a:solidFill>
            <a:schemeClr val="accent2">
              <a:tint val="40000"/>
              <a:alpha val="90000"/>
              <a:hueOff val="-928920"/>
              <a:satOff val="1961"/>
              <a:lumOff val="20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2980" tIns="360876" rIns="132980" bIns="360876"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 typeface="Arial" panose="020B0604020202020204" pitchFamily="34" charset="0"/>
            <a:buNone/>
            <a:tabLst/>
            <a:defRPr/>
          </a:pPr>
          <a:r>
            <a:rPr lang="en-GB" sz="1100" kern="1200" dirty="0"/>
            <a:t>The number in the name corresponds to the number of serotypes covered by the vaccine</a:t>
          </a:r>
          <a:endParaRPr lang="en-US" sz="1100" kern="1200" dirty="0"/>
        </a:p>
        <a:p>
          <a:pPr marL="0" lvl="0" algn="l" defTabSz="488950">
            <a:lnSpc>
              <a:spcPct val="90000"/>
            </a:lnSpc>
            <a:spcBef>
              <a:spcPct val="0"/>
            </a:spcBef>
            <a:spcAft>
              <a:spcPct val="35000"/>
            </a:spcAft>
            <a:buNone/>
          </a:pPr>
          <a:r>
            <a:rPr lang="en-GB" sz="1100" kern="1200" dirty="0"/>
            <a:t>Conjugated vaccine (antigens are cross-linked to a protein antigen) to improve antibody response in children from 2 months of age</a:t>
          </a:r>
          <a:endParaRPr lang="en-US" sz="1100" kern="1200" dirty="0"/>
        </a:p>
        <a:p>
          <a:pPr marL="0" lvl="0" indent="0" algn="l" defTabSz="488950">
            <a:lnSpc>
              <a:spcPct val="90000"/>
            </a:lnSpc>
            <a:spcBef>
              <a:spcPct val="0"/>
            </a:spcBef>
            <a:spcAft>
              <a:spcPct val="35000"/>
            </a:spcAft>
            <a:buNone/>
          </a:pPr>
          <a:r>
            <a:rPr lang="en-GB" sz="1100" kern="1200" dirty="0"/>
            <a:t>Direct protection and indirect (herd) protection achieved through the prevention of pneumococcal carriage in the vaccinated child’s nasopharynx.</a:t>
          </a:r>
          <a:endParaRPr lang="en-US" sz="1100" kern="1200" dirty="0"/>
        </a:p>
        <a:p>
          <a:pPr marL="0" lvl="0" indent="0" algn="l" defTabSz="488950">
            <a:lnSpc>
              <a:spcPct val="90000"/>
            </a:lnSpc>
            <a:spcBef>
              <a:spcPct val="0"/>
            </a:spcBef>
            <a:spcAft>
              <a:spcPct val="35000"/>
            </a:spcAft>
            <a:buNone/>
          </a:pPr>
          <a:r>
            <a:rPr lang="en-GB" sz="1100" b="1" kern="1200" dirty="0"/>
            <a:t>PCV15 (</a:t>
          </a:r>
          <a:r>
            <a:rPr lang="en-GB" sz="1100" b="1" kern="1200" dirty="0" err="1"/>
            <a:t>Vaxneuvance</a:t>
          </a:r>
          <a:r>
            <a:rPr lang="en-GB" sz="1100" b="1" kern="1200" dirty="0"/>
            <a:t>) is currently not included in the UK national immunisation programme.</a:t>
          </a:r>
          <a:endParaRPr lang="en-US" sz="1100" kern="1200" dirty="0"/>
        </a:p>
      </dsp:txBody>
      <dsp:txXfrm>
        <a:off x="1713411" y="1507405"/>
        <a:ext cx="6853644" cy="1420773"/>
      </dsp:txXfrm>
    </dsp:sp>
    <dsp:sp modelId="{BE0179F4-A465-432F-92B5-6D1508088200}">
      <dsp:nvSpPr>
        <dsp:cNvPr id="0" name=""/>
        <dsp:cNvSpPr/>
      </dsp:nvSpPr>
      <dsp:spPr>
        <a:xfrm>
          <a:off x="0" y="1507405"/>
          <a:ext cx="1713411" cy="1420773"/>
        </a:xfrm>
        <a:prstGeom prst="rect">
          <a:avLst/>
        </a:prstGeom>
        <a:solidFill>
          <a:schemeClr val="accent2">
            <a:hueOff val="-665912"/>
            <a:satOff val="-293"/>
            <a:lumOff val="784"/>
            <a:alphaOff val="0"/>
          </a:schemeClr>
        </a:solidFill>
        <a:ln w="15875" cap="flat" cmpd="sng" algn="ctr">
          <a:solidFill>
            <a:schemeClr val="accent2">
              <a:hueOff val="-665912"/>
              <a:satOff val="-293"/>
              <a:lumOff val="78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0668" tIns="140341" rIns="90668" bIns="140341" numCol="1" spcCol="1270" anchor="ctr" anchorCtr="0">
          <a:noAutofit/>
        </a:bodyPr>
        <a:lstStyle/>
        <a:p>
          <a:pPr marL="0" lvl="0" indent="0" algn="ctr" defTabSz="622300">
            <a:lnSpc>
              <a:spcPct val="90000"/>
            </a:lnSpc>
            <a:spcBef>
              <a:spcPct val="0"/>
            </a:spcBef>
            <a:spcAft>
              <a:spcPct val="35000"/>
            </a:spcAft>
            <a:buNone/>
          </a:pPr>
          <a:r>
            <a:rPr lang="en-GB" sz="1400" kern="1200" dirty="0"/>
            <a:t>PCV13 (Prevenar 13), </a:t>
          </a:r>
        </a:p>
        <a:p>
          <a:pPr marL="0" lvl="0" indent="0" algn="ctr" defTabSz="622300">
            <a:lnSpc>
              <a:spcPct val="90000"/>
            </a:lnSpc>
            <a:spcBef>
              <a:spcPct val="0"/>
            </a:spcBef>
            <a:spcAft>
              <a:spcPct val="35000"/>
            </a:spcAft>
            <a:buNone/>
          </a:pPr>
          <a:r>
            <a:rPr lang="en-GB" sz="1400" strike="sngStrike" kern="1200" dirty="0"/>
            <a:t>PCV15(</a:t>
          </a:r>
          <a:r>
            <a:rPr lang="en-GB" sz="1400" strike="sngStrike" kern="1200" dirty="0" err="1"/>
            <a:t>Vaxneuvance</a:t>
          </a:r>
          <a:r>
            <a:rPr lang="en-GB" sz="1400" strike="sngStrike" kern="1200" dirty="0"/>
            <a:t>) </a:t>
          </a:r>
        </a:p>
        <a:p>
          <a:pPr marL="0" lvl="0" indent="0" algn="ctr" defTabSz="622300">
            <a:lnSpc>
              <a:spcPct val="90000"/>
            </a:lnSpc>
            <a:spcBef>
              <a:spcPct val="0"/>
            </a:spcBef>
            <a:spcAft>
              <a:spcPct val="35000"/>
            </a:spcAft>
            <a:buNone/>
          </a:pPr>
          <a:r>
            <a:rPr lang="en-GB" sz="1400" kern="1200" dirty="0"/>
            <a:t>PCV20 (Prevenar 20):</a:t>
          </a:r>
          <a:endParaRPr lang="en-US" sz="1400" kern="1200" dirty="0"/>
        </a:p>
      </dsp:txBody>
      <dsp:txXfrm>
        <a:off x="0" y="1507405"/>
        <a:ext cx="1713411" cy="1420773"/>
      </dsp:txXfrm>
    </dsp:sp>
    <dsp:sp modelId="{0C8682F4-E0C1-4BDA-80B6-359BAD82EFE5}">
      <dsp:nvSpPr>
        <dsp:cNvPr id="0" name=""/>
        <dsp:cNvSpPr/>
      </dsp:nvSpPr>
      <dsp:spPr>
        <a:xfrm>
          <a:off x="1713411" y="3013424"/>
          <a:ext cx="6853644" cy="1420773"/>
        </a:xfrm>
        <a:prstGeom prst="rect">
          <a:avLst/>
        </a:prstGeom>
        <a:solidFill>
          <a:schemeClr val="accent2">
            <a:tint val="40000"/>
            <a:alpha val="90000"/>
            <a:hueOff val="-1857840"/>
            <a:satOff val="3922"/>
            <a:lumOff val="404"/>
            <a:alphaOff val="0"/>
          </a:schemeClr>
        </a:solidFill>
        <a:ln w="15875" cap="flat" cmpd="sng" algn="ctr">
          <a:solidFill>
            <a:schemeClr val="accent2">
              <a:tint val="40000"/>
              <a:alpha val="90000"/>
              <a:hueOff val="-1857840"/>
              <a:satOff val="3922"/>
              <a:lumOff val="40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2980" tIns="360876" rIns="132980" bIns="360876" numCol="1" spcCol="1270" anchor="ctr" anchorCtr="0">
          <a:noAutofit/>
        </a:bodyPr>
        <a:lstStyle/>
        <a:p>
          <a:pPr marL="0" lvl="0" indent="0" algn="l" defTabSz="488950">
            <a:lnSpc>
              <a:spcPct val="90000"/>
            </a:lnSpc>
            <a:spcBef>
              <a:spcPct val="0"/>
            </a:spcBef>
            <a:spcAft>
              <a:spcPct val="35000"/>
            </a:spcAft>
            <a:buNone/>
          </a:pPr>
          <a:r>
            <a:rPr lang="en-GB" sz="1100" kern="1200"/>
            <a:t>PPV23 contains purified capsular polysaccharide from 23 common capsular types of pneumococcus	</a:t>
          </a:r>
          <a:endParaRPr lang="en-US" sz="1100" kern="1200"/>
        </a:p>
        <a:p>
          <a:pPr marL="0" lvl="0" indent="0" algn="l" defTabSz="488950">
            <a:lnSpc>
              <a:spcPct val="90000"/>
            </a:lnSpc>
            <a:spcBef>
              <a:spcPct val="0"/>
            </a:spcBef>
            <a:spcAft>
              <a:spcPct val="35000"/>
            </a:spcAft>
            <a:buNone/>
          </a:pPr>
          <a:r>
            <a:rPr lang="en-GB" sz="1100" kern="1200"/>
            <a:t>Antibodies to capsular polysaccharides produced by the third week following immunisation</a:t>
          </a:r>
          <a:endParaRPr lang="en-US" sz="1100" kern="1200"/>
        </a:p>
        <a:p>
          <a:pPr marL="0" lvl="0" indent="0" algn="l" defTabSz="488950">
            <a:lnSpc>
              <a:spcPct val="90000"/>
            </a:lnSpc>
            <a:spcBef>
              <a:spcPct val="0"/>
            </a:spcBef>
            <a:spcAft>
              <a:spcPct val="35000"/>
            </a:spcAft>
            <a:buNone/>
          </a:pPr>
          <a:r>
            <a:rPr lang="en-GB" sz="1100" kern="1200" dirty="0"/>
            <a:t>Antibody response to PPV in children &lt; 2 years is poor</a:t>
          </a:r>
          <a:endParaRPr lang="en-US" sz="1100" kern="1200" dirty="0"/>
        </a:p>
      </dsp:txBody>
      <dsp:txXfrm>
        <a:off x="1713411" y="3013424"/>
        <a:ext cx="6853644" cy="1420773"/>
      </dsp:txXfrm>
    </dsp:sp>
    <dsp:sp modelId="{4A714069-58A7-47F4-BD91-956E2021EE92}">
      <dsp:nvSpPr>
        <dsp:cNvPr id="0" name=""/>
        <dsp:cNvSpPr/>
      </dsp:nvSpPr>
      <dsp:spPr>
        <a:xfrm>
          <a:off x="0" y="3013424"/>
          <a:ext cx="1713411" cy="1420773"/>
        </a:xfrm>
        <a:prstGeom prst="rect">
          <a:avLst/>
        </a:prstGeom>
        <a:solidFill>
          <a:schemeClr val="accent2">
            <a:hueOff val="-1331824"/>
            <a:satOff val="-586"/>
            <a:lumOff val="1569"/>
            <a:alphaOff val="0"/>
          </a:schemeClr>
        </a:solidFill>
        <a:ln w="15875" cap="flat" cmpd="sng" algn="ctr">
          <a:solidFill>
            <a:schemeClr val="accent2">
              <a:hueOff val="-1331824"/>
              <a:satOff val="-586"/>
              <a:lumOff val="156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0668" tIns="140341" rIns="90668" bIns="140341" numCol="1" spcCol="1270" anchor="ctr" anchorCtr="0">
          <a:noAutofit/>
        </a:bodyPr>
        <a:lstStyle/>
        <a:p>
          <a:pPr marL="0" lvl="0" indent="0" algn="ctr" defTabSz="622300">
            <a:lnSpc>
              <a:spcPct val="90000"/>
            </a:lnSpc>
            <a:spcBef>
              <a:spcPct val="0"/>
            </a:spcBef>
            <a:spcAft>
              <a:spcPct val="35000"/>
            </a:spcAft>
            <a:buNone/>
          </a:pPr>
          <a:r>
            <a:rPr lang="en-GB" sz="1400" kern="1200" dirty="0"/>
            <a:t>PPV (Pneumovax 23):</a:t>
          </a:r>
          <a:endParaRPr lang="en-US" sz="1400" kern="1200" dirty="0"/>
        </a:p>
      </dsp:txBody>
      <dsp:txXfrm>
        <a:off x="0" y="3013424"/>
        <a:ext cx="1713411" cy="14207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EB9877-0FB6-43E3-8A5C-1BE7CE01A704}">
      <dsp:nvSpPr>
        <dsp:cNvPr id="0" name=""/>
        <dsp:cNvSpPr/>
      </dsp:nvSpPr>
      <dsp:spPr>
        <a:xfrm>
          <a:off x="0" y="4252987"/>
          <a:ext cx="5098256" cy="1395925"/>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GB" sz="2400" kern="1200"/>
            <a:t>Children in clinical risk groups</a:t>
          </a:r>
          <a:endParaRPr lang="en-US" sz="2400" kern="1200"/>
        </a:p>
      </dsp:txBody>
      <dsp:txXfrm>
        <a:off x="0" y="4252987"/>
        <a:ext cx="5098256" cy="1395925"/>
      </dsp:txXfrm>
    </dsp:sp>
    <dsp:sp modelId="{F9FB99C6-A3CD-4EE2-81B6-4FFDD97DB856}">
      <dsp:nvSpPr>
        <dsp:cNvPr id="0" name=""/>
        <dsp:cNvSpPr/>
      </dsp:nvSpPr>
      <dsp:spPr>
        <a:xfrm rot="10800000">
          <a:off x="0" y="2126993"/>
          <a:ext cx="5098256" cy="2146933"/>
        </a:xfrm>
        <a:prstGeom prst="upArrowCallout">
          <a:avLst/>
        </a:prstGeom>
        <a:solidFill>
          <a:schemeClr val="accent2">
            <a:hueOff val="-665912"/>
            <a:satOff val="-293"/>
            <a:lumOff val="78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GB" sz="2400" kern="1200"/>
            <a:t>Infants as part of routine childhood immunisation schedule</a:t>
          </a:r>
          <a:endParaRPr lang="en-US" sz="2400" kern="1200"/>
        </a:p>
      </dsp:txBody>
      <dsp:txXfrm rot="10800000">
        <a:off x="0" y="2126993"/>
        <a:ext cx="5098256" cy="1395013"/>
      </dsp:txXfrm>
    </dsp:sp>
    <dsp:sp modelId="{1F93D1C8-ED4E-4669-B09B-0C4994398B39}">
      <dsp:nvSpPr>
        <dsp:cNvPr id="0" name=""/>
        <dsp:cNvSpPr/>
      </dsp:nvSpPr>
      <dsp:spPr>
        <a:xfrm rot="10800000">
          <a:off x="0" y="998"/>
          <a:ext cx="5098256" cy="2146933"/>
        </a:xfrm>
        <a:prstGeom prst="upArrowCallout">
          <a:avLst/>
        </a:prstGeom>
        <a:solidFill>
          <a:schemeClr val="accent2">
            <a:hueOff val="-1331824"/>
            <a:satOff val="-586"/>
            <a:lumOff val="156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GB" sz="2400" kern="1200"/>
            <a:t>To protect all of those for whom infection is likely to be more common/serious:</a:t>
          </a:r>
          <a:endParaRPr lang="en-US" sz="2400" kern="1200"/>
        </a:p>
      </dsp:txBody>
      <dsp:txXfrm rot="10800000">
        <a:off x="0" y="998"/>
        <a:ext cx="5098256" cy="1395013"/>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2D4E75-542F-4BA7-93D7-F9E88FD6F758}" type="datetimeFigureOut">
              <a:rPr lang="en-GB" smtClean="0"/>
              <a:t>19/10/2026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FFAE31-454F-4972-ADE6-619E7471193F}" type="slidenum">
              <a:rPr lang="en-GB" smtClean="0"/>
              <a:t>‹#›</a:t>
            </a:fld>
            <a:endParaRPr lang="en-GB"/>
          </a:p>
        </p:txBody>
      </p:sp>
    </p:spTree>
    <p:extLst>
      <p:ext uri="{BB962C8B-B14F-4D97-AF65-F5344CB8AC3E}">
        <p14:creationId xmlns:p14="http://schemas.microsoft.com/office/powerpoint/2010/main" val="2647735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vaccineknowledge.ox.ac.uk/pneumococcal-disease"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assets.publishing.service.gov.uk/media/64d68d6edd15ff000d278019/Green_Book_Chapter_25_Pneumococcal_27_7_23.pdf"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857267/GB_Chapter_25_pneumococcal_January_2020.pd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assets.publishing.service.gov.uk/media/6a71e898332792bd88ece4d3/Green_Book_chapter_Pneumococcal_29_7_26.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gov.uk/government/publications/pneumococcal-vaccination-for-older-adults-and-for-individuals-in-a-clinical-risk-group-information-for-healthcare-practitioners/pneumococcal-vaccination-for-older-adults-and-for-individuals-in-a-clinical-risk-group-information-for-healthcare-practitioners#eligibility"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assets.publishing.service.gov.uk/media/6a71e898332792bd88ece4d3/Green_Book_chapter_Pneumococcal_29_7_26.pdf"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gov.uk/government/publications/vaccination-of-individuals-with-uncertain-or-incomplete-immunisation"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vk.ovg.ox.ac.uk/pneumococcal-disease"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vaccineknowledge.ox.ac.uk/pcv#More-information-about-the-vaccine"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medicines.org.uk/emc/product/453"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assets.publishing.service.gov.uk/media/5a7afc62e5274a34770e88e5/Green-Book-Chapter-4.pdf"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assets.publishing.service.gov.uk/media/5a7afc62e5274a34770e88e5/Green-Book-Chapter-4.pdf"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medicines.org.uk/emc/product/9692/smpc"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assets.publishing.service.gov.uk/media/5a7afc62e5274a34770e88e5/Green-Book-Chapter-4.pdf"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www.medicines.org.uk/emc/product/9692/smpc"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gov.uk/government/publications/immunisation-of-individuals-with-underlying-medical-conditions-the-green-book-chapter-7"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buClr>
                <a:prstClr val="white"/>
              </a:buClr>
            </a:pPr>
            <a:fld id="{CBDDFBC4-42F0-4DF8-A835-BDF81913FD91}" type="slidenum">
              <a:rPr lang="en-GB" altLang="en-US" smtClean="0">
                <a:solidFill>
                  <a:prstClr val="black"/>
                </a:solidFill>
              </a:rPr>
              <a:pPr eaLnBrk="1" hangingPunct="1">
                <a:spcBef>
                  <a:spcPct val="0"/>
                </a:spcBef>
                <a:buClr>
                  <a:prstClr val="white"/>
                </a:buClr>
              </a:pPr>
              <a:t>1</a:t>
            </a:fld>
            <a:endParaRPr lang="en-GB" altLang="en-US">
              <a:solidFill>
                <a:prstClr val="black"/>
              </a:solidFill>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z="1200" dirty="0">
                <a:solidFill>
                  <a:schemeClr val="accent1">
                    <a:lumMod val="75000"/>
                  </a:schemeClr>
                </a:solidFill>
              </a:rPr>
              <a:t>Acknowledgments to:</a:t>
            </a:r>
          </a:p>
          <a:p>
            <a:pPr marL="171450" indent="-171450">
              <a:buFont typeface="Arial" panose="020B0604020202020204" pitchFamily="34" charset="0"/>
              <a:buChar char="•"/>
            </a:pPr>
            <a:r>
              <a:rPr lang="en-GB" sz="1200" dirty="0">
                <a:solidFill>
                  <a:schemeClr val="accent1">
                    <a:lumMod val="75000"/>
                  </a:schemeClr>
                </a:solidFill>
              </a:rPr>
              <a:t>United Kingdom Health Security Agency (UKHSA)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dirty="0"/>
              <a:t>PHA and other colleagues, Vaccine Preventable Surveillance team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dirty="0"/>
              <a:t>Colleagues across Northern Ireland involved in regional Immunisation programmes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dirty="0"/>
              <a:t>Regional Child Health Staff (CHS)</a:t>
            </a:r>
          </a:p>
          <a:p>
            <a:pPr eaLnBrk="1" hangingPunct="1"/>
            <a:endParaRPr lang="en-US" altLang="en-US" dirty="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The capsule</a:t>
            </a:r>
            <a:r>
              <a:rPr lang="en-GB" baseline="0" dirty="0"/>
              <a:t> is the important determinant of the virulence of the bacteria - </a:t>
            </a:r>
            <a:r>
              <a:rPr lang="en-GB" sz="1200" b="0" i="1" u="none" strike="noStrike" kern="1200" baseline="0" dirty="0">
                <a:solidFill>
                  <a:schemeClr val="tx1"/>
                </a:solidFill>
                <a:latin typeface="+mn-lt"/>
                <a:ea typeface="+mn-ea"/>
                <a:cs typeface="+mn-cs"/>
              </a:rPr>
              <a:t>S. pneumoniae </a:t>
            </a:r>
            <a:r>
              <a:rPr lang="en-GB" sz="1200" b="0" i="0" u="none" strike="noStrike" kern="1200" baseline="0" dirty="0">
                <a:solidFill>
                  <a:schemeClr val="tx1"/>
                </a:solidFill>
                <a:latin typeface="+mn-lt"/>
                <a:ea typeface="+mn-ea"/>
                <a:cs typeface="+mn-cs"/>
              </a:rPr>
              <a:t>is an encapsulated Gram-positive coccus.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effectLst/>
              </a:rPr>
              <a:t>These bacteria are the most common cause of pneumonia.</a:t>
            </a:r>
            <a:endParaRPr lang="en-GB" baseline="0" dirty="0"/>
          </a:p>
          <a:p>
            <a:pPr marL="171450" indent="-171450">
              <a:buFont typeface="Arial" panose="020B0604020202020204" pitchFamily="34" charset="0"/>
              <a:buChar char="•"/>
            </a:pPr>
            <a:r>
              <a:rPr lang="en-GB" dirty="0"/>
              <a:t>There are over 100 different types of serotypes and development of immunity to</a:t>
            </a:r>
            <a:r>
              <a:rPr lang="en-GB" baseline="0" dirty="0"/>
              <a:t> one serotype has little ability to protect against another strain.</a:t>
            </a:r>
          </a:p>
          <a:p>
            <a:pPr marL="171450" indent="-171450">
              <a:buFont typeface="Arial" panose="020B0604020202020204" pitchFamily="34" charset="0"/>
              <a:buChar char="•"/>
            </a:pPr>
            <a:r>
              <a:rPr lang="en-GB" dirty="0"/>
              <a:t>Prior to the routine conjugate vaccination programme (PCV), around 69% of invasive pneumococcal infections were caused by the ten (14, 9V, 1, 8, 23F, 4, 3, 6B, 19F, 7F) most prevalent serotypes.</a:t>
            </a:r>
            <a:endParaRPr lang="en-GB"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t>Strains without a capsule rarely if ever cause disease.</a:t>
            </a:r>
          </a:p>
          <a:p>
            <a:pPr marL="171450" indent="-171450">
              <a:buFont typeface="Arial" panose="020B0604020202020204" pitchFamily="34" charset="0"/>
              <a:buChar char="•"/>
            </a:pPr>
            <a:r>
              <a:rPr lang="en-GB" baseline="0" dirty="0"/>
              <a:t>The organism is found in the throat of about 40% of pre-school children and about 10% of adults - </a:t>
            </a:r>
            <a:r>
              <a:rPr lang="en-GB" sz="1200" b="0" i="0" u="none" strike="noStrike" kern="1200" baseline="0" dirty="0">
                <a:solidFill>
                  <a:schemeClr val="tx1"/>
                </a:solidFill>
                <a:latin typeface="+mn-lt"/>
                <a:ea typeface="+mn-ea"/>
                <a:cs typeface="+mn-cs"/>
              </a:rPr>
              <a:t>some serotypes of the pneumococcus may be carried in the nasopharynx without symptoms, with disease occurring in a small proportion of infected individuals.</a:t>
            </a:r>
            <a:endParaRPr lang="en-GB" baseline="0" dirty="0"/>
          </a:p>
          <a:p>
            <a:pPr marL="171450" indent="-171450">
              <a:buFont typeface="Arial" panose="020B0604020202020204" pitchFamily="34" charset="0"/>
              <a:buChar char="•"/>
            </a:pPr>
            <a:r>
              <a:rPr lang="en-GB" baseline="0" dirty="0"/>
              <a:t>Not all strains cause carriage in the same way.</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baseline="0" dirty="0">
                <a:solidFill>
                  <a:schemeClr val="tx1"/>
                </a:solidFill>
                <a:latin typeface="+mn-lt"/>
                <a:ea typeface="+mn-ea"/>
                <a:cs typeface="+mn-cs"/>
              </a:rPr>
              <a:t>Transmission is by aerosol, droplets or direct contact with respiratory secretions of someone carrying the organism. Transmission usually requires either frequent or prolonged close contact.</a:t>
            </a:r>
            <a:endParaRPr lang="en-GB" sz="1200" baseline="0" dirty="0"/>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BC7FCF79-BAF5-4289-833A-604C132030DB}" type="slidenum">
              <a:rPr lang="en-GB" smtClean="0"/>
              <a:t>3</a:t>
            </a:fld>
            <a:endParaRPr lang="en-GB"/>
          </a:p>
        </p:txBody>
      </p:sp>
    </p:spTree>
    <p:extLst>
      <p:ext uri="{BB962C8B-B14F-4D97-AF65-F5344CB8AC3E}">
        <p14:creationId xmlns:p14="http://schemas.microsoft.com/office/powerpoint/2010/main" val="2206319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Sans-Serif"/>
              <a:buChar char="•"/>
            </a:pPr>
            <a:r>
              <a:rPr lang="en-GB" dirty="0"/>
              <a:t>Pneumococcus bacteria spreads locally into the sinuses or middle ear cavity, causing sinusitis or otitis media. It may also affect the lungs to cause pneumonia or systemic (invasive) infections including </a:t>
            </a:r>
            <a:r>
              <a:rPr lang="en-GB" dirty="0" err="1"/>
              <a:t>bacteraemic</a:t>
            </a:r>
            <a:r>
              <a:rPr lang="en-GB" dirty="0"/>
              <a:t> pneumonia, septicaemia and meningitis.</a:t>
            </a:r>
            <a:endParaRPr lang="en-US" dirty="0">
              <a:solidFill>
                <a:srgbClr val="444444"/>
              </a:solidFill>
            </a:endParaRPr>
          </a:p>
          <a:p>
            <a:pPr marL="171450" indent="-171450">
              <a:buFont typeface="Arial,Sans-Serif"/>
              <a:buChar char="•"/>
            </a:pPr>
            <a:r>
              <a:rPr lang="en-GB" dirty="0"/>
              <a:t>In the UK around 40,000 people a year are hospitalised with pneumococcal pneumonia.</a:t>
            </a:r>
            <a:endParaRPr lang="en-US" dirty="0">
              <a:solidFill>
                <a:srgbClr val="444444"/>
              </a:solidFill>
            </a:endParaRPr>
          </a:p>
          <a:p>
            <a:pPr marL="171450" indent="-171450">
              <a:buFont typeface="Arial,Sans-Serif"/>
              <a:buChar char="•"/>
            </a:pPr>
            <a:r>
              <a:rPr lang="en-GB" dirty="0"/>
              <a:t>Even with antibiotics, pneumonia still causes death in up to 20% of cases. Worldwide, it is the leading cause of death in children.</a:t>
            </a:r>
            <a:endParaRPr lang="en-US" dirty="0">
              <a:solidFill>
                <a:srgbClr val="444444"/>
              </a:solidFill>
            </a:endParaRPr>
          </a:p>
          <a:p>
            <a:pPr marL="171450" indent="-171450">
              <a:buFont typeface="Arial,Sans-Serif"/>
              <a:buChar char="•"/>
            </a:pPr>
            <a:r>
              <a:rPr lang="en-GB" dirty="0"/>
              <a:t>Pneumococcal meningitis is fatal in around 15% of children, and a further 25% will have severe, lasting complications; including loss of hearing, loss of sight, learning and speech disabilities, or seizures.</a:t>
            </a:r>
            <a:endParaRPr lang="en-US" dirty="0">
              <a:solidFill>
                <a:srgbClr val="444444"/>
              </a:solidFill>
            </a:endParaRPr>
          </a:p>
          <a:p>
            <a:pPr marL="171450" indent="-171450">
              <a:buFont typeface="Arial,Sans-Serif"/>
              <a:buChar char="•"/>
            </a:pPr>
            <a:r>
              <a:rPr lang="en-GB" dirty="0"/>
              <a:t>Invasive pneumococcal disease particularly affects very young babies, elderly people and those with weakened immune systems.</a:t>
            </a:r>
            <a:endParaRPr lang="en-US" dirty="0">
              <a:solidFill>
                <a:srgbClr val="444444"/>
              </a:solidFill>
            </a:endParaRPr>
          </a:p>
          <a:p>
            <a:pPr marL="171450" indent="-171450">
              <a:buFont typeface="Arial,Sans-Serif"/>
              <a:buChar char="•"/>
            </a:pPr>
            <a:r>
              <a:rPr lang="en-GB" dirty="0"/>
              <a:t>Recurrent infections may occur in association with skull defects, cerebrospinal fluid (CSF) leaks, cochlear implants or fractures of the skull.</a:t>
            </a:r>
            <a:endParaRPr lang="en-US" dirty="0">
              <a:solidFill>
                <a:srgbClr val="444444"/>
              </a:solidFill>
            </a:endParaRPr>
          </a:p>
          <a:p>
            <a:pPr marL="171450" indent="-171450">
              <a:buFont typeface="Arial,Sans-Serif"/>
              <a:buChar char="•"/>
            </a:pPr>
            <a:r>
              <a:rPr lang="en-GB" dirty="0"/>
              <a:t>Reference: </a:t>
            </a:r>
            <a:r>
              <a:rPr lang="en-GB" dirty="0">
                <a:solidFill>
                  <a:srgbClr val="444444"/>
                </a:solidFill>
                <a:hlinkClick r:id="rId3"/>
              </a:rPr>
              <a:t>Pneumococcal disease | Vaccine Knowledge Project</a:t>
            </a:r>
            <a:r>
              <a:rPr lang="en-GB" dirty="0"/>
              <a:t> </a:t>
            </a:r>
            <a:endParaRPr lang="en-GB" dirty="0">
              <a:solidFill>
                <a:srgbClr val="444444"/>
              </a:solidFill>
            </a:endParaRPr>
          </a:p>
          <a:p>
            <a:endParaRPr lang="en-GB" dirty="0">
              <a:solidFill>
                <a:srgbClr val="444444"/>
              </a:solidFill>
            </a:endParaRPr>
          </a:p>
          <a:p>
            <a:pPr marL="171450" indent="-171450">
              <a:buFont typeface="Arial,Sans-Serif"/>
              <a:buChar char="•"/>
            </a:pPr>
            <a:endParaRPr lang="en-GB" dirty="0">
              <a:solidFill>
                <a:srgbClr val="444444"/>
              </a:solidFill>
            </a:endParaRPr>
          </a:p>
          <a:p>
            <a:pPr marL="171450" indent="-171450">
              <a:buFont typeface="Arial,Sans-Serif"/>
              <a:buChar char="•"/>
            </a:pPr>
            <a:endParaRPr lang="en-GB" dirty="0">
              <a:solidFill>
                <a:srgbClr val="444444"/>
              </a:solidFill>
            </a:endParaRPr>
          </a:p>
          <a:p>
            <a:pPr marL="171450" indent="-171450">
              <a:buFont typeface="Arial,Sans-Serif"/>
              <a:buChar char="•"/>
            </a:pPr>
            <a:endParaRPr lang="en-GB" dirty="0">
              <a:solidFill>
                <a:srgbClr val="444444"/>
              </a:solidFill>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5BFFAE31-454F-4972-ADE6-619E7471193F}" type="slidenum">
              <a:rPr lang="en-GB" smtClean="0"/>
              <a:t>4</a:t>
            </a:fld>
            <a:endParaRPr lang="en-GB"/>
          </a:p>
        </p:txBody>
      </p:sp>
    </p:spTree>
    <p:extLst>
      <p:ext uri="{BB962C8B-B14F-4D97-AF65-F5344CB8AC3E}">
        <p14:creationId xmlns:p14="http://schemas.microsoft.com/office/powerpoint/2010/main" val="3212675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buClr>
                <a:prstClr val="white"/>
              </a:buClr>
            </a:pPr>
            <a:fld id="{D6CDEB84-85EC-48D7-8BA5-187407F2CDB7}" type="slidenum">
              <a:rPr lang="en-GB" altLang="en-US" smtClean="0">
                <a:solidFill>
                  <a:prstClr val="black"/>
                </a:solidFill>
              </a:rPr>
              <a:pPr eaLnBrk="1" hangingPunct="1">
                <a:spcBef>
                  <a:spcPct val="0"/>
                </a:spcBef>
                <a:buClr>
                  <a:prstClr val="white"/>
                </a:buClr>
              </a:pPr>
              <a:t>5</a:t>
            </a:fld>
            <a:endParaRPr lang="en-GB" altLang="en-US">
              <a:solidFill>
                <a:prstClr val="black"/>
              </a:solidFill>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dirty="0">
                <a:latin typeface="Arial" pitchFamily="34" charset="0"/>
              </a:rPr>
              <a:t>In the UK, around 40,000 people a year are hospitalised with pneumococcal pneumonia. Even with the use of antibiotics, pneumonia still causes death in up to 20% of cases. Worldwide, pneumonia is the leading cause of death in children.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dirty="0">
                <a:latin typeface="Arial" pitchFamily="34" charset="0"/>
              </a:rPr>
              <a:t>According to the WHO, pneumonia killed over 740,000 children in 2019, and accounts for 14% of all deaths of children under 5 years old.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dirty="0">
                <a:latin typeface="Arial" pitchFamily="34" charset="0"/>
              </a:rPr>
              <a:t>Pneumonia can be caused by a number of different bacteria, viruses and fungi. However, it is estimated that at least two thirds of all cases of bacterial pneumonia are caused by Streptococcus pneumoniae bacteria.</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IPD affects young, elderly and those with an absent / non-functioning spleen and other causes of impaired immunity.</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Recurrent infections may occur in association with skull defects, cerebrospinal fluid (CSF) leaks, cochlear implants or fractures of the skull.</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hlinkClick r:id="rId3"/>
              </a:rPr>
              <a:t>Green book chapter 25 - Pneumococcal (publishing.service.gov.uk)</a:t>
            </a:r>
            <a:endParaRPr lang="en-GB" altLang="en-US" sz="1200" dirty="0"/>
          </a:p>
          <a:p>
            <a:pPr eaLnBrk="1" hangingPunct="1"/>
            <a:endParaRPr lang="en-US" altLang="en-US" dirty="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b="0" i="0" u="none" strike="noStrike" kern="1200" baseline="0" dirty="0">
                <a:solidFill>
                  <a:schemeClr val="tx1"/>
                </a:solidFill>
                <a:latin typeface="+mn-lt"/>
                <a:ea typeface="+mn-ea"/>
                <a:cs typeface="+mn-cs"/>
              </a:rPr>
              <a:t>Children and adults in at-risk groups (as outlined in Table 25.2 in the Green Book) may require additional protection against pneumococcal disease. The vaccine(s) and schedule used will depend on the age at presentation, their routine vaccination status and the nature of the underlying condition </a:t>
            </a:r>
            <a:r>
              <a:rPr lang="en-GB" dirty="0">
                <a:hlinkClick r:id="rId3"/>
              </a:rPr>
              <a:t>The Green book of immunisation: chapter 25 - </a:t>
            </a:r>
            <a:r>
              <a:rPr lang="en-GB" dirty="0" err="1">
                <a:hlinkClick r:id="rId3"/>
              </a:rPr>
              <a:t>pneumoccocal</a:t>
            </a:r>
            <a:r>
              <a:rPr lang="en-GB" dirty="0">
                <a:hlinkClick r:id="rId3"/>
              </a:rPr>
              <a:t> (publishing.service.gov.uk)</a:t>
            </a:r>
            <a:r>
              <a:rPr lang="en-GB" dirty="0"/>
              <a:t>.</a:t>
            </a:r>
            <a:endParaRPr lang="en-GB"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There is an association between exposure to metal fumes and pneumonia, particularly lobar pneumonia, and between welding and invasive pneumococcal disease. PPV23 or PCV20 (single dose for those who have not received PPV23 or PCV20 previously) should be considered for those at risk of frequent or continuous occupational exposure to metal fumes (such as welders) taking into account the exposure control measures in place.</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Vaccination may reduce the risk of pneumococcal disease but should not replace the need for measures to prevent or reduce exposure.</a:t>
            </a:r>
          </a:p>
        </p:txBody>
      </p:sp>
      <p:sp>
        <p:nvSpPr>
          <p:cNvPr id="4" name="Slide Number Placeholder 3"/>
          <p:cNvSpPr>
            <a:spLocks noGrp="1"/>
          </p:cNvSpPr>
          <p:nvPr>
            <p:ph type="sldNum" sz="quarter" idx="5"/>
          </p:nvPr>
        </p:nvSpPr>
        <p:spPr/>
        <p:txBody>
          <a:bodyPr/>
          <a:lstStyle/>
          <a:p>
            <a:fld id="{5BFFAE31-454F-4972-ADE6-619E7471193F}" type="slidenum">
              <a:rPr lang="en-GB" smtClean="0"/>
              <a:t>6</a:t>
            </a:fld>
            <a:endParaRPr lang="en-GB"/>
          </a:p>
        </p:txBody>
      </p:sp>
    </p:spTree>
    <p:extLst>
      <p:ext uri="{BB962C8B-B14F-4D97-AF65-F5344CB8AC3E}">
        <p14:creationId xmlns:p14="http://schemas.microsoft.com/office/powerpoint/2010/main" val="2670457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 Examples of severe immunocompromise include bone marrow transplant patients, patients with acute and chronic leukaemia, multiple myeloma or genetic disorders affecting the immune system (such as IRAK-4, NEMO). Note that bone marrow transplant recipients under 2 years of age require 2 doses of PCV20 given at least 4 weeks apart, followed by a further dose of PCV20 at 2 years of age (and at least 4 weeks after their previous PCV20 dose), while those aged 2 years and over require 2 doses of PCV20 given at least 4 weeks apart.</a:t>
            </a:r>
          </a:p>
          <a:p>
            <a:endParaRPr lang="en-GB" dirty="0"/>
          </a:p>
          <a:p>
            <a:r>
              <a:rPr lang="en-GB" dirty="0"/>
              <a:t>2. For individuals with asplenia, splenic dysfunction (including sickle cell disease) or chronic kidney disease, re-immunisation with PCV20 is recommended every 5 years. </a:t>
            </a:r>
          </a:p>
          <a:p>
            <a:endParaRPr lang="en-GB" dirty="0"/>
          </a:p>
          <a:p>
            <a:r>
              <a:rPr lang="en-GB" dirty="0">
                <a:hlinkClick r:id="rId3"/>
              </a:rPr>
              <a:t>Green Book on immunisation Pneumococcal chapter</a:t>
            </a:r>
            <a:endParaRPr lang="en-GB" dirty="0"/>
          </a:p>
        </p:txBody>
      </p:sp>
      <p:sp>
        <p:nvSpPr>
          <p:cNvPr id="4" name="Slide Number Placeholder 3"/>
          <p:cNvSpPr>
            <a:spLocks noGrp="1"/>
          </p:cNvSpPr>
          <p:nvPr>
            <p:ph type="sldNum" sz="quarter" idx="5"/>
          </p:nvPr>
        </p:nvSpPr>
        <p:spPr/>
        <p:txBody>
          <a:bodyPr/>
          <a:lstStyle/>
          <a:p>
            <a:fld id="{5BFFAE31-454F-4972-ADE6-619E7471193F}" type="slidenum">
              <a:rPr lang="en-GB" smtClean="0"/>
              <a:t>7</a:t>
            </a:fld>
            <a:endParaRPr lang="en-GB"/>
          </a:p>
        </p:txBody>
      </p:sp>
    </p:spTree>
    <p:extLst>
      <p:ext uri="{BB962C8B-B14F-4D97-AF65-F5344CB8AC3E}">
        <p14:creationId xmlns:p14="http://schemas.microsoft.com/office/powerpoint/2010/main" val="15346604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u="sng"/>
          </a:p>
        </p:txBody>
      </p:sp>
      <p:sp>
        <p:nvSpPr>
          <p:cNvPr id="4" name="Slide Number Placeholder 3"/>
          <p:cNvSpPr>
            <a:spLocks noGrp="1"/>
          </p:cNvSpPr>
          <p:nvPr>
            <p:ph type="sldNum" sz="quarter" idx="10"/>
          </p:nvPr>
        </p:nvSpPr>
        <p:spPr/>
        <p:txBody>
          <a:bodyPr/>
          <a:lstStyle/>
          <a:p>
            <a:fld id="{5BFFAE31-454F-4972-ADE6-619E7471193F}" type="slidenum">
              <a:rPr lang="en-GB" smtClean="0"/>
              <a:t>8</a:t>
            </a:fld>
            <a:endParaRPr lang="en-GB"/>
          </a:p>
        </p:txBody>
      </p:sp>
    </p:spTree>
    <p:extLst>
      <p:ext uri="{BB962C8B-B14F-4D97-AF65-F5344CB8AC3E}">
        <p14:creationId xmlns:p14="http://schemas.microsoft.com/office/powerpoint/2010/main" val="3002277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BFFAE31-454F-4972-ADE6-619E7471193F}" type="slidenum">
              <a:rPr lang="en-GB" smtClean="0"/>
              <a:t>9</a:t>
            </a:fld>
            <a:endParaRPr lang="en-GB"/>
          </a:p>
        </p:txBody>
      </p:sp>
    </p:spTree>
    <p:extLst>
      <p:ext uri="{BB962C8B-B14F-4D97-AF65-F5344CB8AC3E}">
        <p14:creationId xmlns:p14="http://schemas.microsoft.com/office/powerpoint/2010/main" val="2611324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1. UKHSA Guidance </a:t>
            </a:r>
            <a:endParaRPr lang="en-GB" dirty="0"/>
          </a:p>
          <a:p>
            <a:r>
              <a:rPr lang="en-GB" dirty="0">
                <a:hlinkClick r:id="rId4"/>
              </a:rPr>
              <a:t>2. Green Book – Pneumococcal Chapter</a:t>
            </a:r>
            <a:endParaRPr lang="en-GB" dirty="0"/>
          </a:p>
          <a:p>
            <a:endParaRPr lang="en-GB" dirty="0"/>
          </a:p>
          <a:p>
            <a:r>
              <a:rPr lang="en-GB" dirty="0"/>
              <a:t>The list of conditions in Table 2 of the Green Book Pneumococcal chapter is not exhaustive and, following assessment, on a case-by-case basis, doctors may use their clinical judgement to advise vaccination of individuals with an equivalent risk.</a:t>
            </a:r>
          </a:p>
          <a:p>
            <a:endParaRPr lang="en-GB" dirty="0"/>
          </a:p>
          <a:p>
            <a:r>
              <a:rPr lang="en-GB" dirty="0"/>
              <a:t>Requests from secondary care to primary care for any vaccination not covered by the national programme should include a clear rationale and specific details of the vaccines and schedule they would like to their patient to receive. A prescription or PSD will be required. If the rationale or other details are unclear, the primary care clinician being asked to write the prescription or PSD should ask secondary care for this information because they are taking on the legal and professional responsibility for prescribing and administration of a prescription only medicine (POM). The national vaccine stock cannot be used for indications not covered by the Green Book. </a:t>
            </a:r>
          </a:p>
        </p:txBody>
      </p:sp>
      <p:sp>
        <p:nvSpPr>
          <p:cNvPr id="4" name="Slide Number Placeholder 3"/>
          <p:cNvSpPr>
            <a:spLocks noGrp="1"/>
          </p:cNvSpPr>
          <p:nvPr>
            <p:ph type="sldNum" sz="quarter" idx="5"/>
          </p:nvPr>
        </p:nvSpPr>
        <p:spPr/>
        <p:txBody>
          <a:bodyPr/>
          <a:lstStyle/>
          <a:p>
            <a:fld id="{5BFFAE31-454F-4972-ADE6-619E7471193F}" type="slidenum">
              <a:rPr lang="en-GB" smtClean="0"/>
              <a:t>10</a:t>
            </a:fld>
            <a:endParaRPr lang="en-GB"/>
          </a:p>
        </p:txBody>
      </p:sp>
    </p:spTree>
    <p:extLst>
      <p:ext uri="{BB962C8B-B14F-4D97-AF65-F5344CB8AC3E}">
        <p14:creationId xmlns:p14="http://schemas.microsoft.com/office/powerpoint/2010/main" val="35344104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dirty="0"/>
              <a:t>Individuals with unknown or incomplete vaccination histories: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An unimmunised or partially immunised child aged between one and under two years of age should have a single dose of PCV13.</a:t>
            </a:r>
          </a:p>
          <a:p>
            <a:pPr>
              <a:buFont typeface="Arial" panose="020B0604020202020204" pitchFamily="34" charset="0"/>
              <a:buNone/>
            </a:pPr>
            <a:endParaRPr lang="en-GB" dirty="0"/>
          </a:p>
          <a:p>
            <a:pPr>
              <a:buFont typeface="Arial" panose="020B0604020202020204" pitchFamily="34" charset="0"/>
              <a:buNone/>
            </a:pPr>
            <a:r>
              <a:rPr lang="en-GB" dirty="0"/>
              <a:t>Unimmunised children who present late for vaccination before the age of one year should receive a single priming dose of PCV13, followed by a PCV13 booster at one year of age (on or after their first birthday) ideally allowing a minimum 4 week interval between the priming and booster dose to ensure appropriate boosting of the immune response. If the first PCV dose is given late (within 4 weeks of the first birthday) then a minimum interval of 4 weeks should be observed before the booster dose. However, if in the opinion of the healthcare professional, allowing an interval may lead to further delays in administration of the booster dose, then dose two can be administered after the child’s first birthday, at any interval after the first dose to bring the child up to date with the UK schedule as soon as possible. </a:t>
            </a:r>
          </a:p>
          <a:p>
            <a:pPr>
              <a:buFont typeface="Arial" panose="020B0604020202020204" pitchFamily="34" charset="0"/>
              <a:buNone/>
            </a:pPr>
            <a:endParaRPr lang="en-GB" dirty="0"/>
          </a:p>
          <a:p>
            <a:pPr>
              <a:buFont typeface="Arial" panose="020B0604020202020204" pitchFamily="34" charset="0"/>
              <a:buNone/>
            </a:pPr>
            <a:r>
              <a:rPr lang="en-GB" dirty="0"/>
              <a:t>For a child in a clinical risk group, if their PCV dose in the routine programme is given very late (for example at 23 months), then a minimum interval of 4 weeks should be observed before giving a booster dose of </a:t>
            </a:r>
            <a:r>
              <a:rPr lang="en-GB" strike="sngStrike" dirty="0"/>
              <a:t>PPV23</a:t>
            </a:r>
            <a:r>
              <a:rPr lang="en-GB" dirty="0"/>
              <a:t> or PCV20 (when available). </a:t>
            </a:r>
            <a:endParaRPr lang="en-GB" sz="1200" dirty="0"/>
          </a:p>
          <a:p>
            <a:endParaRPr lang="en-GB" dirty="0"/>
          </a:p>
          <a:p>
            <a:pPr marL="0" indent="0">
              <a:buFont typeface="Arial" panose="020B0604020202020204" pitchFamily="34" charset="0"/>
              <a:buNone/>
            </a:pPr>
            <a:r>
              <a:rPr lang="en-GB" sz="1200" dirty="0"/>
              <a:t>Routine immunisation with PCV is not offered after the 2nd birthday unless child is at increased risk of pneumococcal disease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Full UKHSA Algorithm for: </a:t>
            </a:r>
            <a:r>
              <a:rPr lang="en-GB" dirty="0">
                <a:hlinkClick r:id="rId3"/>
              </a:rPr>
              <a:t>Vaccination of people with uncertain or incomplete immunisation - GOV.UK</a:t>
            </a:r>
            <a:r>
              <a:rPr lang="en-GB" dirty="0"/>
              <a:t> </a:t>
            </a:r>
          </a:p>
          <a:p>
            <a:endParaRPr lang="en-GB" dirty="0"/>
          </a:p>
        </p:txBody>
      </p:sp>
      <p:sp>
        <p:nvSpPr>
          <p:cNvPr id="4" name="Slide Number Placeholder 3"/>
          <p:cNvSpPr>
            <a:spLocks noGrp="1"/>
          </p:cNvSpPr>
          <p:nvPr>
            <p:ph type="sldNum" sz="quarter" idx="5"/>
          </p:nvPr>
        </p:nvSpPr>
        <p:spPr/>
        <p:txBody>
          <a:bodyPr/>
          <a:lstStyle/>
          <a:p>
            <a:fld id="{5BFFAE31-454F-4972-ADE6-619E7471193F}" type="slidenum">
              <a:rPr lang="en-GB" smtClean="0"/>
              <a:t>11</a:t>
            </a:fld>
            <a:endParaRPr lang="en-GB"/>
          </a:p>
        </p:txBody>
      </p:sp>
    </p:spTree>
    <p:extLst>
      <p:ext uri="{BB962C8B-B14F-4D97-AF65-F5344CB8AC3E}">
        <p14:creationId xmlns:p14="http://schemas.microsoft.com/office/powerpoint/2010/main" val="3724115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effectLst/>
              </a:rPr>
              <a:t>The PCV used in the UK gives protection against 13 types of pneumococcal bacteria that all cause </a:t>
            </a:r>
            <a:r>
              <a:rPr lang="en-GB" sz="1200" kern="1200">
                <a:solidFill>
                  <a:schemeClr val="tx1"/>
                </a:solidFill>
                <a:effectLst/>
                <a:latin typeface="+mn-lt"/>
                <a:ea typeface="+mn-ea"/>
                <a:cs typeface="+mn-cs"/>
                <a:hlinkClick r:id="rId3"/>
              </a:rPr>
              <a:t>pneumococcal disease</a:t>
            </a:r>
            <a:r>
              <a:rPr lang="en-GB">
                <a:effectLst/>
              </a:rPr>
              <a:t>.</a:t>
            </a:r>
          </a:p>
          <a:p>
            <a:pPr marL="171450" indent="-171450">
              <a:buFont typeface="Arial" panose="020B0604020202020204" pitchFamily="34" charset="0"/>
              <a:buChar char="•"/>
            </a:pPr>
            <a:r>
              <a:rPr lang="en-GB"/>
              <a:t>PPV 23 contains purified capsular polysaccharide from each of 23 common capsular types of pneumococcus.</a:t>
            </a:r>
          </a:p>
          <a:p>
            <a:pPr marL="171450" indent="-171450">
              <a:buFont typeface="Arial" panose="020B0604020202020204" pitchFamily="34" charset="0"/>
              <a:buChar char="•"/>
            </a:pPr>
            <a:r>
              <a:rPr lang="en-GB">
                <a:effectLst/>
              </a:rPr>
              <a:t>The vaccines do not contain any live bacteria and cannot cause pneumococcal disease.</a:t>
            </a:r>
            <a:endParaRPr lang="en-GB"/>
          </a:p>
        </p:txBody>
      </p:sp>
      <p:sp>
        <p:nvSpPr>
          <p:cNvPr id="4" name="Slide Number Placeholder 3"/>
          <p:cNvSpPr>
            <a:spLocks noGrp="1"/>
          </p:cNvSpPr>
          <p:nvPr>
            <p:ph type="sldNum" sz="quarter" idx="10"/>
          </p:nvPr>
        </p:nvSpPr>
        <p:spPr/>
        <p:txBody>
          <a:bodyPr/>
          <a:lstStyle/>
          <a:p>
            <a:fld id="{BC7FCF79-BAF5-4289-833A-604C132030DB}" type="slidenum">
              <a:rPr lang="en-GB" smtClean="0"/>
              <a:t>12</a:t>
            </a:fld>
            <a:endParaRPr lang="en-GB"/>
          </a:p>
        </p:txBody>
      </p:sp>
    </p:spTree>
    <p:extLst>
      <p:ext uri="{BB962C8B-B14F-4D97-AF65-F5344CB8AC3E}">
        <p14:creationId xmlns:p14="http://schemas.microsoft.com/office/powerpoint/2010/main" val="27602172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C7FCF79-BAF5-4289-833A-604C132030DB}" type="slidenum">
              <a:rPr lang="en-GB" smtClean="0">
                <a:solidFill>
                  <a:prstClr val="black"/>
                </a:solidFill>
              </a:rPr>
              <a:pPr/>
              <a:t>13</a:t>
            </a:fld>
            <a:endParaRPr lang="en-GB">
              <a:solidFill>
                <a:prstClr val="black"/>
              </a:solidFill>
            </a:endParaRPr>
          </a:p>
        </p:txBody>
      </p:sp>
    </p:spTree>
    <p:extLst>
      <p:ext uri="{BB962C8B-B14F-4D97-AF65-F5344CB8AC3E}">
        <p14:creationId xmlns:p14="http://schemas.microsoft.com/office/powerpoint/2010/main" val="2522595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chemeClr val="tx1"/>
                </a:solidFill>
                <a:effectLst/>
                <a:latin typeface="+mn-lt"/>
                <a:ea typeface="+mn-ea"/>
                <a:cs typeface="+mn-cs"/>
              </a:rPr>
              <a:t>It is estimated that in the first 11 years of the pneumococcal vaccine (PCV) programme (2006-07 to 2016-17), the vaccine prevented nearly 40,000 cases of invasive pneumococcal disease, and about 2000 deaths (Vaccine knowledge project).</a:t>
            </a:r>
            <a:endParaRPr lang="en-GB">
              <a:effectLst/>
            </a:endParaRPr>
          </a:p>
          <a:p>
            <a:r>
              <a:rPr lang="en-GB">
                <a:hlinkClick r:id="rId3"/>
              </a:rPr>
              <a:t>PCV (Pneumococcal Conjugate Vaccine) | Vaccine Knowledge Project (ox.ac.uk)</a:t>
            </a:r>
            <a:endParaRPr lang="en-GB"/>
          </a:p>
        </p:txBody>
      </p:sp>
      <p:sp>
        <p:nvSpPr>
          <p:cNvPr id="4" name="Slide Number Placeholder 3"/>
          <p:cNvSpPr>
            <a:spLocks noGrp="1"/>
          </p:cNvSpPr>
          <p:nvPr>
            <p:ph type="sldNum" sz="quarter" idx="10"/>
          </p:nvPr>
        </p:nvSpPr>
        <p:spPr/>
        <p:txBody>
          <a:bodyPr/>
          <a:lstStyle/>
          <a:p>
            <a:fld id="{5BFFAE31-454F-4972-ADE6-619E7471193F}" type="slidenum">
              <a:rPr lang="en-GB" smtClean="0"/>
              <a:t>14</a:t>
            </a:fld>
            <a:endParaRPr lang="en-GB"/>
          </a:p>
        </p:txBody>
      </p:sp>
    </p:spTree>
    <p:extLst>
      <p:ext uri="{BB962C8B-B14F-4D97-AF65-F5344CB8AC3E}">
        <p14:creationId xmlns:p14="http://schemas.microsoft.com/office/powerpoint/2010/main" val="2673034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ffectLst/>
              </a:rPr>
              <a:t>The brand name of the PCV used in the UK is Prevenar 13.</a:t>
            </a:r>
            <a:endParaRPr lang="en-GB"/>
          </a:p>
        </p:txBody>
      </p:sp>
      <p:sp>
        <p:nvSpPr>
          <p:cNvPr id="4" name="Slide Number Placeholder 3"/>
          <p:cNvSpPr>
            <a:spLocks noGrp="1"/>
          </p:cNvSpPr>
          <p:nvPr>
            <p:ph type="sldNum" sz="quarter" idx="10"/>
          </p:nvPr>
        </p:nvSpPr>
        <p:spPr/>
        <p:txBody>
          <a:bodyPr/>
          <a:lstStyle/>
          <a:p>
            <a:fld id="{5BFFAE31-454F-4972-ADE6-619E7471193F}" type="slidenum">
              <a:rPr lang="en-GB" smtClean="0"/>
              <a:t>15</a:t>
            </a:fld>
            <a:endParaRPr lang="en-GB"/>
          </a:p>
        </p:txBody>
      </p:sp>
    </p:spTree>
    <p:extLst>
      <p:ext uri="{BB962C8B-B14F-4D97-AF65-F5344CB8AC3E}">
        <p14:creationId xmlns:p14="http://schemas.microsoft.com/office/powerpoint/2010/main" val="3684739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hlinkClick r:id="rId3"/>
              </a:rPr>
              <a:t>Prevenar 13 suspension for injection - Summary of Product Characteristics (SmPC) - (</a:t>
            </a:r>
            <a:r>
              <a:rPr lang="en-GB" err="1">
                <a:hlinkClick r:id="rId3"/>
              </a:rPr>
              <a:t>emc</a:t>
            </a:r>
            <a:r>
              <a:rPr lang="en-GB">
                <a:hlinkClick r:id="rId3"/>
              </a:rPr>
              <a:t>) (medicines.org.uk)</a:t>
            </a:r>
            <a:endParaRPr lang="en-GB"/>
          </a:p>
          <a:p>
            <a:endParaRPr lang="en-GB"/>
          </a:p>
          <a:p>
            <a:r>
              <a:rPr lang="en-GB"/>
              <a:t>Green book Chapter 4 covers guidance on administering vaccines </a:t>
            </a:r>
            <a:r>
              <a:rPr lang="en-GB">
                <a:hlinkClick r:id="rId4"/>
              </a:rPr>
              <a:t>Green-Book-Chapter-4.pdf</a:t>
            </a:r>
            <a:endParaRPr lang="en-GB"/>
          </a:p>
        </p:txBody>
      </p:sp>
      <p:sp>
        <p:nvSpPr>
          <p:cNvPr id="4" name="Slide Number Placeholder 3"/>
          <p:cNvSpPr>
            <a:spLocks noGrp="1"/>
          </p:cNvSpPr>
          <p:nvPr>
            <p:ph type="sldNum" sz="quarter" idx="5"/>
          </p:nvPr>
        </p:nvSpPr>
        <p:spPr/>
        <p:txBody>
          <a:bodyPr/>
          <a:lstStyle/>
          <a:p>
            <a:fld id="{5BFFAE31-454F-4972-ADE6-619E7471193F}" type="slidenum">
              <a:rPr lang="en-GB" smtClean="0"/>
              <a:t>16</a:t>
            </a:fld>
            <a:endParaRPr lang="en-GB"/>
          </a:p>
        </p:txBody>
      </p:sp>
    </p:spTree>
    <p:extLst>
      <p:ext uri="{BB962C8B-B14F-4D97-AF65-F5344CB8AC3E}">
        <p14:creationId xmlns:p14="http://schemas.microsoft.com/office/powerpoint/2010/main" val="3358243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PPV23 - adults aged 65 years and over, and clinical risk groups aged 2 years or over.</a:t>
            </a:r>
          </a:p>
        </p:txBody>
      </p:sp>
      <p:sp>
        <p:nvSpPr>
          <p:cNvPr id="4" name="Slide Number Placeholder 3"/>
          <p:cNvSpPr>
            <a:spLocks noGrp="1"/>
          </p:cNvSpPr>
          <p:nvPr>
            <p:ph type="sldNum" sz="quarter" idx="5"/>
          </p:nvPr>
        </p:nvSpPr>
        <p:spPr/>
        <p:txBody>
          <a:bodyPr/>
          <a:lstStyle/>
          <a:p>
            <a:fld id="{5BFFAE31-454F-4972-ADE6-619E7471193F}" type="slidenum">
              <a:rPr lang="en-GB" smtClean="0"/>
              <a:t>18</a:t>
            </a:fld>
            <a:endParaRPr lang="en-GB"/>
          </a:p>
        </p:txBody>
      </p:sp>
    </p:spTree>
    <p:extLst>
      <p:ext uri="{BB962C8B-B14F-4D97-AF65-F5344CB8AC3E}">
        <p14:creationId xmlns:p14="http://schemas.microsoft.com/office/powerpoint/2010/main" val="27320224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buClr>
                <a:prstClr val="white"/>
              </a:buClr>
            </a:pPr>
            <a:fld id="{D6CDEB84-85EC-48D7-8BA5-187407F2CDB7}" type="slidenum">
              <a:rPr lang="en-GB" altLang="en-US" smtClean="0">
                <a:solidFill>
                  <a:prstClr val="black"/>
                </a:solidFill>
              </a:rPr>
              <a:pPr eaLnBrk="1" hangingPunct="1">
                <a:spcBef>
                  <a:spcPct val="0"/>
                </a:spcBef>
                <a:buClr>
                  <a:prstClr val="white"/>
                </a:buClr>
              </a:pPr>
              <a:t>19</a:t>
            </a:fld>
            <a:endParaRPr lang="en-GB" altLang="en-US">
              <a:solidFill>
                <a:prstClr val="black"/>
              </a:solidFill>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buFont typeface="Arial" panose="020B0604020202020204" pitchFamily="34" charset="0"/>
              <a:buChar char="•"/>
            </a:pPr>
            <a:r>
              <a:rPr lang="en-US" altLang="en-US">
                <a:latin typeface="Arial" pitchFamily="34" charset="0"/>
              </a:rPr>
              <a:t>The 23 types included in the vaccine account for about 96% of pneumococcal isolates that cause</a:t>
            </a:r>
            <a:r>
              <a:rPr lang="en-US" altLang="en-US" baseline="0">
                <a:latin typeface="Arial" pitchFamily="34" charset="0"/>
              </a:rPr>
              <a:t> serious infections. The length of protection is not known and may vary between capsular types.</a:t>
            </a:r>
          </a:p>
          <a:p>
            <a:pPr marL="171450" indent="-171450" eaLnBrk="1" hangingPunct="1">
              <a:buFont typeface="Arial" panose="020B0604020202020204" pitchFamily="34" charset="0"/>
              <a:buChar char="•"/>
            </a:pPr>
            <a:r>
              <a:rPr lang="en-GB"/>
              <a:t>For individuals with a bleeding disorder, vaccines normally given by an IM route should be given by deep subcutaneous injection to reduce the risk of bleeding </a:t>
            </a:r>
            <a:r>
              <a:rPr lang="en-GB">
                <a:hlinkClick r:id="rId3"/>
              </a:rPr>
              <a:t>Green-Book-Chapter-4.pdf (publishing.service.gov.uk)</a:t>
            </a:r>
            <a:endParaRPr lang="en-US" altLang="en-US" baseline="0">
              <a:latin typeface="Arial" pitchFamily="34" charset="0"/>
            </a:endParaRPr>
          </a:p>
          <a:p>
            <a:pPr marL="0" indent="0" eaLnBrk="1" hangingPunct="1">
              <a:buFont typeface="Arial" panose="020B0604020202020204" pitchFamily="34" charset="0"/>
              <a:buNone/>
            </a:pPr>
            <a:r>
              <a:rPr lang="en-GB">
                <a:hlinkClick r:id="rId4"/>
              </a:rPr>
              <a:t>Pneumovax 23 solution for injection in pre-filled syringe - Summary of Product Characteristics (SmPC) - (</a:t>
            </a:r>
            <a:r>
              <a:rPr lang="en-GB" err="1">
                <a:hlinkClick r:id="rId4"/>
              </a:rPr>
              <a:t>emc</a:t>
            </a:r>
            <a:r>
              <a:rPr lang="en-GB">
                <a:hlinkClick r:id="rId4"/>
              </a:rPr>
              <a:t>) (medicines.org.uk)</a:t>
            </a:r>
            <a:endParaRPr lang="en-US" altLang="en-US">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marL="0" marR="0" lvl="0" indent="0" algn="r" defTabSz="914400" rtl="0" eaLnBrk="1" fontAlgn="auto" latinLnBrk="0" hangingPunct="1">
              <a:lnSpc>
                <a:spcPct val="100000"/>
              </a:lnSpc>
              <a:spcBef>
                <a:spcPct val="0"/>
              </a:spcBef>
              <a:spcAft>
                <a:spcPts val="0"/>
              </a:spcAft>
              <a:buClr>
                <a:prstClr val="white"/>
              </a:buClr>
              <a:buSzTx/>
              <a:buFontTx/>
              <a:buNone/>
              <a:tabLst/>
              <a:defRPr/>
            </a:pPr>
            <a:fld id="{D6CDEB84-85EC-48D7-8BA5-187407F2CDB7}" type="slidenum">
              <a:rPr kumimoji="0" lang="en-GB" altLang="en-US"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ct val="0"/>
                </a:spcBef>
                <a:spcAft>
                  <a:spcPts val="0"/>
                </a:spcAft>
                <a:buClr>
                  <a:prstClr val="white"/>
                </a:buClr>
                <a:buSzTx/>
                <a:buFontTx/>
                <a:buNone/>
                <a:tabLst/>
                <a:defRPr/>
              </a:pPr>
              <a:t>20</a:t>
            </a:fld>
            <a:endParaRPr kumimoji="0" lang="en-GB" altLang="en-US" sz="12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buFont typeface="Arial" panose="020B0604020202020204" pitchFamily="34" charset="0"/>
              <a:buChar char="•"/>
            </a:pPr>
            <a:r>
              <a:rPr lang="en-US" altLang="en-US" dirty="0">
                <a:latin typeface="Arial" pitchFamily="34" charset="0"/>
              </a:rPr>
              <a:t>The 23 types included in the vaccine account for about 96% of pneumococcal isolates that cause</a:t>
            </a:r>
            <a:r>
              <a:rPr lang="en-US" altLang="en-US" baseline="0" dirty="0">
                <a:latin typeface="Arial" pitchFamily="34" charset="0"/>
              </a:rPr>
              <a:t> serious infections. The length of protection is not known and may vary between capsular types.</a:t>
            </a:r>
          </a:p>
          <a:p>
            <a:pPr marL="171450" indent="-171450" eaLnBrk="1" hangingPunct="1">
              <a:buFont typeface="Arial" panose="020B0604020202020204" pitchFamily="34" charset="0"/>
              <a:buChar char="•"/>
            </a:pPr>
            <a:r>
              <a:rPr lang="en-GB" dirty="0"/>
              <a:t>For individuals with a bleeding disorder, vaccines normally given by an IM route should be given by deep subcutaneous injection to reduce the risk of bleeding </a:t>
            </a:r>
            <a:r>
              <a:rPr lang="en-GB" dirty="0">
                <a:hlinkClick r:id="rId3"/>
              </a:rPr>
              <a:t>Green-Book-Chapter-4.pdf (publishing.service.gov.uk)</a:t>
            </a:r>
            <a:endParaRPr lang="en-US" altLang="en-US" baseline="0" dirty="0">
              <a:latin typeface="Arial" pitchFamily="34" charset="0"/>
            </a:endParaRPr>
          </a:p>
          <a:p>
            <a:pPr marL="0" indent="0" eaLnBrk="1" hangingPunct="1">
              <a:buFont typeface="Arial" panose="020B0604020202020204" pitchFamily="34" charset="0"/>
              <a:buNone/>
            </a:pPr>
            <a:r>
              <a:rPr lang="en-GB" dirty="0">
                <a:hlinkClick r:id="rId4"/>
              </a:rPr>
              <a:t>Pneumovax 23 solution for injection in pre-filled syringe - Summary of Product Characteristics (SmPC) - (</a:t>
            </a:r>
            <a:r>
              <a:rPr lang="en-GB" dirty="0" err="1">
                <a:hlinkClick r:id="rId4"/>
              </a:rPr>
              <a:t>emc</a:t>
            </a:r>
            <a:r>
              <a:rPr lang="en-GB" dirty="0">
                <a:hlinkClick r:id="rId4"/>
              </a:rPr>
              <a:t>) (medicines.org.uk)</a:t>
            </a:r>
            <a:endParaRPr lang="en-US" altLang="en-US" dirty="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Children and adults in clinical risk groups will require additional pneumococcal vaccination depending on their age at presentation (diagnosis), vaccination status and underlying condition – see Green Book for further information </a:t>
            </a:r>
            <a:r>
              <a:rPr lang="en-GB" dirty="0">
                <a:hlinkClick r:id="rId3"/>
              </a:rPr>
              <a:t>Immunisation of individuals with underlying medical conditions: the green book, chapter 7 - GOV.UK (www.gov.uk)</a:t>
            </a:r>
            <a:endParaRPr lang="en-US" altLang="en-US" dirty="0">
              <a:latin typeface="Arial" pitchFamily="34" charset="0"/>
            </a:endParaRPr>
          </a:p>
          <a:p>
            <a:endParaRPr lang="en-GB" dirty="0"/>
          </a:p>
        </p:txBody>
      </p:sp>
      <p:sp>
        <p:nvSpPr>
          <p:cNvPr id="4" name="Slide Number Placeholder 3"/>
          <p:cNvSpPr>
            <a:spLocks noGrp="1"/>
          </p:cNvSpPr>
          <p:nvPr>
            <p:ph type="sldNum" sz="quarter" idx="10"/>
          </p:nvPr>
        </p:nvSpPr>
        <p:spPr/>
        <p:txBody>
          <a:bodyPr/>
          <a:lstStyle/>
          <a:p>
            <a:fld id="{BC7FCF79-BAF5-4289-833A-604C132030DB}" type="slidenum">
              <a:rPr lang="en-GB" smtClean="0">
                <a:solidFill>
                  <a:prstClr val="black"/>
                </a:solidFill>
              </a:rPr>
              <a:pPr/>
              <a:t>21</a:t>
            </a:fld>
            <a:endParaRPr lang="en-GB">
              <a:solidFill>
                <a:prstClr val="black"/>
              </a:solidFill>
            </a:endParaRPr>
          </a:p>
        </p:txBody>
      </p:sp>
    </p:spTree>
    <p:extLst>
      <p:ext uri="{BB962C8B-B14F-4D97-AF65-F5344CB8AC3E}">
        <p14:creationId xmlns:p14="http://schemas.microsoft.com/office/powerpoint/2010/main" val="34762312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baseline="0" dirty="0">
                <a:solidFill>
                  <a:schemeClr val="tx1"/>
                </a:solidFill>
                <a:latin typeface="+mn-lt"/>
                <a:ea typeface="+mn-ea"/>
                <a:cs typeface="+mn-cs"/>
              </a:rPr>
              <a:t>If an individual is acutely unwell, immunisation should be postponed until they have fully recovered. This is to avoid confusing the differential diagnosis of any acute illness by wrongly attributing any signs or symptoms to the adverse effects of the vaccine.</a:t>
            </a:r>
            <a:endParaRPr lang="en-GB" dirty="0"/>
          </a:p>
          <a:p>
            <a:pPr marL="171450" indent="-171450">
              <a:buFont typeface="Arial" panose="020B0604020202020204" pitchFamily="34" charset="0"/>
              <a:buChar char="•"/>
            </a:pPr>
            <a:r>
              <a:rPr lang="en-GB" dirty="0"/>
              <a:t>Pneumococcal vaccines can be given to pregnant women when the need for protection is required without delay. There is no evidence of risk from vaccinating pregnant women or those who are breastfeeding with inactivated viral or bacterial vaccines or toxoids.</a:t>
            </a:r>
          </a:p>
        </p:txBody>
      </p:sp>
      <p:sp>
        <p:nvSpPr>
          <p:cNvPr id="4" name="Slide Number Placeholder 3"/>
          <p:cNvSpPr>
            <a:spLocks noGrp="1"/>
          </p:cNvSpPr>
          <p:nvPr>
            <p:ph type="sldNum" sz="quarter" idx="10"/>
          </p:nvPr>
        </p:nvSpPr>
        <p:spPr/>
        <p:txBody>
          <a:bodyPr/>
          <a:lstStyle/>
          <a:p>
            <a:fld id="{5BFFAE31-454F-4972-ADE6-619E7471193F}" type="slidenum">
              <a:rPr lang="en-GB" smtClean="0"/>
              <a:t>22</a:t>
            </a:fld>
            <a:endParaRPr lang="en-GB"/>
          </a:p>
        </p:txBody>
      </p:sp>
    </p:spTree>
    <p:extLst>
      <p:ext uri="{BB962C8B-B14F-4D97-AF65-F5344CB8AC3E}">
        <p14:creationId xmlns:p14="http://schemas.microsoft.com/office/powerpoint/2010/main" val="18786165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effectLst/>
              </a:rPr>
              <a:t>Common (affecting up to 1 in 10 people at each dose):</a:t>
            </a:r>
            <a:r>
              <a:rPr lang="en-GB" baseline="0">
                <a:effectLst/>
              </a:rPr>
              <a:t> </a:t>
            </a:r>
            <a:r>
              <a:rPr lang="en-GB" sz="1200" kern="1200">
                <a:solidFill>
                  <a:schemeClr val="tx1"/>
                </a:solidFill>
                <a:effectLst/>
                <a:latin typeface="+mn-lt"/>
                <a:ea typeface="+mn-ea"/>
                <a:cs typeface="+mn-cs"/>
              </a:rPr>
              <a:t>redness, tenderness and/or swelling at the injection site</a:t>
            </a:r>
            <a:r>
              <a:rPr lang="en-GB" sz="1200" kern="1200" baseline="0">
                <a:solidFill>
                  <a:schemeClr val="tx1"/>
                </a:solidFill>
                <a:effectLst/>
                <a:latin typeface="+mn-lt"/>
                <a:ea typeface="+mn-ea"/>
                <a:cs typeface="+mn-cs"/>
              </a:rPr>
              <a:t>, </a:t>
            </a:r>
            <a:r>
              <a:rPr lang="en-GB" sz="1200" kern="1200">
                <a:solidFill>
                  <a:schemeClr val="tx1"/>
                </a:solidFill>
                <a:effectLst/>
                <a:latin typeface="+mn-lt"/>
                <a:ea typeface="+mn-ea"/>
                <a:cs typeface="+mn-cs"/>
              </a:rPr>
              <a:t>slightly raised temperature,</a:t>
            </a:r>
            <a:r>
              <a:rPr lang="en-GB" sz="1200" kern="1200" baseline="0">
                <a:solidFill>
                  <a:schemeClr val="tx1"/>
                </a:solidFill>
                <a:effectLst/>
                <a:latin typeface="+mn-lt"/>
                <a:ea typeface="+mn-ea"/>
                <a:cs typeface="+mn-cs"/>
              </a:rPr>
              <a:t> i</a:t>
            </a:r>
            <a:r>
              <a:rPr lang="en-GB" sz="1200" kern="1200">
                <a:solidFill>
                  <a:schemeClr val="tx1"/>
                </a:solidFill>
                <a:effectLst/>
                <a:latin typeface="+mn-lt"/>
                <a:ea typeface="+mn-ea"/>
                <a:cs typeface="+mn-cs"/>
              </a:rPr>
              <a:t>rritability, loss of appetite,</a:t>
            </a:r>
            <a:r>
              <a:rPr lang="en-GB" sz="1200" kern="1200" baseline="0">
                <a:solidFill>
                  <a:schemeClr val="tx1"/>
                </a:solidFill>
                <a:effectLst/>
                <a:latin typeface="+mn-lt"/>
                <a:ea typeface="+mn-ea"/>
                <a:cs typeface="+mn-cs"/>
              </a:rPr>
              <a:t> </a:t>
            </a:r>
            <a:r>
              <a:rPr lang="en-GB" sz="1200" kern="1200">
                <a:solidFill>
                  <a:schemeClr val="tx1"/>
                </a:solidFill>
                <a:effectLst/>
                <a:latin typeface="+mn-lt"/>
                <a:ea typeface="+mn-ea"/>
                <a:cs typeface="+mn-cs"/>
              </a:rPr>
              <a:t>drowsiness,</a:t>
            </a:r>
            <a:r>
              <a:rPr lang="en-GB" sz="1200" kern="1200" baseline="0">
                <a:solidFill>
                  <a:schemeClr val="tx1"/>
                </a:solidFill>
                <a:effectLst/>
                <a:latin typeface="+mn-lt"/>
                <a:ea typeface="+mn-ea"/>
                <a:cs typeface="+mn-cs"/>
              </a:rPr>
              <a:t> </a:t>
            </a:r>
            <a:r>
              <a:rPr lang="en-GB" sz="1200" kern="1200">
                <a:solidFill>
                  <a:schemeClr val="tx1"/>
                </a:solidFill>
                <a:effectLst/>
                <a:latin typeface="+mn-lt"/>
                <a:ea typeface="+mn-ea"/>
                <a:cs typeface="+mn-cs"/>
              </a:rPr>
              <a:t>problems with sleeping. </a:t>
            </a:r>
            <a:endParaRPr lang="en-GB"/>
          </a:p>
          <a:p>
            <a:pPr marL="171450" indent="-171450">
              <a:buFont typeface="Arial" panose="020B0604020202020204" pitchFamily="34" charset="0"/>
              <a:buChar char="•"/>
            </a:pPr>
            <a:r>
              <a:rPr lang="en-GB">
                <a:effectLst/>
              </a:rPr>
              <a:t>Many of these symptoms can be relieved by rest and paracetamol (if required).  </a:t>
            </a:r>
          </a:p>
          <a:p>
            <a:pPr marL="171450" indent="-171450">
              <a:buFont typeface="Arial" panose="020B0604020202020204" pitchFamily="34" charset="0"/>
              <a:buChar char="•"/>
            </a:pPr>
            <a:r>
              <a:rPr lang="en-GB">
                <a:effectLst/>
              </a:rPr>
              <a:t>As with any vaccine, medicine or food, there is a very small chance of a severe allergic reaction (anaphylaxis). </a:t>
            </a:r>
            <a:endParaRPr lang="en-GB"/>
          </a:p>
        </p:txBody>
      </p:sp>
      <p:sp>
        <p:nvSpPr>
          <p:cNvPr id="4" name="Slide Number Placeholder 3"/>
          <p:cNvSpPr>
            <a:spLocks noGrp="1"/>
          </p:cNvSpPr>
          <p:nvPr>
            <p:ph type="sldNum" sz="quarter" idx="10"/>
          </p:nvPr>
        </p:nvSpPr>
        <p:spPr/>
        <p:txBody>
          <a:bodyPr/>
          <a:lstStyle/>
          <a:p>
            <a:fld id="{5BFFAE31-454F-4972-ADE6-619E7471193F}" type="slidenum">
              <a:rPr lang="en-GB" smtClean="0"/>
              <a:t>23</a:t>
            </a:fld>
            <a:endParaRPr lang="en-GB"/>
          </a:p>
        </p:txBody>
      </p:sp>
    </p:spTree>
    <p:extLst>
      <p:ext uri="{BB962C8B-B14F-4D97-AF65-F5344CB8AC3E}">
        <p14:creationId xmlns:p14="http://schemas.microsoft.com/office/powerpoint/2010/main" val="20432482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a:solidFill>
                  <a:schemeClr val="tx1"/>
                </a:solidFill>
                <a:effectLst/>
                <a:latin typeface="Arial" panose="020B0604020202020204" pitchFamily="34" charset="0"/>
                <a:ea typeface="ヒラギノ角ゴ Pro W3" pitchFamily="84" charset="-128"/>
                <a:cs typeface="Arial" panose="020B0604020202020204" pitchFamily="34" charset="0"/>
              </a:rPr>
              <a:t>As with all other vaccines serious adverse reaction after vaccination should be reported using the online yellow card system. </a:t>
            </a:r>
            <a:r>
              <a:rPr lang="en-GB" sz="1200" kern="1200">
                <a:solidFill>
                  <a:schemeClr val="tx1"/>
                </a:solidFill>
                <a:effectLst/>
                <a:latin typeface="+mn-lt"/>
                <a:ea typeface="ヒラギノ角ゴ Pro W3" pitchFamily="84" charset="-128"/>
                <a:cs typeface="ヒラギノ角ゴ Pro W3" pitchFamily="84" charset="-128"/>
              </a:rPr>
              <a:t> </a:t>
            </a:r>
          </a:p>
          <a:p>
            <a:pPr eaLnBrk="1" hangingPunct="1">
              <a:spcBef>
                <a:spcPct val="0"/>
              </a:spcBef>
            </a:pPr>
            <a:endParaRPr lang="en-GB">
              <a:solidFill>
                <a:srgbClr val="000000"/>
              </a:solidFill>
            </a:endParaRPr>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solidFill>
                  <a:prstClr val="black"/>
                </a:solidFill>
              </a:rPr>
              <a:pPr>
                <a:defRPr/>
              </a:pPr>
              <a:t>24</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29EA6-2064-2136-F10B-F7E06A7FC0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A66A65-2645-D104-F665-23691835D8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F34EC8-27D2-AF90-819A-3A42EB93D6A2}"/>
              </a:ext>
            </a:extLst>
          </p:cNvPr>
          <p:cNvSpPr>
            <a:spLocks noGrp="1"/>
          </p:cNvSpPr>
          <p:nvPr>
            <p:ph type="body" idx="1"/>
          </p:nvPr>
        </p:nvSpPr>
        <p:spPr/>
        <p:txBody>
          <a:bodyPr/>
          <a:lstStyle/>
          <a:p>
            <a:r>
              <a:rPr lang="en-GB" b="1" u="sng" dirty="0"/>
              <a:t>Significant Cold Chain Breach – is defined as when vaccines have been subjected to temperatures above 8 degrees C or below 2 degrees C for more than 20 minutes. </a:t>
            </a:r>
          </a:p>
          <a:p>
            <a:endParaRPr lang="en-GB" dirty="0"/>
          </a:p>
          <a:p>
            <a:pPr marL="171450" indent="-171450">
              <a:buFont typeface="Arial" panose="020B0604020202020204" pitchFamily="34" charset="0"/>
              <a:buChar char="•"/>
            </a:pPr>
            <a:r>
              <a:rPr lang="en-GB" dirty="0"/>
              <a:t>Quarantine the </a:t>
            </a:r>
            <a:r>
              <a:rPr lang="en-GB" dirty="0" err="1"/>
              <a:t>CCB’d</a:t>
            </a:r>
            <a:r>
              <a:rPr lang="en-GB" dirty="0"/>
              <a:t> vaccines - label or mark and notify all members of your team that the vaccines must not be used or disposed of until advised by Medicines Management. </a:t>
            </a:r>
          </a:p>
          <a:p>
            <a:pPr marL="171450" indent="-171450">
              <a:buFont typeface="Arial" panose="020B0604020202020204" pitchFamily="34" charset="0"/>
              <a:buChar char="•"/>
            </a:pPr>
            <a:r>
              <a:rPr lang="en-GB" dirty="0"/>
              <a:t>Contact local/regional Medicines Management or your local Trust Pharmacy department for advice. Be prepared to share the relevant information e.g. vaccine details (batch/expiry), number of doses, storage condition data (temperature and times) and any other details. </a:t>
            </a:r>
          </a:p>
          <a:p>
            <a:pPr marL="171450" indent="-171450">
              <a:buFont typeface="Arial" panose="020B0604020202020204" pitchFamily="34" charset="0"/>
              <a:buChar char="•"/>
            </a:pPr>
            <a:r>
              <a:rPr lang="en-GB" dirty="0"/>
              <a:t>Report incident to PHA Duty Room again be prepared with the CCB information.</a:t>
            </a:r>
          </a:p>
          <a:p>
            <a:pPr marL="171450" indent="-171450">
              <a:buFont typeface="Arial" panose="020B0604020202020204" pitchFamily="34" charset="0"/>
              <a:buChar char="•"/>
            </a:pPr>
            <a:r>
              <a:rPr lang="en-GB" dirty="0"/>
              <a:t>If MI advice is delayed and vaccines are required for an urgent clinic, please contact the PHA immunisation team via email to discuss whether additional vaccine can be released. </a:t>
            </a:r>
          </a:p>
          <a:p>
            <a:pPr marL="171450" indent="-171450">
              <a:buFont typeface="Arial" panose="020B0604020202020204" pitchFamily="34" charset="0"/>
              <a:buChar char="•"/>
            </a:pPr>
            <a:r>
              <a:rPr lang="en-GB" dirty="0"/>
              <a:t>Please be prepared to contact patients to reschedule clinics. </a:t>
            </a:r>
          </a:p>
          <a:p>
            <a:pPr marL="171450" indent="-171450">
              <a:buFont typeface="Arial" panose="020B0604020202020204" pitchFamily="34" charset="0"/>
              <a:buChar char="•"/>
            </a:pPr>
            <a:r>
              <a:rPr lang="en-GB" dirty="0"/>
              <a:t>After receiving MI advice on the fate of the </a:t>
            </a:r>
            <a:r>
              <a:rPr lang="en-GB" dirty="0" err="1"/>
              <a:t>CCB’d</a:t>
            </a:r>
            <a:r>
              <a:rPr lang="en-GB" dirty="0"/>
              <a:t> vaccines - please complete and return the Unusable Vaccines Form to PHA Duty Room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If cold chain breached vaccines were used, PHA Duty Room will assist with a risk assessment of whether revaccination will be required. </a:t>
            </a:r>
          </a:p>
          <a:p>
            <a:pPr marL="171450" indent="-171450">
              <a:buFont typeface="Arial" panose="020B0604020202020204" pitchFamily="34" charset="0"/>
              <a:buChar char="•"/>
            </a:pPr>
            <a:r>
              <a:rPr lang="en-GB" dirty="0"/>
              <a:t>Consider contacting your SPPG practice support manager for additional support, advice and shared learning.  </a:t>
            </a:r>
          </a:p>
        </p:txBody>
      </p:sp>
      <p:sp>
        <p:nvSpPr>
          <p:cNvPr id="4" name="Slide Number Placeholder 3">
            <a:extLst>
              <a:ext uri="{FF2B5EF4-FFF2-40B4-BE49-F238E27FC236}">
                <a16:creationId xmlns:a16="http://schemas.microsoft.com/office/drawing/2014/main" id="{CE0353E4-A859-FF37-3A85-6562A441169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B5E6CED-5492-4614-9686-C1FE80B7C7A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58130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may scan the QR code </a:t>
            </a:r>
          </a:p>
        </p:txBody>
      </p:sp>
      <p:sp>
        <p:nvSpPr>
          <p:cNvPr id="4" name="Slide Number Placeholder 3"/>
          <p:cNvSpPr>
            <a:spLocks noGrp="1"/>
          </p:cNvSpPr>
          <p:nvPr>
            <p:ph type="sldNum" sz="quarter" idx="5"/>
          </p:nvPr>
        </p:nvSpPr>
        <p:spPr/>
        <p:txBody>
          <a:bodyPr/>
          <a:lstStyle/>
          <a:p>
            <a:fld id="{972BE352-28A8-4A7C-99CA-C0A908C234CA}" type="slidenum">
              <a:rPr lang="en-GB" smtClean="0"/>
              <a:t>26</a:t>
            </a:fld>
            <a:endParaRPr lang="en-GB"/>
          </a:p>
        </p:txBody>
      </p:sp>
    </p:spTree>
    <p:extLst>
      <p:ext uri="{BB962C8B-B14F-4D97-AF65-F5344CB8AC3E}">
        <p14:creationId xmlns:p14="http://schemas.microsoft.com/office/powerpoint/2010/main" val="31919832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E8B83CC1-809C-4D3F-819C-B5FEBDA9B766}" type="slidenum">
              <a:rPr lang="en-GB" smtClean="0">
                <a:solidFill>
                  <a:prstClr val="black"/>
                </a:solidFill>
              </a:rPr>
              <a:pPr/>
              <a:t>29</a:t>
            </a:fld>
            <a:endParaRPr lang="en-GB">
              <a:solidFill>
                <a:prstClr val="black"/>
              </a:solidFill>
            </a:endParaRPr>
          </a:p>
        </p:txBody>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594303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96DFF08F-DC6B-4601-B491-B0F83F6DD2DA}" type="datetimeFigureOut">
              <a:rPr lang="en-US" dirty="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8654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5B14A8-72AD-4B33-8F5F-77378A380B9C}" type="datetimeFigureOut">
              <a:rPr lang="en-US" dirty="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75EF7F-F8BA-4738-89CD-A97909FC6BBE}" type="slidenum">
              <a:rPr lang="en-US" dirty="0"/>
              <a:t>‹#›</a:t>
            </a:fld>
            <a:endParaRPr lang="en-US"/>
          </a:p>
        </p:txBody>
      </p:sp>
    </p:spTree>
    <p:extLst>
      <p:ext uri="{BB962C8B-B14F-4D97-AF65-F5344CB8AC3E}">
        <p14:creationId xmlns:p14="http://schemas.microsoft.com/office/powerpoint/2010/main" val="180596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9412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p>
        </p:txBody>
      </p:sp>
      <p:sp>
        <p:nvSpPr>
          <p:cNvPr id="3" name="Content Placeholder 2"/>
          <p:cNvSpPr>
            <a:spLocks noGrp="1"/>
          </p:cNvSpPr>
          <p:nvPr>
            <p:ph sz="half" idx="1"/>
          </p:nvPr>
        </p:nvSpPr>
        <p:spPr>
          <a:xfrm>
            <a:off x="822960" y="1845735"/>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DFF08F-DC6B-4601-B491-B0F83F6DD2DA}" type="datetimeFigureOut">
              <a:rPr lang="en-US" dirty="0"/>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659966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5"/>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6DFF08F-DC6B-4601-B491-B0F83F6DD2DA}" type="datetimeFigureOut">
              <a:rPr lang="en-US" dirty="0"/>
              <a:t>10/19/2026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402500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6DFF08F-DC6B-4601-B491-B0F83F6DD2DA}" type="datetimeFigureOut">
              <a:rPr lang="en-US" dirty="0"/>
              <a:t>10/19/2026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58113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6DFF08F-DC6B-4601-B491-B0F83F6DD2DA}" type="datetimeFigureOut">
              <a:rPr lang="en-US" dirty="0"/>
              <a:pPr/>
              <a:t>10/19/2026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129895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96DFF08F-DC6B-4601-B491-B0F83F6DD2DA}" type="datetimeFigureOut">
              <a:rPr lang="en-US" dirty="0"/>
              <a:pPr/>
              <a:t>10/19/2026</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3852005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480357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DFF08F-DC6B-4601-B491-B0F83F6DD2DA}" type="datetimeFigureOut">
              <a:rPr lang="en-US" dirty="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868193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DFF08F-DC6B-4601-B491-B0F83F6DD2DA}" type="datetimeFigureOut">
              <a:rPr lang="en-US" dirty="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333492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9" name="Rectangle 8"/>
          <p:cNvSpPr/>
          <p:nvPr/>
        </p:nvSpPr>
        <p:spPr>
          <a:xfrm>
            <a:off x="0" y="6334316"/>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96DFF08F-DC6B-4601-B491-B0F83F6DD2DA}" type="datetimeFigureOut">
              <a:rPr lang="en-US" dirty="0"/>
              <a:pPr/>
              <a:t>10/19/2026</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7108488"/>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assets.publishing.service.gov.uk/media/6a71e898332792bd88ece4d3/Green_Book_chapter_Pneumococcal_29_7_26.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hyperlink" Target="https://assets.publishing.service.gov.uk/media/6a71e898332792bd88ece4d3/Green_Book_chapter_Pneumococcal_29_7_26.pdf" TargetMode="External"/><Relationship Id="rId3" Type="http://schemas.openxmlformats.org/officeDocument/2006/relationships/slide" Target="slide6.xml"/><Relationship Id="rId7" Type="http://schemas.openxmlformats.org/officeDocument/2006/relationships/hyperlink" Target="https://www.gov.uk/government/publications/pneumococcal-vaccination-for-older-adults-and-for-individuals-in-a-clinical-risk-group-information-for-healthcare-practitioners/pneumococcal-vaccination-for-older-adults-and-for-individuals-in-a-clinical-risk-group-information-for-healthcare-practitioners#eligibility"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 Target="slide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hyperlink" Target="https://www.gov.uk/government/publications/vaccination-of-individuals-with-uncertain-or-incomplete-immunisation" TargetMode="External"/><Relationship Id="rId4" Type="http://schemas.openxmlformats.org/officeDocument/2006/relationships/hyperlink" Target="https://assets.publishing.service.gov.uk/media/6a71e898332792bd88ece4d3/Green_Book_chapter_Pneumococcal_29_7_26.pdf"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medicines.org.uk/emc/product/453/smpc"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s://www.medicines.org.uk/emc/product/9692/smpc"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www.medicines.org.uk/emc/product/13461/smpc"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yellowcard.mhra.gov.uk/"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publichealth.hscni.net/sites/default/files/2024-09/Guidance%20on%20vaccine%20handling%20and%20storage%20in%20GP%20practices%202024.pdf"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6.png"/><Relationship Id="rId3" Type="http://schemas.openxmlformats.org/officeDocument/2006/relationships/hyperlink" Target="https://www.publichealth.hscni.net/publications/guidance-vaccine-handling-and-storage-gp-practices" TargetMode="External"/><Relationship Id="rId7" Type="http://schemas.openxmlformats.org/officeDocument/2006/relationships/image" Target="../media/image22.png"/><Relationship Id="rId12" Type="http://schemas.openxmlformats.org/officeDocument/2006/relationships/hyperlink" Target="https://www.publichealth.hscni.net/sites/default/files/2024-09/Guidance%20on%20vaccine%20handling%20and%20storage%20in%20GP%20practices%202024.pdf"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5.png"/><Relationship Id="rId5" Type="http://schemas.openxmlformats.org/officeDocument/2006/relationships/image" Target="../media/image20.png"/><Relationship Id="rId10" Type="http://schemas.openxmlformats.org/officeDocument/2006/relationships/image" Target="../media/image24.png"/><Relationship Id="rId4" Type="http://schemas.openxmlformats.org/officeDocument/2006/relationships/image" Target="../media/image19.png"/><Relationship Id="rId9" Type="http://schemas.openxmlformats.org/officeDocument/2006/relationships/hyperlink" Target="https://www.publichealth.hscni.net/sites/default/files/2024-10/PHA%20Vaccine%20Handling%20and%20Storage%20Presentation%202024%20Update.pptx" TargetMode="External"/><Relationship Id="rId14"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8.emf"/></Relationships>
</file>

<file path=ppt/slides/_rels/slide2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hyperlink" Target="https://assets.publishing.service.gov.uk/media/684b1fbc1c8d5c94e201abae/Green_Book__Chapter_25_pneumococcal_12_6_25.pdf" TargetMode="External"/><Relationship Id="rId7"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www.publichealth.hscni.net/publications?keys=pneumococcal" TargetMode="External"/><Relationship Id="rId5" Type="http://schemas.openxmlformats.org/officeDocument/2006/relationships/hyperlink" Target="https://www.publichealth.hscni.net/services-and-teams/public-health-services/health-protection/vaccination-and-immunisation-0" TargetMode="External"/><Relationship Id="rId4" Type="http://schemas.openxmlformats.org/officeDocument/2006/relationships/hyperlink" Target="https://www.e-lfh.org.uk/programmes/immunis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2366" name="Rectangle 142365">
            <a:extLst>
              <a:ext uri="{FF2B5EF4-FFF2-40B4-BE49-F238E27FC236}">
                <a16:creationId xmlns:a16="http://schemas.microsoft.com/office/drawing/2014/main" id="{8638A98B-4B4B-4607-B11F-7DCA0D7CCE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142350" name="Picture 142349" descr="Needle and vial">
            <a:extLst>
              <a:ext uri="{FF2B5EF4-FFF2-40B4-BE49-F238E27FC236}">
                <a16:creationId xmlns:a16="http://schemas.microsoft.com/office/drawing/2014/main" id="{5D15187C-18E8-539E-0384-645A0BA290B7}"/>
              </a:ext>
            </a:extLst>
          </p:cNvPr>
          <p:cNvPicPr>
            <a:picLocks noChangeAspect="1"/>
          </p:cNvPicPr>
          <p:nvPr/>
        </p:nvPicPr>
        <p:blipFill>
          <a:blip r:embed="rId3"/>
          <a:srcRect l="21872" r="21872"/>
          <a:stretch>
            <a:fillRect/>
          </a:stretch>
        </p:blipFill>
        <p:spPr>
          <a:xfrm>
            <a:off x="236976" y="205348"/>
            <a:ext cx="5211094" cy="6447304"/>
          </a:xfrm>
          <a:prstGeom prst="rect">
            <a:avLst/>
          </a:prstGeom>
        </p:spPr>
      </p:pic>
      <p:sp>
        <p:nvSpPr>
          <p:cNvPr id="142367" name="Rectangle 142366">
            <a:extLst>
              <a:ext uri="{FF2B5EF4-FFF2-40B4-BE49-F238E27FC236}">
                <a16:creationId xmlns:a16="http://schemas.microsoft.com/office/drawing/2014/main" id="{8E3B9B0E-204E-4BFD-B58A-E71D9CDC3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5710114" y="0"/>
            <a:ext cx="343855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2338" name="Rectangle 2"/>
          <p:cNvSpPr>
            <a:spLocks noGrp="1" noChangeArrowheads="1"/>
          </p:cNvSpPr>
          <p:nvPr>
            <p:ph type="ctrTitle"/>
          </p:nvPr>
        </p:nvSpPr>
        <p:spPr>
          <a:xfrm>
            <a:off x="6172890" y="1635681"/>
            <a:ext cx="2744435" cy="2926080"/>
          </a:xfrm>
        </p:spPr>
        <p:txBody>
          <a:bodyPr vert="horz" lIns="91440" tIns="45720" rIns="91440" bIns="45720" rtlCol="0" anchor="b">
            <a:normAutofit fontScale="90000"/>
          </a:bodyPr>
          <a:lstStyle/>
          <a:p>
            <a:br>
              <a:rPr lang="en-US" altLang="en-US" sz="3500" dirty="0"/>
            </a:br>
            <a:r>
              <a:rPr lang="en-US" sz="3600" dirty="0">
                <a:latin typeface="Segoe UI"/>
                <a:cs typeface="Segoe UI"/>
              </a:rPr>
              <a:t>Pneumococcal Vaccines: Protecting Those Most at Risk</a:t>
            </a:r>
            <a:endParaRPr lang="en-US" altLang="en-US" sz="3600" dirty="0">
              <a:solidFill>
                <a:srgbClr val="FFFFFF"/>
              </a:solidFill>
              <a:ea typeface="Calibri Light"/>
              <a:cs typeface="Calibri Light"/>
            </a:endParaRPr>
          </a:p>
          <a:p>
            <a:br>
              <a:rPr lang="en-US" altLang="en-US" sz="3500" dirty="0"/>
            </a:br>
            <a:endParaRPr lang="en-US" altLang="en-US" sz="3500" dirty="0">
              <a:solidFill>
                <a:srgbClr val="FFFFFF"/>
              </a:solidFill>
              <a:ea typeface="Calibri Light"/>
              <a:cs typeface="Calibri Light"/>
            </a:endParaRPr>
          </a:p>
        </p:txBody>
      </p:sp>
      <p:sp>
        <p:nvSpPr>
          <p:cNvPr id="2" name="TextBox 1">
            <a:extLst>
              <a:ext uri="{FF2B5EF4-FFF2-40B4-BE49-F238E27FC236}">
                <a16:creationId xmlns:a16="http://schemas.microsoft.com/office/drawing/2014/main" id="{05E142E9-E2A3-4024-8B43-CC7EAA982DBC}"/>
              </a:ext>
            </a:extLst>
          </p:cNvPr>
          <p:cNvSpPr txBox="1"/>
          <p:nvPr/>
        </p:nvSpPr>
        <p:spPr>
          <a:xfrm>
            <a:off x="6058149" y="4565055"/>
            <a:ext cx="2744435" cy="2639835"/>
          </a:xfrm>
          <a:prstGeom prst="rect">
            <a:avLst/>
          </a:prstGeom>
        </p:spPr>
        <p:txBody>
          <a:bodyPr vert="horz" lIns="91440" tIns="45720" rIns="91440" bIns="45720" rtlCol="0">
            <a:normAutofit/>
          </a:bodyPr>
          <a:lstStyle/>
          <a:p>
            <a:pPr>
              <a:lnSpc>
                <a:spcPct val="90000"/>
              </a:lnSpc>
              <a:spcBef>
                <a:spcPts val="1200"/>
              </a:spcBef>
              <a:spcAft>
                <a:spcPts val="200"/>
              </a:spcAft>
              <a:buClr>
                <a:schemeClr val="accent1"/>
              </a:buClr>
              <a:buSzPct val="100000"/>
            </a:pPr>
            <a:r>
              <a:rPr lang="en-US" altLang="en-US" sz="1300" cap="all" spc="200" dirty="0">
                <a:solidFill>
                  <a:srgbClr val="FFFFFF"/>
                </a:solidFill>
                <a:latin typeface="+mj-lt"/>
              </a:rPr>
              <a:t>Acknowledgements to UKHSA for use of their data slides</a:t>
            </a:r>
            <a:endParaRPr lang="en-US" sz="1300" cap="all" spc="200" dirty="0">
              <a:solidFill>
                <a:srgbClr val="FFFFFF"/>
              </a:solidFill>
              <a:latin typeface="+mj-lt"/>
            </a:endParaRPr>
          </a:p>
        </p:txBody>
      </p:sp>
      <p:sp>
        <p:nvSpPr>
          <p:cNvPr id="142368" name="Rectangle 142367">
            <a:extLst>
              <a:ext uri="{FF2B5EF4-FFF2-40B4-BE49-F238E27FC236}">
                <a16:creationId xmlns:a16="http://schemas.microsoft.com/office/drawing/2014/main" id="{B1121E64-CB88-4BF5-B531-C0316E7F6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7679"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4" name="Picture 3">
            <a:extLst>
              <a:ext uri="{FF2B5EF4-FFF2-40B4-BE49-F238E27FC236}">
                <a16:creationId xmlns:a16="http://schemas.microsoft.com/office/drawing/2014/main" id="{230830E3-0383-D957-A6F8-40A78AE780DB}"/>
              </a:ext>
            </a:extLst>
          </p:cNvPr>
          <p:cNvPicPr>
            <a:picLocks noChangeAspect="1"/>
          </p:cNvPicPr>
          <p:nvPr/>
        </p:nvPicPr>
        <p:blipFill>
          <a:blip r:embed="rId4"/>
          <a:stretch>
            <a:fillRect/>
          </a:stretch>
        </p:blipFill>
        <p:spPr>
          <a:xfrm>
            <a:off x="6327701" y="283525"/>
            <a:ext cx="2206220" cy="572158"/>
          </a:xfrm>
          <a:prstGeom prst="rect">
            <a:avLst/>
          </a:prstGeom>
        </p:spPr>
      </p:pic>
      <p:sp>
        <p:nvSpPr>
          <p:cNvPr id="5" name="TextBox 4">
            <a:extLst>
              <a:ext uri="{FF2B5EF4-FFF2-40B4-BE49-F238E27FC236}">
                <a16:creationId xmlns:a16="http://schemas.microsoft.com/office/drawing/2014/main" id="{D29788F4-F1EA-9239-6DE7-D1A8BAA6E217}"/>
              </a:ext>
            </a:extLst>
          </p:cNvPr>
          <p:cNvSpPr txBox="1"/>
          <p:nvPr/>
        </p:nvSpPr>
        <p:spPr>
          <a:xfrm>
            <a:off x="6169552" y="6235749"/>
            <a:ext cx="2515483" cy="7474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en-GB" sz="2400" kern="1200">
                <a:solidFill>
                  <a:schemeClr val="tx1"/>
                </a:solidFill>
                <a:latin typeface="Rage Italic"/>
                <a:ea typeface="+mn-ea"/>
                <a:cs typeface="+mn-cs"/>
              </a:rPr>
              <a:t>Immunisation Team</a:t>
            </a:r>
          </a:p>
          <a:p>
            <a:pPr algn="ctr"/>
            <a:endParaRPr lang="en-GB"/>
          </a:p>
        </p:txBody>
      </p:sp>
    </p:spTree>
    <p:extLst>
      <p:ext uri="{BB962C8B-B14F-4D97-AF65-F5344CB8AC3E}">
        <p14:creationId xmlns:p14="http://schemas.microsoft.com/office/powerpoint/2010/main" val="1359585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16632"/>
            <a:ext cx="8077200" cy="1143000"/>
          </a:xfrm>
        </p:spPr>
        <p:txBody>
          <a:bodyPr/>
          <a:lstStyle/>
          <a:p>
            <a:r>
              <a:rPr lang="en-GB">
                <a:solidFill>
                  <a:schemeClr val="accent1">
                    <a:lumMod val="75000"/>
                  </a:schemeClr>
                </a:solidFill>
              </a:rPr>
              <a:t>Learning outcomes</a:t>
            </a:r>
          </a:p>
        </p:txBody>
      </p:sp>
      <p:sp>
        <p:nvSpPr>
          <p:cNvPr id="3" name="Content Placeholder 2"/>
          <p:cNvSpPr>
            <a:spLocks noGrp="1"/>
          </p:cNvSpPr>
          <p:nvPr>
            <p:ph idx="1"/>
          </p:nvPr>
        </p:nvSpPr>
        <p:spPr>
          <a:xfrm>
            <a:off x="678543" y="2015682"/>
            <a:ext cx="8077200" cy="4536504"/>
          </a:xfrm>
        </p:spPr>
        <p:txBody>
          <a:bodyPr vert="horz" lIns="0" tIns="45720" rIns="0" bIns="45720" rtlCol="0" anchor="t">
            <a:normAutofit/>
          </a:bodyPr>
          <a:lstStyle/>
          <a:p>
            <a:pPr marL="457200" indent="-457200">
              <a:lnSpc>
                <a:spcPct val="150000"/>
              </a:lnSpc>
              <a:buFont typeface="Arial" panose="020B0604020202020204" pitchFamily="34" charset="0"/>
              <a:buChar char="•"/>
              <a:defRPr/>
            </a:pPr>
            <a:r>
              <a:rPr lang="en-GB" altLang="en-US" sz="2400" dirty="0"/>
              <a:t>Describe pneumococcal disease and epidemiology in Northern Ireland (NI)</a:t>
            </a:r>
          </a:p>
          <a:p>
            <a:pPr marL="457200" indent="-457200">
              <a:lnSpc>
                <a:spcPct val="150000"/>
              </a:lnSpc>
              <a:buFont typeface="Arial" panose="020B0604020202020204" pitchFamily="34" charset="0"/>
              <a:buChar char="•"/>
              <a:defRPr/>
            </a:pPr>
            <a:r>
              <a:rPr lang="en-GB" altLang="en-US" sz="2400" dirty="0"/>
              <a:t>Be familiar with available pneumococcal vaccines</a:t>
            </a:r>
            <a:endParaRPr lang="en-GB" altLang="en-US" sz="2400" dirty="0">
              <a:ea typeface="Calibri"/>
              <a:cs typeface="Calibri"/>
            </a:endParaRPr>
          </a:p>
          <a:p>
            <a:pPr marL="457200" indent="-457200">
              <a:lnSpc>
                <a:spcPct val="150000"/>
              </a:lnSpc>
              <a:buFont typeface="Arial" panose="020B0604020202020204" pitchFamily="34" charset="0"/>
              <a:buChar char="•"/>
              <a:defRPr/>
            </a:pPr>
            <a:r>
              <a:rPr lang="en-GB" altLang="en-US" sz="2400" dirty="0"/>
              <a:t>Understand the indications for immunisation, the current vaccine schedules, special considerations and contraindications</a:t>
            </a:r>
          </a:p>
          <a:p>
            <a:pPr marL="0" indent="0"/>
            <a:endParaRPr lang="en-GB" dirty="0"/>
          </a:p>
        </p:txBody>
      </p:sp>
    </p:spTree>
    <p:extLst>
      <p:ext uri="{BB962C8B-B14F-4D97-AF65-F5344CB8AC3E}">
        <p14:creationId xmlns:p14="http://schemas.microsoft.com/office/powerpoint/2010/main" val="1084393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2"/>
          <p:cNvSpPr>
            <a:spLocks noGrp="1" noChangeArrowheads="1"/>
          </p:cNvSpPr>
          <p:nvPr>
            <p:ph type="title"/>
          </p:nvPr>
        </p:nvSpPr>
        <p:spPr>
          <a:xfrm>
            <a:off x="1031911" y="276289"/>
            <a:ext cx="7078960" cy="1008112"/>
          </a:xfrm>
        </p:spPr>
        <p:txBody>
          <a:bodyPr>
            <a:normAutofit/>
          </a:bodyPr>
          <a:lstStyle/>
          <a:p>
            <a:pPr algn="ctr" eaLnBrk="1" hangingPunct="1"/>
            <a:r>
              <a:rPr lang="en-GB" altLang="en-US" sz="4000">
                <a:solidFill>
                  <a:schemeClr val="accent1">
                    <a:lumMod val="75000"/>
                  </a:schemeClr>
                </a:solidFill>
                <a:latin typeface="Calibri Light"/>
                <a:ea typeface="Calibri Light"/>
                <a:cs typeface="Calibri Light"/>
              </a:rPr>
              <a:t>Streptococcus pneumoniae</a:t>
            </a:r>
          </a:p>
        </p:txBody>
      </p:sp>
      <p:sp>
        <p:nvSpPr>
          <p:cNvPr id="143364" name="Rectangle 3"/>
          <p:cNvSpPr>
            <a:spLocks noGrp="1" noChangeArrowheads="1"/>
          </p:cNvSpPr>
          <p:nvPr>
            <p:ph idx="1"/>
          </p:nvPr>
        </p:nvSpPr>
        <p:spPr>
          <a:xfrm>
            <a:off x="526142" y="1910206"/>
            <a:ext cx="8307388" cy="4392623"/>
          </a:xfrm>
        </p:spPr>
        <p:txBody>
          <a:bodyPr vert="horz" lIns="0" tIns="45720" rIns="0" bIns="45720" rtlCol="0" anchor="t">
            <a:normAutofit fontScale="92500" lnSpcReduction="10000"/>
          </a:bodyPr>
          <a:lstStyle/>
          <a:p>
            <a:pPr>
              <a:buFont typeface="Arial" panose="020B0604020202020204" pitchFamily="34" charset="0"/>
              <a:buChar char="•"/>
            </a:pPr>
            <a:r>
              <a:rPr lang="en-GB" sz="2200" dirty="0">
                <a:latin typeface="Calibri Light"/>
                <a:ea typeface="Calibri Light"/>
                <a:cs typeface="Calibri Light"/>
              </a:rPr>
              <a:t> Pneumococcal disease is the term used to describe infections caused by the   bacterium </a:t>
            </a:r>
            <a:r>
              <a:rPr lang="en-GB" sz="2200" i="1" dirty="0">
                <a:latin typeface="Calibri Light"/>
                <a:ea typeface="Calibri Light"/>
                <a:cs typeface="Calibri Light"/>
              </a:rPr>
              <a:t>Streptococcus pneumoniae </a:t>
            </a:r>
            <a:r>
              <a:rPr lang="en-GB" sz="2200" dirty="0">
                <a:latin typeface="Calibri Light"/>
                <a:ea typeface="Calibri Light"/>
                <a:cs typeface="Calibri Light"/>
              </a:rPr>
              <a:t>(also known as pneumococcus or              </a:t>
            </a:r>
            <a:r>
              <a:rPr lang="en-GB" sz="2200" i="1" dirty="0">
                <a:latin typeface="Calibri Light"/>
                <a:ea typeface="Calibri Light"/>
                <a:cs typeface="Calibri Light"/>
              </a:rPr>
              <a:t>S. pneumoniae</a:t>
            </a:r>
            <a:r>
              <a:rPr lang="en-GB" sz="2200" dirty="0">
                <a:latin typeface="Calibri Light"/>
                <a:ea typeface="Calibri Light"/>
                <a:cs typeface="Calibri Light"/>
              </a:rPr>
              <a:t>)</a:t>
            </a:r>
            <a:endParaRPr lang="en-GB" altLang="en-US" sz="2200" dirty="0">
              <a:latin typeface="Calibri Light"/>
              <a:ea typeface="Calibri Light"/>
              <a:cs typeface="Calibri Light"/>
            </a:endParaRPr>
          </a:p>
          <a:p>
            <a:pPr>
              <a:buFont typeface="Arial" panose="020B0604020202020204" pitchFamily="34" charset="0"/>
              <a:buChar char="•"/>
            </a:pPr>
            <a:r>
              <a:rPr lang="en-GB" sz="2200" i="1" dirty="0">
                <a:latin typeface="Calibri Light"/>
                <a:ea typeface="Calibri Light"/>
                <a:cs typeface="Calibri Light"/>
              </a:rPr>
              <a:t> S. pneumoniae </a:t>
            </a:r>
            <a:r>
              <a:rPr lang="en-GB" sz="2200" dirty="0">
                <a:latin typeface="Calibri Light"/>
                <a:ea typeface="Calibri Light"/>
                <a:cs typeface="Calibri Light"/>
              </a:rPr>
              <a:t>is an e</a:t>
            </a:r>
            <a:r>
              <a:rPr lang="en-GB" altLang="en-US" sz="2200" dirty="0">
                <a:latin typeface="Calibri Light"/>
                <a:ea typeface="Calibri Light"/>
                <a:cs typeface="Calibri Light"/>
              </a:rPr>
              <a:t>ncapsulated Gram-positive bacteria </a:t>
            </a:r>
          </a:p>
          <a:p>
            <a:pPr>
              <a:buFont typeface="Arial" panose="020B0604020202020204" pitchFamily="34" charset="0"/>
              <a:buChar char="•"/>
            </a:pPr>
            <a:r>
              <a:rPr lang="en-GB" sz="2200" i="1" dirty="0">
                <a:latin typeface="Calibri Light"/>
                <a:ea typeface="Calibri Light"/>
                <a:cs typeface="Calibri Light"/>
              </a:rPr>
              <a:t> S. pneumoniae </a:t>
            </a:r>
            <a:r>
              <a:rPr lang="en-GB" sz="2200" dirty="0">
                <a:latin typeface="Calibri Light"/>
                <a:ea typeface="Calibri Light"/>
                <a:cs typeface="Calibri Light"/>
              </a:rPr>
              <a:t>c</a:t>
            </a:r>
            <a:r>
              <a:rPr lang="en-GB" altLang="en-US" sz="2200" dirty="0">
                <a:latin typeface="Calibri Light"/>
                <a:ea typeface="Calibri Light"/>
                <a:cs typeface="Calibri Light"/>
              </a:rPr>
              <a:t>auses invasive and non-invasive pneumococcal disease. Strains  without a capsule rarely cause disease</a:t>
            </a:r>
          </a:p>
          <a:p>
            <a:pPr eaLnBrk="1" hangingPunct="1">
              <a:buFont typeface="Arial" panose="020B0604020202020204" pitchFamily="34" charset="0"/>
              <a:buChar char="•"/>
            </a:pPr>
            <a:r>
              <a:rPr lang="en-GB" altLang="en-US" sz="2200" dirty="0">
                <a:latin typeface="Calibri Light"/>
                <a:ea typeface="Calibri Light"/>
                <a:cs typeface="Calibri Light"/>
              </a:rPr>
              <a:t> 100 different serotypes (lack of cross-reactivity)</a:t>
            </a:r>
          </a:p>
          <a:p>
            <a:pPr eaLnBrk="1" hangingPunct="1">
              <a:buFont typeface="Arial" panose="020B0604020202020204" pitchFamily="34" charset="0"/>
              <a:buChar char="•"/>
            </a:pPr>
            <a:r>
              <a:rPr lang="en-GB" altLang="en-US" sz="2200" dirty="0">
                <a:latin typeface="Calibri Light"/>
                <a:ea typeface="Calibri Light"/>
                <a:cs typeface="Calibri Light"/>
              </a:rPr>
              <a:t> Carriage is common (in the nose and throat)</a:t>
            </a:r>
          </a:p>
          <a:p>
            <a:pPr>
              <a:buFont typeface="Arial" panose="020B0604020202020204" pitchFamily="34" charset="0"/>
              <a:buChar char="•"/>
            </a:pPr>
            <a:r>
              <a:rPr lang="en-GB" altLang="en-US" sz="2200" dirty="0">
                <a:latin typeface="Calibri Light"/>
                <a:ea typeface="Calibri Light"/>
                <a:cs typeface="Calibri Light"/>
              </a:rPr>
              <a:t> Transmission is via aerosols, droplets or direct contact with respiratory secretions of someone </a:t>
            </a:r>
            <a:r>
              <a:rPr lang="en-GB" altLang="en-US" sz="2200" u="sng" dirty="0">
                <a:latin typeface="Calibri Light"/>
                <a:ea typeface="Calibri Light"/>
                <a:cs typeface="Calibri Light"/>
              </a:rPr>
              <a:t>carrying the organism</a:t>
            </a:r>
          </a:p>
          <a:p>
            <a:pPr>
              <a:buFont typeface="Arial" panose="020B0604020202020204" pitchFamily="34" charset="0"/>
              <a:buChar char="•"/>
            </a:pPr>
            <a:r>
              <a:rPr lang="en-GB" altLang="en-US" sz="2200" dirty="0">
                <a:latin typeface="Calibri Light"/>
                <a:ea typeface="Calibri Light"/>
                <a:cs typeface="Calibri Light"/>
              </a:rPr>
              <a:t> Incubation period for pneumococcal disease is not clearly defined but may be as  short as 1 – 3 days</a:t>
            </a:r>
          </a:p>
          <a:p>
            <a:pPr>
              <a:buFont typeface="Arial" panose="020B0604020202020204" pitchFamily="34" charset="0"/>
              <a:buChar char="•"/>
            </a:pPr>
            <a:endParaRPr lang="en-GB" altLang="en-US" sz="2000" u="sng" dirty="0">
              <a:solidFill>
                <a:srgbClr val="FF0000"/>
              </a:solidFill>
            </a:endParaRPr>
          </a:p>
          <a:p>
            <a:pPr marL="0" indent="0" eaLnBrk="1" hangingPunct="1">
              <a:buFontTx/>
              <a:buChar char="•"/>
            </a:pPr>
            <a:endParaRPr lang="en-GB" altLang="en-US" sz="2800" dirty="0"/>
          </a:p>
          <a:p>
            <a:pPr marL="0" indent="0" eaLnBrk="1" hangingPunct="1">
              <a:buFontTx/>
              <a:buChar char="•"/>
            </a:pPr>
            <a:endParaRPr lang="en-GB" altLang="en-US" sz="2800" dirty="0"/>
          </a:p>
        </p:txBody>
      </p:sp>
    </p:spTree>
    <p:extLst>
      <p:ext uri="{BB962C8B-B14F-4D97-AF65-F5344CB8AC3E}">
        <p14:creationId xmlns:p14="http://schemas.microsoft.com/office/powerpoint/2010/main" val="1340612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22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gra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043" y="457200"/>
            <a:ext cx="8455914"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2049" y="521208"/>
            <a:ext cx="8359902"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527C3A8-4C4E-48A5-9AEB-20878CAF81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6867" y="521208"/>
            <a:ext cx="4250266" cy="5796369"/>
          </a:xfrm>
          <a:prstGeom prst="rect">
            <a:avLst/>
          </a:prstGeom>
        </p:spPr>
      </p:pic>
    </p:spTree>
    <p:extLst>
      <p:ext uri="{BB962C8B-B14F-4D97-AF65-F5344CB8AC3E}">
        <p14:creationId xmlns:p14="http://schemas.microsoft.com/office/powerpoint/2010/main" val="887537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Rectangle 2"/>
          <p:cNvSpPr>
            <a:spLocks noGrp="1" noChangeArrowheads="1"/>
          </p:cNvSpPr>
          <p:nvPr>
            <p:ph type="title"/>
          </p:nvPr>
        </p:nvSpPr>
        <p:spPr>
          <a:xfrm>
            <a:off x="750009" y="537029"/>
            <a:ext cx="7632848" cy="675928"/>
          </a:xfrm>
        </p:spPr>
        <p:txBody>
          <a:bodyPr>
            <a:normAutofit fontScale="90000"/>
          </a:bodyPr>
          <a:lstStyle/>
          <a:p>
            <a:pPr algn="ctr" eaLnBrk="1" hangingPunct="1"/>
            <a:r>
              <a:rPr lang="en-GB" altLang="en-US" sz="4800">
                <a:solidFill>
                  <a:schemeClr val="accent1">
                    <a:lumMod val="75000"/>
                  </a:schemeClr>
                </a:solidFill>
              </a:rPr>
              <a:t>Epidemiology</a:t>
            </a:r>
          </a:p>
        </p:txBody>
      </p:sp>
      <p:sp>
        <p:nvSpPr>
          <p:cNvPr id="146436" name="Rectangle 3"/>
          <p:cNvSpPr>
            <a:spLocks noGrp="1" noChangeArrowheads="1"/>
          </p:cNvSpPr>
          <p:nvPr>
            <p:ph idx="1"/>
          </p:nvPr>
        </p:nvSpPr>
        <p:spPr>
          <a:xfrm>
            <a:off x="412739" y="1985924"/>
            <a:ext cx="8307388" cy="4752528"/>
          </a:xfrm>
        </p:spPr>
        <p:txBody>
          <a:bodyPr/>
          <a:lstStyle/>
          <a:p>
            <a:pPr>
              <a:buFont typeface="Arial" panose="020B0604020202020204" pitchFamily="34" charset="0"/>
              <a:buChar char="•"/>
            </a:pPr>
            <a:r>
              <a:rPr lang="en-GB" sz="2000" dirty="0"/>
              <a:t>Invasive pneumococcal disease (IPD) is a major cause of morbidity and mortality. </a:t>
            </a:r>
          </a:p>
          <a:p>
            <a:pPr>
              <a:buFont typeface="Arial" panose="020B0604020202020204" pitchFamily="34" charset="0"/>
              <a:buChar char="•"/>
            </a:pPr>
            <a:r>
              <a:rPr lang="en-GB" sz="2000" dirty="0"/>
              <a:t>As with other respiratory infections, there is a seasonal variation in pneumococcal disease, with peak levels in the winter months</a:t>
            </a:r>
          </a:p>
          <a:p>
            <a:pPr>
              <a:buFont typeface="Arial" panose="020B0604020202020204" pitchFamily="34" charset="0"/>
              <a:buChar char="•"/>
            </a:pPr>
            <a:r>
              <a:rPr lang="en-GB" sz="2000" dirty="0"/>
              <a:t>IPD particularly affects the very young, the elderly, and those with impaired immunity and other underlying medical conditions. </a:t>
            </a:r>
          </a:p>
          <a:p>
            <a:pPr>
              <a:buFont typeface="Arial" panose="020B0604020202020204" pitchFamily="34" charset="0"/>
              <a:buChar char="•"/>
            </a:pPr>
            <a:r>
              <a:rPr lang="en-GB" sz="2000" dirty="0"/>
              <a:t>Recurrent infections may occur in association with skull defects, cerebrospinal fluid (CSF) leaks, cochlear implants or fractures of the skull.</a:t>
            </a:r>
            <a:endParaRPr lang="en-US" sz="2000" dirty="0"/>
          </a:p>
          <a:p>
            <a:pPr>
              <a:buFont typeface="Arial" panose="020B0604020202020204" pitchFamily="34" charset="0"/>
              <a:buChar char="•"/>
            </a:pPr>
            <a:r>
              <a:rPr lang="en-GB" altLang="en-US" sz="2000" dirty="0"/>
              <a:t>Other risk groups include </a:t>
            </a:r>
            <a:r>
              <a:rPr lang="en-GB" sz="2000" dirty="0"/>
              <a:t>the those with an absent or non-functioning spleen, those with immunosuppression and certain underlying medical conditions (please find further information regarding risk groups in Table </a:t>
            </a:r>
            <a:r>
              <a:rPr lang="en-GB" dirty="0">
                <a:solidFill>
                  <a:schemeClr val="tx2">
                    <a:lumMod val="60000"/>
                    <a:lumOff val="40000"/>
                  </a:schemeClr>
                </a:solidFill>
                <a:hlinkClick r:id="rId3">
                  <a:extLst>
                    <a:ext uri="{A12FA001-AC4F-418D-AE19-62706E023703}">
                      <ahyp:hlinkClr xmlns:ahyp="http://schemas.microsoft.com/office/drawing/2018/hyperlinkcolor" val="tx"/>
                    </a:ext>
                  </a:extLst>
                </a:hlinkClick>
              </a:rPr>
              <a:t>2 Pneumococcal the green book chapter (publishing.service.gov.uk)</a:t>
            </a:r>
            <a:endParaRPr lang="en-GB" altLang="en-US" sz="2000" dirty="0">
              <a:solidFill>
                <a:schemeClr val="tx2">
                  <a:lumMod val="60000"/>
                  <a:lumOff val="40000"/>
                </a:schemeClr>
              </a:solidFill>
            </a:endParaRPr>
          </a:p>
        </p:txBody>
      </p:sp>
    </p:spTree>
    <p:extLst>
      <p:ext uri="{BB962C8B-B14F-4D97-AF65-F5344CB8AC3E}">
        <p14:creationId xmlns:p14="http://schemas.microsoft.com/office/powerpoint/2010/main" val="3973686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3556FDF5-060C-39A7-2FE1-DFDF5E3E8EDD}"/>
              </a:ext>
            </a:extLst>
          </p:cNvPr>
          <p:cNvGraphicFramePr>
            <a:graphicFrameLocks noGrp="1"/>
          </p:cNvGraphicFramePr>
          <p:nvPr>
            <p:extLst>
              <p:ext uri="{D42A27DB-BD31-4B8C-83A1-F6EECF244321}">
                <p14:modId xmlns:p14="http://schemas.microsoft.com/office/powerpoint/2010/main" val="2518637582"/>
              </p:ext>
            </p:extLst>
          </p:nvPr>
        </p:nvGraphicFramePr>
        <p:xfrm>
          <a:off x="0" y="2"/>
          <a:ext cx="9144000" cy="6399087"/>
        </p:xfrm>
        <a:graphic>
          <a:graphicData uri="http://schemas.openxmlformats.org/drawingml/2006/table">
            <a:tbl>
              <a:tblPr firstRow="1" bandRow="1">
                <a:tableStyleId>{5940675A-B579-460E-94D1-54222C63F5DA}</a:tableStyleId>
              </a:tblPr>
              <a:tblGrid>
                <a:gridCol w="2712591">
                  <a:extLst>
                    <a:ext uri="{9D8B030D-6E8A-4147-A177-3AD203B41FA5}">
                      <a16:colId xmlns:a16="http://schemas.microsoft.com/office/drawing/2014/main" val="3603539230"/>
                    </a:ext>
                  </a:extLst>
                </a:gridCol>
                <a:gridCol w="6431409">
                  <a:extLst>
                    <a:ext uri="{9D8B030D-6E8A-4147-A177-3AD203B41FA5}">
                      <a16:colId xmlns:a16="http://schemas.microsoft.com/office/drawing/2014/main" val="4056448721"/>
                    </a:ext>
                  </a:extLst>
                </a:gridCol>
              </a:tblGrid>
              <a:tr h="408857">
                <a:tc>
                  <a:txBody>
                    <a:bodyPr/>
                    <a:lstStyle/>
                    <a:p>
                      <a:pPr algn="l"/>
                      <a:r>
                        <a:rPr lang="en-GB" sz="1100" b="1" dirty="0"/>
                        <a:t>Clinical risk group (Children aged 2 years and over, and adults)</a:t>
                      </a:r>
                    </a:p>
                  </a:txBody>
                  <a:tcPr anchor="ctr">
                    <a:lnL w="12700" cmpd="sng">
                      <a:noFill/>
                    </a:lnL>
                    <a:lnR w="12700" cap="flat" cmpd="sng" algn="ctr">
                      <a:solidFill>
                        <a:schemeClr val="bg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dirty="0"/>
                        <a:t>Examples (decision based on clinical judgement)</a:t>
                      </a:r>
                    </a:p>
                  </a:txBody>
                  <a:tcPr anchor="ctr">
                    <a:lnL w="12700" cap="flat" cmpd="sng" algn="ctr">
                      <a:solidFill>
                        <a:schemeClr val="bg1"/>
                      </a:solidFill>
                      <a:prstDash val="solid"/>
                      <a:round/>
                      <a:headEnd type="none" w="med" len="med"/>
                      <a:tailEnd type="none" w="med" len="med"/>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extLst>
                  <a:ext uri="{0D108BD9-81ED-4DB2-BD59-A6C34878D82A}">
                    <a16:rowId xmlns:a16="http://schemas.microsoft.com/office/drawing/2014/main" val="644568743"/>
                  </a:ext>
                </a:extLst>
              </a:tr>
              <a:tr h="408857">
                <a:tc>
                  <a:txBody>
                    <a:bodyPr/>
                    <a:lstStyle/>
                    <a:p>
                      <a:r>
                        <a:rPr lang="en-GB" sz="1100" dirty="0"/>
                        <a:t>Asplenia or dysfunction of the spleen</a:t>
                      </a:r>
                    </a:p>
                  </a:txBody>
                  <a:tcPr anchor="ctr">
                    <a:lnL w="12700" cmpd="sng">
                      <a:noFill/>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r>
                        <a:rPr lang="en-GB" sz="1100" dirty="0"/>
                        <a:t>This also includes conditions such as homozygous sickle cell disease, hereditary spherocytosis, thalassemia major and coeliac disease with evidence of splenic dysfunction.</a:t>
                      </a:r>
                    </a:p>
                  </a:txBody>
                  <a:tcPr anchor="ctr">
                    <a:lnL w="12700" cap="flat" cmpd="sng" algn="ctr">
                      <a:solidFill>
                        <a:schemeClr val="bg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extLst>
                  <a:ext uri="{0D108BD9-81ED-4DB2-BD59-A6C34878D82A}">
                    <a16:rowId xmlns:a16="http://schemas.microsoft.com/office/drawing/2014/main" val="2188002319"/>
                  </a:ext>
                </a:extLst>
              </a:tr>
              <a:tr h="1051346">
                <a:tc>
                  <a:txBody>
                    <a:bodyPr/>
                    <a:lstStyle/>
                    <a:p>
                      <a:r>
                        <a:rPr lang="en-GB" sz="1100" dirty="0"/>
                        <a:t>Chronic respiratory disease (chronic </a:t>
                      </a:r>
                    </a:p>
                    <a:p>
                      <a:r>
                        <a:rPr lang="en-GB" sz="1100" dirty="0"/>
                        <a:t>respiratory disease refers to chronic </a:t>
                      </a:r>
                    </a:p>
                    <a:p>
                      <a:r>
                        <a:rPr lang="en-GB" sz="1100" dirty="0"/>
                        <a:t>lower respiratory tract disease)</a:t>
                      </a:r>
                    </a:p>
                  </a:txBody>
                  <a:tcPr anchor="ct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r>
                        <a:rPr lang="en-GB" sz="1100" dirty="0"/>
                        <a:t>This includes chronic obstructive pulmonary disease (COPD), including chronic bronchitis and emphysema; and such conditions as bronchiectasis, cystic fibrosis, interstitial lung fibrosis, pneumoconiosis and bronchopulmonary dysplasia (BPD). Individuals in whom respiratory </a:t>
                      </a:r>
                    </a:p>
                    <a:p>
                      <a:r>
                        <a:rPr lang="en-GB" sz="1100" dirty="0"/>
                        <a:t>function may be compromised due to neurological or neuromuscular disease (such as cerebral palsy).</a:t>
                      </a:r>
                    </a:p>
                    <a:p>
                      <a:r>
                        <a:rPr lang="en-GB" sz="1100" dirty="0"/>
                        <a:t>Asthma is not an indication, unless so severe as to require continuous or frequently repeated use of systemic steroids (as defined in Immunosuppression below).</a:t>
                      </a:r>
                    </a:p>
                  </a:txBody>
                  <a:tcPr anchor="ct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extLst>
                  <a:ext uri="{0D108BD9-81ED-4DB2-BD59-A6C34878D82A}">
                    <a16:rowId xmlns:a16="http://schemas.microsoft.com/office/drawing/2014/main" val="2301013147"/>
                  </a:ext>
                </a:extLst>
              </a:tr>
              <a:tr h="481756">
                <a:tc>
                  <a:txBody>
                    <a:bodyPr/>
                    <a:lstStyle/>
                    <a:p>
                      <a:r>
                        <a:rPr lang="en-GB" sz="1100" dirty="0"/>
                        <a:t>Chronic heart disease </a:t>
                      </a:r>
                    </a:p>
                  </a:txBody>
                  <a:tcPr anchor="ct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r>
                        <a:rPr lang="en-GB" sz="1100" dirty="0"/>
                        <a:t>This includes those requiring regular medication and/or follow-up for ischaemic heart disease, congenital heart disease, hypertension with cardiac complications, and chronic heart failure.</a:t>
                      </a:r>
                    </a:p>
                  </a:txBody>
                  <a:tcPr anchor="ct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extLst>
                  <a:ext uri="{0D108BD9-81ED-4DB2-BD59-A6C34878D82A}">
                    <a16:rowId xmlns:a16="http://schemas.microsoft.com/office/drawing/2014/main" val="319748891"/>
                  </a:ext>
                </a:extLst>
              </a:tr>
              <a:tr h="408857">
                <a:tc>
                  <a:txBody>
                    <a:bodyPr/>
                    <a:lstStyle/>
                    <a:p>
                      <a:r>
                        <a:rPr lang="en-GB" sz="1100" dirty="0"/>
                        <a:t>Chronic kidney </a:t>
                      </a:r>
                    </a:p>
                    <a:p>
                      <a:r>
                        <a:rPr lang="en-GB" sz="1100" dirty="0"/>
                        <a:t>disease</a:t>
                      </a:r>
                    </a:p>
                  </a:txBody>
                  <a:tcPr anchor="ct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r>
                        <a:rPr lang="en-GB" sz="1100" dirty="0"/>
                        <a:t>Nephrotic syndrome, chronic kidney disease at stages 4 and 5 and those on kidney dialysis or with kidney transplantation.</a:t>
                      </a:r>
                    </a:p>
                  </a:txBody>
                  <a:tcPr anchor="ct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extLst>
                  <a:ext uri="{0D108BD9-81ED-4DB2-BD59-A6C34878D82A}">
                    <a16:rowId xmlns:a16="http://schemas.microsoft.com/office/drawing/2014/main" val="3843324134"/>
                  </a:ext>
                </a:extLst>
              </a:tr>
              <a:tr h="248234">
                <a:tc>
                  <a:txBody>
                    <a:bodyPr/>
                    <a:lstStyle/>
                    <a:p>
                      <a:r>
                        <a:rPr lang="en-GB" sz="1100" dirty="0"/>
                        <a:t>Chronic liver disease </a:t>
                      </a:r>
                    </a:p>
                  </a:txBody>
                  <a:tcPr anchor="ct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This includes cirrhosis, biliary atresia and chronic hepatitis.</a:t>
                      </a:r>
                    </a:p>
                  </a:txBody>
                  <a:tcPr anchor="ct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extLst>
                  <a:ext uri="{0D108BD9-81ED-4DB2-BD59-A6C34878D82A}">
                    <a16:rowId xmlns:a16="http://schemas.microsoft.com/office/drawing/2014/main" val="3592783950"/>
                  </a:ext>
                </a:extLst>
              </a:tr>
              <a:tr h="424404">
                <a:tc>
                  <a:txBody>
                    <a:bodyPr/>
                    <a:lstStyle/>
                    <a:p>
                      <a:r>
                        <a:rPr lang="en-GB" sz="1100" dirty="0"/>
                        <a:t>Diabetes </a:t>
                      </a:r>
                    </a:p>
                  </a:txBody>
                  <a:tcPr anchor="ct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r>
                        <a:rPr lang="en-GB" sz="1100" dirty="0"/>
                        <a:t>Diabetes mellitus requiring insulin or anti-diabetic medication. This does not include diabetes that is only diet controlled.</a:t>
                      </a:r>
                    </a:p>
                  </a:txBody>
                  <a:tcPr anchor="ct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extLst>
                  <a:ext uri="{0D108BD9-81ED-4DB2-BD59-A6C34878D82A}">
                    <a16:rowId xmlns:a16="http://schemas.microsoft.com/office/drawing/2014/main" val="3670043294"/>
                  </a:ext>
                </a:extLst>
              </a:tr>
              <a:tr h="979026">
                <a:tc>
                  <a:txBody>
                    <a:bodyPr/>
                    <a:lstStyle/>
                    <a:p>
                      <a:r>
                        <a:rPr lang="en-GB" sz="1100" dirty="0"/>
                        <a:t>Immunosuppression</a:t>
                      </a:r>
                    </a:p>
                  </a:txBody>
                  <a:tcPr anchor="ct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r>
                        <a:rPr lang="en-GB" sz="1100" dirty="0"/>
                        <a:t>Due to disease or treatment, including patients undergoing chemotherapy leading to immunosuppression, bone marrow transplant, asplenia or splenic dysfunction, complement disorder, HIV infection at all stages, multiple myeloma or genetic disorders affecting the immune system (such as IRAK-4, NEMO). Individuals on or likely to be on systemic steroids for more than a month at a dose equivalent to prednisolone at 20mg or more per day (any age), or for children under 20kg, a dose of 1mg or more per kg per day.</a:t>
                      </a:r>
                    </a:p>
                  </a:txBody>
                  <a:tcPr anchor="ct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extLst>
                  <a:ext uri="{0D108BD9-81ED-4DB2-BD59-A6C34878D82A}">
                    <a16:rowId xmlns:a16="http://schemas.microsoft.com/office/drawing/2014/main" val="4014187902"/>
                  </a:ext>
                </a:extLst>
              </a:tr>
              <a:tr h="408857">
                <a:tc>
                  <a:txBody>
                    <a:bodyPr/>
                    <a:lstStyle/>
                    <a:p>
                      <a:r>
                        <a:rPr lang="en-GB" sz="1100" dirty="0"/>
                        <a:t>Individuals with cochlear implants</a:t>
                      </a:r>
                    </a:p>
                    <a:p>
                      <a:endParaRPr lang="en-GB" sz="1100" dirty="0"/>
                    </a:p>
                  </a:txBody>
                  <a:tcPr anchor="ct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r>
                        <a:rPr lang="en-GB" sz="1100" dirty="0"/>
                        <a:t>It is important that immunisation does not delay the cochlear implantation.</a:t>
                      </a:r>
                    </a:p>
                  </a:txBody>
                  <a:tcPr anchor="ct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extLst>
                  <a:ext uri="{0D108BD9-81ED-4DB2-BD59-A6C34878D82A}">
                    <a16:rowId xmlns:a16="http://schemas.microsoft.com/office/drawing/2014/main" val="392225333"/>
                  </a:ext>
                </a:extLst>
              </a:tr>
              <a:tr h="408857">
                <a:tc>
                  <a:txBody>
                    <a:bodyPr/>
                    <a:lstStyle/>
                    <a:p>
                      <a:r>
                        <a:rPr lang="en-GB" sz="1100" dirty="0"/>
                        <a:t>Individuals with cerebrospinal fluid leaks</a:t>
                      </a:r>
                    </a:p>
                    <a:p>
                      <a:endParaRPr lang="en-GB" sz="1100" dirty="0"/>
                    </a:p>
                  </a:txBody>
                  <a:tcPr anchor="ct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r>
                        <a:rPr lang="en-GB" sz="1100" dirty="0"/>
                        <a:t>This includes leakage of cerebrospinal fluid such as following trauma or major skull surgery (does not include CSF shunts).</a:t>
                      </a:r>
                    </a:p>
                  </a:txBody>
                  <a:tcPr anchor="ct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extLst>
                  <a:ext uri="{0D108BD9-81ED-4DB2-BD59-A6C34878D82A}">
                    <a16:rowId xmlns:a16="http://schemas.microsoft.com/office/drawing/2014/main" val="1411046021"/>
                  </a:ext>
                </a:extLst>
              </a:tr>
              <a:tr h="419971">
                <a:tc>
                  <a:txBody>
                    <a:bodyPr/>
                    <a:lstStyle/>
                    <a:p>
                      <a:r>
                        <a:rPr lang="en-GB" sz="1100" dirty="0"/>
                        <a:t>Occupational risk </a:t>
                      </a:r>
                    </a:p>
                  </a:txBody>
                  <a:tcPr anchor="ct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Please see page 10 of </a:t>
                      </a:r>
                      <a:r>
                        <a:rPr lang="en-GB" sz="1100" i="1" dirty="0"/>
                        <a:t>Pneumococcal Chapter of Green book</a:t>
                      </a:r>
                    </a:p>
                  </a:txBody>
                  <a:tcPr anchor="ct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extLst>
                  <a:ext uri="{0D108BD9-81ED-4DB2-BD59-A6C34878D82A}">
                    <a16:rowId xmlns:a16="http://schemas.microsoft.com/office/drawing/2014/main" val="1632174163"/>
                  </a:ext>
                </a:extLst>
              </a:tr>
              <a:tr h="601654">
                <a:tc>
                  <a:txBody>
                    <a:bodyPr/>
                    <a:lstStyle/>
                    <a:p>
                      <a:r>
                        <a:rPr lang="en-GB" sz="1100" dirty="0"/>
                        <a:t>People experiencing Homelessness</a:t>
                      </a:r>
                    </a:p>
                  </a:txBody>
                  <a:tcPr anchor="ct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DE8D7"/>
                    </a:solidFill>
                  </a:tcPr>
                </a:tc>
                <a:tc>
                  <a:txBody>
                    <a:bodyPr/>
                    <a:lstStyle/>
                    <a:p>
                      <a:r>
                        <a:rPr lang="en-GB" sz="1100" dirty="0"/>
                        <a:t>Rough sleepers and those using homeless hostels or night-shelters</a:t>
                      </a:r>
                    </a:p>
                  </a:txBody>
                  <a:tcPr anchor="ct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DE8D7"/>
                    </a:solidFill>
                  </a:tcPr>
                </a:tc>
                <a:extLst>
                  <a:ext uri="{0D108BD9-81ED-4DB2-BD59-A6C34878D82A}">
                    <a16:rowId xmlns:a16="http://schemas.microsoft.com/office/drawing/2014/main" val="4026728541"/>
                  </a:ext>
                </a:extLst>
              </a:tr>
            </a:tbl>
          </a:graphicData>
        </a:graphic>
      </p:graphicFrame>
      <p:sp>
        <p:nvSpPr>
          <p:cNvPr id="6" name="TextBox 5">
            <a:extLst>
              <a:ext uri="{FF2B5EF4-FFF2-40B4-BE49-F238E27FC236}">
                <a16:creationId xmlns:a16="http://schemas.microsoft.com/office/drawing/2014/main" id="{4FD4EBD8-7A99-D9D1-866D-4CBA7B60067B}"/>
              </a:ext>
            </a:extLst>
          </p:cNvPr>
          <p:cNvSpPr txBox="1"/>
          <p:nvPr/>
        </p:nvSpPr>
        <p:spPr>
          <a:xfrm>
            <a:off x="0" y="6399089"/>
            <a:ext cx="8891337" cy="369332"/>
          </a:xfrm>
          <a:prstGeom prst="rect">
            <a:avLst/>
          </a:prstGeom>
          <a:noFill/>
        </p:spPr>
        <p:txBody>
          <a:bodyPr wrap="square">
            <a:spAutoFit/>
          </a:bodyPr>
          <a:lstStyle/>
          <a:p>
            <a:r>
              <a:rPr lang="en-GB" u="sng" dirty="0">
                <a:solidFill>
                  <a:schemeClr val="bg1"/>
                </a:solidFill>
              </a:rPr>
              <a:t>Table 2 - Clinical risk groups who should receive pneumococcal immunisation (Green book)</a:t>
            </a:r>
          </a:p>
        </p:txBody>
      </p:sp>
    </p:spTree>
    <p:extLst>
      <p:ext uri="{BB962C8B-B14F-4D97-AF65-F5344CB8AC3E}">
        <p14:creationId xmlns:p14="http://schemas.microsoft.com/office/powerpoint/2010/main" val="1513074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9FE0D41-8B22-4085-A6EF-1D16639889E4}"/>
              </a:ext>
            </a:extLst>
          </p:cNvPr>
          <p:cNvSpPr/>
          <p:nvPr/>
        </p:nvSpPr>
        <p:spPr>
          <a:xfrm>
            <a:off x="-96715" y="6553200"/>
            <a:ext cx="5240215" cy="261610"/>
          </a:xfrm>
          <a:prstGeom prst="rect">
            <a:avLst/>
          </a:prstGeom>
        </p:spPr>
        <p:txBody>
          <a:bodyPr wrap="square">
            <a:spAutoFit/>
          </a:bodyPr>
          <a:lstStyle/>
          <a:p>
            <a:r>
              <a:rPr lang="en-GB" sz="1050" b="1" u="sng" dirty="0">
                <a:solidFill>
                  <a:schemeClr val="bg1"/>
                </a:solidFill>
              </a:rPr>
              <a:t>Table 3 – Summary of vaccine doses for individuals in a clinical risk group (Green book)  </a:t>
            </a:r>
          </a:p>
        </p:txBody>
      </p:sp>
      <p:graphicFrame>
        <p:nvGraphicFramePr>
          <p:cNvPr id="3" name="Table 2">
            <a:extLst>
              <a:ext uri="{FF2B5EF4-FFF2-40B4-BE49-F238E27FC236}">
                <a16:creationId xmlns:a16="http://schemas.microsoft.com/office/drawing/2014/main" id="{AC9752DF-799F-232D-71E6-E429CEEE37FD}"/>
              </a:ext>
            </a:extLst>
          </p:cNvPr>
          <p:cNvGraphicFramePr>
            <a:graphicFrameLocks noGrp="1"/>
          </p:cNvGraphicFramePr>
          <p:nvPr>
            <p:extLst>
              <p:ext uri="{D42A27DB-BD31-4B8C-83A1-F6EECF244321}">
                <p14:modId xmlns:p14="http://schemas.microsoft.com/office/powerpoint/2010/main" val="3347867624"/>
              </p:ext>
            </p:extLst>
          </p:nvPr>
        </p:nvGraphicFramePr>
        <p:xfrm>
          <a:off x="0" y="0"/>
          <a:ext cx="9144000" cy="6553200"/>
        </p:xfrm>
        <a:graphic>
          <a:graphicData uri="http://schemas.openxmlformats.org/drawingml/2006/table">
            <a:tbl>
              <a:tblPr firstRow="1" bandRow="1">
                <a:tableStyleId>{5940675A-B579-460E-94D1-54222C63F5DA}</a:tableStyleId>
              </a:tblPr>
              <a:tblGrid>
                <a:gridCol w="1828800">
                  <a:extLst>
                    <a:ext uri="{9D8B030D-6E8A-4147-A177-3AD203B41FA5}">
                      <a16:colId xmlns:a16="http://schemas.microsoft.com/office/drawing/2014/main" val="2560011944"/>
                    </a:ext>
                  </a:extLst>
                </a:gridCol>
                <a:gridCol w="1828800">
                  <a:extLst>
                    <a:ext uri="{9D8B030D-6E8A-4147-A177-3AD203B41FA5}">
                      <a16:colId xmlns:a16="http://schemas.microsoft.com/office/drawing/2014/main" val="3838008276"/>
                    </a:ext>
                  </a:extLst>
                </a:gridCol>
                <a:gridCol w="1828800">
                  <a:extLst>
                    <a:ext uri="{9D8B030D-6E8A-4147-A177-3AD203B41FA5}">
                      <a16:colId xmlns:a16="http://schemas.microsoft.com/office/drawing/2014/main" val="1912094575"/>
                    </a:ext>
                  </a:extLst>
                </a:gridCol>
                <a:gridCol w="1828800">
                  <a:extLst>
                    <a:ext uri="{9D8B030D-6E8A-4147-A177-3AD203B41FA5}">
                      <a16:colId xmlns:a16="http://schemas.microsoft.com/office/drawing/2014/main" val="129860476"/>
                    </a:ext>
                  </a:extLst>
                </a:gridCol>
                <a:gridCol w="1828800">
                  <a:extLst>
                    <a:ext uri="{9D8B030D-6E8A-4147-A177-3AD203B41FA5}">
                      <a16:colId xmlns:a16="http://schemas.microsoft.com/office/drawing/2014/main" val="3399950283"/>
                    </a:ext>
                  </a:extLst>
                </a:gridCol>
              </a:tblGrid>
              <a:tr h="517599">
                <a:tc>
                  <a:txBody>
                    <a:bodyPr/>
                    <a:lstStyle/>
                    <a:p>
                      <a:pPr algn="ctr"/>
                      <a:r>
                        <a:rPr lang="en-GB" sz="1000" b="1" dirty="0"/>
                        <a:t>Patients age when presenting or first diagnosed with a clinical risk condition</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gridSpan="2">
                  <a:txBody>
                    <a:bodyPr/>
                    <a:lstStyle/>
                    <a:p>
                      <a:pPr algn="ctr"/>
                      <a:r>
                        <a:rPr lang="en-GB" sz="1000" b="1" dirty="0"/>
                        <a:t>At clinical risk (excluding those with asplenia, splenic dysfunction, complement disorder or severe immunocompromise</a:t>
                      </a:r>
                      <a:r>
                        <a:rPr lang="en-GB" sz="1000" b="1" baseline="30000" dirty="0"/>
                        <a:t>1</a:t>
                      </a:r>
                      <a:r>
                        <a:rPr lang="en-GB" sz="1000" b="1" dirty="0"/>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hMerge="1">
                  <a:txBody>
                    <a:bodyPr/>
                    <a:lstStyle/>
                    <a:p>
                      <a:endParaRPr lang="en-GB" dirty="0"/>
                    </a:p>
                  </a:txBody>
                  <a:tcPr/>
                </a:tc>
                <a:tc gridSpan="2">
                  <a:txBody>
                    <a:bodyPr/>
                    <a:lstStyle/>
                    <a:p>
                      <a:pPr algn="ctr"/>
                      <a:r>
                        <a:rPr lang="en-GB" sz="1000" b="1" dirty="0"/>
                        <a:t>Asplenia, splenic dysfunction,  complement disorder or severe  Immunocompromise</a:t>
                      </a:r>
                      <a:r>
                        <a:rPr lang="en-GB" sz="1000" b="1" baseline="30000" dirty="0"/>
                        <a:t>1</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hMerge="1">
                  <a:txBody>
                    <a:bodyPr/>
                    <a:lstStyle/>
                    <a:p>
                      <a:endParaRPr lang="en-GB" dirty="0"/>
                    </a:p>
                  </a:txBody>
                  <a:tcPr/>
                </a:tc>
                <a:extLst>
                  <a:ext uri="{0D108BD9-81ED-4DB2-BD59-A6C34878D82A}">
                    <a16:rowId xmlns:a16="http://schemas.microsoft.com/office/drawing/2014/main" val="1044361029"/>
                  </a:ext>
                </a:extLst>
              </a:tr>
              <a:tr h="373822">
                <a:tc>
                  <a:txBody>
                    <a:bodyPr/>
                    <a:lstStyle/>
                    <a:p>
                      <a:pPr algn="ctr"/>
                      <a:endParaRPr lang="en-GB" sz="1000" b="1" dirty="0"/>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pPr algn="ctr"/>
                      <a:r>
                        <a:rPr lang="en-GB" sz="1000" b="1" dirty="0"/>
                        <a:t>PCV13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pPr algn="ctr"/>
                      <a:r>
                        <a:rPr lang="en-GB" sz="1000" b="1" dirty="0"/>
                        <a:t>Dose(s) from 2 </a:t>
                      </a:r>
                    </a:p>
                    <a:p>
                      <a:pPr algn="ctr"/>
                      <a:r>
                        <a:rPr lang="en-GB" sz="1000" b="1" dirty="0"/>
                        <a:t>years of age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pPr algn="ctr"/>
                      <a:r>
                        <a:rPr lang="en-GB" sz="1000" b="1" dirty="0"/>
                        <a:t>PCV20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pPr algn="ctr"/>
                      <a:r>
                        <a:rPr lang="en-GB" sz="1000" b="1" dirty="0"/>
                        <a:t>Dose(s) from 2 </a:t>
                      </a:r>
                    </a:p>
                    <a:p>
                      <a:pPr algn="ctr"/>
                      <a:r>
                        <a:rPr lang="en-GB" sz="1000" b="1" dirty="0"/>
                        <a:t>years of age</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extLst>
                  <a:ext uri="{0D108BD9-81ED-4DB2-BD59-A6C34878D82A}">
                    <a16:rowId xmlns:a16="http://schemas.microsoft.com/office/drawing/2014/main" val="515283056"/>
                  </a:ext>
                </a:extLst>
              </a:tr>
              <a:tr h="2530485">
                <a:tc>
                  <a:txBody>
                    <a:bodyPr/>
                    <a:lstStyle/>
                    <a:p>
                      <a:r>
                        <a:rPr lang="en-GB" sz="1000" b="1" dirty="0"/>
                        <a:t>Infants from birth to one year of age</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r>
                        <a:rPr lang="en-GB" sz="1000" dirty="0"/>
                        <a:t>Routine PCV13 at 16 weeks and one year (on or after first birthday).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r>
                        <a:rPr lang="en-GB" sz="1000" strike="noStrike" dirty="0"/>
                        <a:t>*PPV23 or </a:t>
                      </a:r>
                      <a:r>
                        <a:rPr lang="en-GB" sz="1000" dirty="0"/>
                        <a:t>PCV20 at 2 years, at least 4 weeks after last PCV dose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Two PCV20 doses at least 4 weeks apart (commencing with their first visit at 8 weeks of age, or as soon as possible thereafter).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Infants diagnosed after 16 weeks who have already received PCV13 should receive two doses of PCV20 with an interval of at least 4 weeks between any doses.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Replace routine PCV13 booster dose with a booster dose of PCV20 at one year (on or after the first birthday).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strike="noStrike" dirty="0"/>
                        <a:t>*PPV23 or </a:t>
                      </a:r>
                      <a:r>
                        <a:rPr lang="en-GB" sz="1000" dirty="0"/>
                        <a:t>PCV20 at 2 years, at least 4 weeks after last PCV dose. </a:t>
                      </a:r>
                    </a:p>
                    <a:p>
                      <a:endParaRPr lang="en-GB" sz="1000" dirty="0"/>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extLst>
                  <a:ext uri="{0D108BD9-81ED-4DB2-BD59-A6C34878D82A}">
                    <a16:rowId xmlns:a16="http://schemas.microsoft.com/office/drawing/2014/main" val="2933986829"/>
                  </a:ext>
                </a:extLst>
              </a:tr>
              <a:tr h="1236487">
                <a:tc>
                  <a:txBody>
                    <a:bodyPr/>
                    <a:lstStyle/>
                    <a:p>
                      <a:r>
                        <a:rPr lang="en-GB" sz="1000" b="1" dirty="0"/>
                        <a:t>One year to two years of age</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r>
                        <a:rPr lang="en-GB" sz="1000" dirty="0"/>
                        <a:t>Routine PCV13  booster at one </a:t>
                      </a:r>
                    </a:p>
                    <a:p>
                      <a:r>
                        <a:rPr lang="en-GB" sz="1000" dirty="0"/>
                        <a:t>year (on or after first</a:t>
                      </a:r>
                    </a:p>
                    <a:p>
                      <a:r>
                        <a:rPr lang="en-GB" sz="1000" dirty="0"/>
                        <a:t>birthday, irrespective of </a:t>
                      </a:r>
                    </a:p>
                    <a:p>
                      <a:r>
                        <a:rPr lang="en-GB" sz="1000" dirty="0"/>
                        <a:t>whether PCV was received </a:t>
                      </a:r>
                    </a:p>
                    <a:p>
                      <a:r>
                        <a:rPr lang="en-GB" sz="1000" dirty="0"/>
                        <a:t>under one year of age).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r>
                        <a:rPr lang="en-GB" sz="1000" strike="noStrike" dirty="0"/>
                        <a:t>*PPV23 or </a:t>
                      </a:r>
                      <a:r>
                        <a:rPr lang="en-GB" sz="1000" dirty="0"/>
                        <a:t>PCV20 at 2 years, at least 4 weeks after last PCV dose.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r>
                        <a:rPr lang="en-GB" sz="1000" dirty="0"/>
                        <a:t>Give PCV20 booster at one year (on or after the first birthday).</a:t>
                      </a:r>
                    </a:p>
                    <a:p>
                      <a:endParaRPr lang="en-GB" sz="1000" dirty="0"/>
                    </a:p>
                    <a:p>
                      <a:r>
                        <a:rPr lang="en-GB" sz="1000" dirty="0"/>
                        <a:t>If routine PCV13 booster at one year (on or after the first </a:t>
                      </a:r>
                    </a:p>
                    <a:p>
                      <a:r>
                        <a:rPr lang="en-GB" sz="1000" dirty="0"/>
                        <a:t>birthday) already given, then give PCV20 at least 4 weeks later.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r>
                        <a:rPr lang="en-GB" sz="1000" strike="noStrike" dirty="0"/>
                        <a:t>*PPV23 or </a:t>
                      </a:r>
                      <a:r>
                        <a:rPr lang="en-GB" sz="1000" dirty="0"/>
                        <a:t>PCV20 at 2 years, at least 4 weeks after last PCV dose</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DE8D7"/>
                    </a:solidFill>
                  </a:tcPr>
                </a:tc>
                <a:extLst>
                  <a:ext uri="{0D108BD9-81ED-4DB2-BD59-A6C34878D82A}">
                    <a16:rowId xmlns:a16="http://schemas.microsoft.com/office/drawing/2014/main" val="3423991188"/>
                  </a:ext>
                </a:extLst>
              </a:tr>
              <a:tr h="1524042">
                <a:tc>
                  <a:txBody>
                    <a:bodyPr/>
                    <a:lstStyle/>
                    <a:p>
                      <a:r>
                        <a:rPr lang="en-GB" sz="1000" b="1" dirty="0"/>
                        <a:t>Two years onwards</a:t>
                      </a:r>
                      <a:r>
                        <a:rPr lang="en-GB" sz="1000" b="1" baseline="30000" dirty="0"/>
                        <a:t>2</a:t>
                      </a:r>
                      <a:r>
                        <a:rPr lang="en-GB" sz="1000" b="1" dirty="0"/>
                        <a:t> </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r>
                        <a:rPr lang="en-GB" sz="1000" dirty="0"/>
                        <a:t>No further PCV13 required irrespective of previous PCV vaccination history (if PCV was not received under 2 years of age, it does not need to be given prior to giving the </a:t>
                      </a:r>
                      <a:r>
                        <a:rPr lang="en-GB" sz="1000" strike="sngStrike" dirty="0"/>
                        <a:t>PPV23 or </a:t>
                      </a:r>
                      <a:r>
                        <a:rPr lang="en-GB" sz="1000" dirty="0"/>
                        <a:t>PCV20 dose).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r>
                        <a:rPr lang="en-GB" sz="1000" strike="noStrike" dirty="0"/>
                        <a:t>*One PPV23 or </a:t>
                      </a:r>
                      <a:r>
                        <a:rPr lang="en-GB" sz="1000" dirty="0"/>
                        <a:t>one PCV20.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r>
                        <a:rPr lang="en-GB" sz="1000" dirty="0"/>
                        <a:t>Asplenia, splenic dysfunction or complement disorder: No further PCV13 required irrespective of previous PCV vaccination history. Severely immunocompromised: No further PCV13 Instead give one dose of PCV20 (irrespective of previous PCV vaccination history).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E8D7"/>
                    </a:solidFill>
                  </a:tcPr>
                </a:tc>
                <a:tc>
                  <a:txBody>
                    <a:bodyPr/>
                    <a:lstStyle/>
                    <a:p>
                      <a:r>
                        <a:rPr lang="en-GB" sz="1000" strike="noStrike" dirty="0"/>
                        <a:t>*PPV23 or </a:t>
                      </a:r>
                      <a:r>
                        <a:rPr lang="en-GB" sz="1000" dirty="0"/>
                        <a:t>PCV20 at least 4 weeks after any previous PCV dose.</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E8D7"/>
                    </a:solidFill>
                  </a:tcPr>
                </a:tc>
                <a:extLst>
                  <a:ext uri="{0D108BD9-81ED-4DB2-BD59-A6C34878D82A}">
                    <a16:rowId xmlns:a16="http://schemas.microsoft.com/office/drawing/2014/main" val="1425978152"/>
                  </a:ext>
                </a:extLst>
              </a:tr>
            </a:tbl>
          </a:graphicData>
        </a:graphic>
      </p:graphicFrame>
      <p:sp>
        <p:nvSpPr>
          <p:cNvPr id="2" name="TextBox 1">
            <a:extLst>
              <a:ext uri="{FF2B5EF4-FFF2-40B4-BE49-F238E27FC236}">
                <a16:creationId xmlns:a16="http://schemas.microsoft.com/office/drawing/2014/main" id="{FC706846-C8D7-40B6-941C-8E5103550DC2}"/>
              </a:ext>
            </a:extLst>
          </p:cNvPr>
          <p:cNvSpPr txBox="1"/>
          <p:nvPr/>
        </p:nvSpPr>
        <p:spPr>
          <a:xfrm>
            <a:off x="4835768" y="6492742"/>
            <a:ext cx="4404947" cy="400110"/>
          </a:xfrm>
          <a:prstGeom prst="rect">
            <a:avLst/>
          </a:prstGeom>
          <a:noFill/>
        </p:spPr>
        <p:txBody>
          <a:bodyPr wrap="square" rtlCol="0">
            <a:spAutoFit/>
          </a:bodyPr>
          <a:lstStyle/>
          <a:p>
            <a:r>
              <a:rPr lang="en-GB" sz="1000" dirty="0">
                <a:solidFill>
                  <a:schemeClr val="bg1">
                    <a:lumMod val="95000"/>
                  </a:schemeClr>
                </a:solidFill>
              </a:rPr>
              <a:t>*PCV20 became available to order for adults from 65 years of age and the at-risk programme in early 2026.  Locally held stocks of PPV23 should be used up first.</a:t>
            </a:r>
          </a:p>
        </p:txBody>
      </p:sp>
    </p:spTree>
    <p:extLst>
      <p:ext uri="{BB962C8B-B14F-4D97-AF65-F5344CB8AC3E}">
        <p14:creationId xmlns:p14="http://schemas.microsoft.com/office/powerpoint/2010/main" val="633516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533400" y="-202647"/>
            <a:ext cx="8077200" cy="1143000"/>
          </a:xfrm>
        </p:spPr>
        <p:txBody>
          <a:bodyPr/>
          <a:lstStyle/>
          <a:p>
            <a:pPr algn="ctr"/>
            <a:br>
              <a:rPr lang="en-GB" altLang="en-US" sz="2000" dirty="0">
                <a:solidFill>
                  <a:schemeClr val="tx1"/>
                </a:solidFill>
              </a:rPr>
            </a:br>
            <a:br>
              <a:rPr lang="en-GB" altLang="en-US" sz="2000" dirty="0">
                <a:solidFill>
                  <a:schemeClr val="tx1"/>
                </a:solidFill>
              </a:rPr>
            </a:br>
            <a:r>
              <a:rPr lang="en-GB" altLang="en-US" sz="2000" dirty="0">
                <a:solidFill>
                  <a:schemeClr val="tx1"/>
                </a:solidFill>
              </a:rPr>
              <a:t>Laboratory confirmed cases of IPD by PCV/non-PCV </a:t>
            </a:r>
            <a:br>
              <a:rPr lang="en-GB" altLang="en-US" sz="2000" dirty="0">
                <a:solidFill>
                  <a:schemeClr val="tx1"/>
                </a:solidFill>
              </a:rPr>
            </a:br>
            <a:r>
              <a:rPr lang="en-GB" altLang="en-US" sz="2000" dirty="0">
                <a:solidFill>
                  <a:schemeClr val="tx1"/>
                </a:solidFill>
              </a:rPr>
              <a:t>serogroup, 2000-2022, Northern Ireland</a:t>
            </a:r>
          </a:p>
        </p:txBody>
      </p:sp>
      <p:sp>
        <p:nvSpPr>
          <p:cNvPr id="3" name="TextBox 2"/>
          <p:cNvSpPr txBox="1"/>
          <p:nvPr/>
        </p:nvSpPr>
        <p:spPr>
          <a:xfrm>
            <a:off x="3325215" y="5960837"/>
            <a:ext cx="5529787" cy="400110"/>
          </a:xfrm>
          <a:prstGeom prst="rect">
            <a:avLst/>
          </a:prstGeom>
          <a:noFill/>
        </p:spPr>
        <p:txBody>
          <a:bodyPr wrap="square" rtlCol="0">
            <a:spAutoFit/>
          </a:bodyPr>
          <a:lstStyle/>
          <a:p>
            <a:r>
              <a:rPr lang="en-GB" sz="1000" dirty="0">
                <a:latin typeface="Arial" panose="020B0604020202020204" pitchFamily="34" charset="0"/>
                <a:cs typeface="Arial" panose="020B0604020202020204" pitchFamily="34" charset="0"/>
              </a:rPr>
              <a:t>2020 data is much lower compared to previous years , this maybe due the COVID-19 pandemic and related lockdown</a:t>
            </a:r>
          </a:p>
        </p:txBody>
      </p:sp>
      <p:pic>
        <p:nvPicPr>
          <p:cNvPr id="4" name="Picture 3">
            <a:extLst>
              <a:ext uri="{FF2B5EF4-FFF2-40B4-BE49-F238E27FC236}">
                <a16:creationId xmlns:a16="http://schemas.microsoft.com/office/drawing/2014/main" id="{72D21F06-D9EB-4FCE-8C6C-4F0B8148ABFE}"/>
              </a:ext>
            </a:extLst>
          </p:cNvPr>
          <p:cNvPicPr>
            <a:picLocks noChangeAspect="1"/>
          </p:cNvPicPr>
          <p:nvPr/>
        </p:nvPicPr>
        <p:blipFill>
          <a:blip r:embed="rId3"/>
          <a:stretch>
            <a:fillRect/>
          </a:stretch>
        </p:blipFill>
        <p:spPr>
          <a:xfrm>
            <a:off x="837109" y="1194173"/>
            <a:ext cx="7649666" cy="4624914"/>
          </a:xfrm>
          <a:prstGeom prst="rect">
            <a:avLst/>
          </a:prstGeom>
        </p:spPr>
      </p:pic>
      <p:sp>
        <p:nvSpPr>
          <p:cNvPr id="5" name="TextBox 7">
            <a:extLst>
              <a:ext uri="{FF2B5EF4-FFF2-40B4-BE49-F238E27FC236}">
                <a16:creationId xmlns:a16="http://schemas.microsoft.com/office/drawing/2014/main" id="{82AAFB60-40AD-4663-9777-4FCF8B285ED4}"/>
              </a:ext>
            </a:extLst>
          </p:cNvPr>
          <p:cNvSpPr txBox="1"/>
          <p:nvPr/>
        </p:nvSpPr>
        <p:spPr>
          <a:xfrm>
            <a:off x="837109" y="5714616"/>
            <a:ext cx="978153" cy="24622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000" dirty="0">
                <a:latin typeface="Arial" panose="020B0604020202020204" pitchFamily="34" charset="0"/>
                <a:cs typeface="Arial" panose="020B0604020202020204" pitchFamily="34" charset="0"/>
              </a:rPr>
              <a:t>Source</a:t>
            </a:r>
            <a:r>
              <a:rPr lang="en-GB" sz="1000" dirty="0">
                <a:solidFill>
                  <a:schemeClr val="bg2"/>
                </a:solidFill>
                <a:latin typeface="Arial" panose="020B0604020202020204" pitchFamily="34" charset="0"/>
                <a:cs typeface="Arial" panose="020B0604020202020204" pitchFamily="34" charset="0"/>
              </a:rPr>
              <a:t>: </a:t>
            </a:r>
            <a:r>
              <a:rPr lang="en-GB" sz="1000" dirty="0">
                <a:latin typeface="Arial" panose="020B0604020202020204" pitchFamily="34" charset="0"/>
                <a:cs typeface="Arial" panose="020B0604020202020204" pitchFamily="34" charset="0"/>
              </a:rPr>
              <a:t>NILIS</a:t>
            </a:r>
          </a:p>
        </p:txBody>
      </p:sp>
    </p:spTree>
    <p:extLst>
      <p:ext uri="{BB962C8B-B14F-4D97-AF65-F5344CB8AC3E}">
        <p14:creationId xmlns:p14="http://schemas.microsoft.com/office/powerpoint/2010/main" val="3839007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D10F8B-B81B-4CE9-8816-64F29992FB88}"/>
              </a:ext>
            </a:extLst>
          </p:cNvPr>
          <p:cNvPicPr>
            <a:picLocks noChangeAspect="1"/>
          </p:cNvPicPr>
          <p:nvPr/>
        </p:nvPicPr>
        <p:blipFill>
          <a:blip r:embed="rId3"/>
          <a:stretch>
            <a:fillRect/>
          </a:stretch>
        </p:blipFill>
        <p:spPr>
          <a:xfrm>
            <a:off x="591425" y="914855"/>
            <a:ext cx="7961149" cy="5197731"/>
          </a:xfrm>
          <a:prstGeom prst="rect">
            <a:avLst/>
          </a:prstGeom>
        </p:spPr>
      </p:pic>
      <p:sp>
        <p:nvSpPr>
          <p:cNvPr id="2" name="Title 1"/>
          <p:cNvSpPr>
            <a:spLocks noGrp="1"/>
          </p:cNvSpPr>
          <p:nvPr>
            <p:ph type="title"/>
          </p:nvPr>
        </p:nvSpPr>
        <p:spPr>
          <a:xfrm>
            <a:off x="533400" y="-644330"/>
            <a:ext cx="8077200" cy="1497984"/>
          </a:xfrm>
        </p:spPr>
        <p:txBody>
          <a:bodyPr/>
          <a:lstStyle/>
          <a:p>
            <a:pPr algn="ctr"/>
            <a:r>
              <a:rPr lang="en-GB" sz="2000" b="1" dirty="0">
                <a:solidFill>
                  <a:schemeClr val="tx1"/>
                </a:solidFill>
              </a:rPr>
              <a:t>Laboratory confirmed cases of Invasive Streptococcus Pneumoniae </a:t>
            </a:r>
            <a:br>
              <a:rPr lang="en-GB" sz="2000" b="1" dirty="0">
                <a:solidFill>
                  <a:schemeClr val="tx1"/>
                </a:solidFill>
              </a:rPr>
            </a:br>
            <a:r>
              <a:rPr lang="en-GB" sz="2000" b="1" dirty="0">
                <a:solidFill>
                  <a:schemeClr val="tx1"/>
                </a:solidFill>
              </a:rPr>
              <a:t>by age group, 2007-2022, Northern Ireland</a:t>
            </a:r>
          </a:p>
        </p:txBody>
      </p:sp>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5687" y="6437313"/>
            <a:ext cx="5548313" cy="420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7">
            <a:extLst>
              <a:ext uri="{FF2B5EF4-FFF2-40B4-BE49-F238E27FC236}">
                <a16:creationId xmlns:a16="http://schemas.microsoft.com/office/drawing/2014/main" id="{82AAFB60-40AD-4663-9777-4FCF8B285ED4}"/>
              </a:ext>
            </a:extLst>
          </p:cNvPr>
          <p:cNvSpPr txBox="1"/>
          <p:nvPr/>
        </p:nvSpPr>
        <p:spPr>
          <a:xfrm>
            <a:off x="853538" y="5696924"/>
            <a:ext cx="978153" cy="24622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000" dirty="0">
                <a:latin typeface="Arial" panose="020B0604020202020204" pitchFamily="34" charset="0"/>
                <a:cs typeface="Arial" panose="020B0604020202020204" pitchFamily="34" charset="0"/>
              </a:rPr>
              <a:t>Source: NILIS</a:t>
            </a:r>
          </a:p>
        </p:txBody>
      </p:sp>
    </p:spTree>
    <p:extLst>
      <p:ext uri="{BB962C8B-B14F-4D97-AF65-F5344CB8AC3E}">
        <p14:creationId xmlns:p14="http://schemas.microsoft.com/office/powerpoint/2010/main" val="2550267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CCDBADC4-0712-3484-87F7-43016E0FF60C}"/>
              </a:ext>
            </a:extLst>
          </p:cNvPr>
          <p:cNvSpPr txBox="1"/>
          <p:nvPr/>
        </p:nvSpPr>
        <p:spPr>
          <a:xfrm>
            <a:off x="6350139" y="1341105"/>
            <a:ext cx="2893830" cy="5293757"/>
          </a:xfrm>
          <a:prstGeom prst="rect">
            <a:avLst/>
          </a:prstGeom>
          <a:noFill/>
        </p:spPr>
        <p:txBody>
          <a:bodyPr wrap="square">
            <a:spAutoFit/>
          </a:bodyPr>
          <a:lstStyle/>
          <a:p>
            <a:r>
              <a:rPr lang="en-GB" b="1" dirty="0">
                <a:solidFill>
                  <a:srgbClr val="1482AC"/>
                </a:solidFill>
              </a:rPr>
              <a:t>2. At Risk Programme</a:t>
            </a:r>
          </a:p>
          <a:p>
            <a:endParaRPr lang="en-GB" sz="1050" dirty="0"/>
          </a:p>
          <a:p>
            <a:pPr marL="171450" indent="-171450">
              <a:buFont typeface="Arial" panose="020B0604020202020204" pitchFamily="34" charset="0"/>
              <a:buChar char="•"/>
            </a:pPr>
            <a:r>
              <a:rPr lang="en-GB" sz="1050" b="1" dirty="0"/>
              <a:t>(Children aged 2 years and over, and adults)</a:t>
            </a:r>
          </a:p>
          <a:p>
            <a:endParaRPr lang="en-GB" sz="1050" dirty="0"/>
          </a:p>
          <a:p>
            <a:endParaRPr lang="en-GB" sz="1050" dirty="0"/>
          </a:p>
          <a:p>
            <a:endParaRPr lang="en-GB" sz="1050" dirty="0"/>
          </a:p>
          <a:p>
            <a:endParaRPr lang="en-GB" sz="1050" dirty="0"/>
          </a:p>
          <a:p>
            <a:endParaRPr lang="en-GB" sz="1050" dirty="0"/>
          </a:p>
          <a:p>
            <a:endParaRPr lang="en-GB" sz="1050" dirty="0"/>
          </a:p>
          <a:p>
            <a:endParaRPr lang="en-GB" sz="1050" dirty="0"/>
          </a:p>
          <a:p>
            <a:endParaRPr lang="en-GB" sz="1050" dirty="0"/>
          </a:p>
          <a:p>
            <a:endParaRPr lang="en-GB" sz="1050" dirty="0"/>
          </a:p>
          <a:p>
            <a:endParaRPr lang="en-GB" sz="1050" dirty="0"/>
          </a:p>
          <a:p>
            <a:endParaRPr lang="en-GB" sz="1050" dirty="0"/>
          </a:p>
          <a:p>
            <a:endParaRPr lang="en-GB" sz="1050" dirty="0"/>
          </a:p>
          <a:p>
            <a:pPr algn="ctr"/>
            <a:r>
              <a:rPr lang="en-GB" sz="1050" dirty="0"/>
              <a:t>See </a:t>
            </a:r>
            <a:r>
              <a:rPr lang="en-GB" sz="1050" dirty="0">
                <a:hlinkClick r:id="rId3" action="ppaction://hlinksldjump"/>
              </a:rPr>
              <a:t>slide 6</a:t>
            </a:r>
            <a:r>
              <a:rPr lang="en-GB" sz="1050" dirty="0"/>
              <a:t> – Table 2 of Green book </a:t>
            </a:r>
          </a:p>
          <a:p>
            <a:pPr algn="ctr"/>
            <a:r>
              <a:rPr lang="en-GB" sz="1050" dirty="0"/>
              <a:t>for clinical risk groups </a:t>
            </a:r>
          </a:p>
          <a:p>
            <a:endParaRPr lang="en-GB" sz="1050" dirty="0"/>
          </a:p>
          <a:p>
            <a:endParaRPr lang="en-GB" sz="1050" dirty="0"/>
          </a:p>
          <a:p>
            <a:endParaRPr lang="en-GB" sz="1050" dirty="0"/>
          </a:p>
          <a:p>
            <a:endParaRPr lang="en-GB" sz="1050" dirty="0"/>
          </a:p>
          <a:p>
            <a:endParaRPr lang="en-GB" sz="1050" dirty="0"/>
          </a:p>
          <a:p>
            <a:endParaRPr lang="en-GB" sz="1050" dirty="0"/>
          </a:p>
          <a:p>
            <a:endParaRPr lang="en-GB" sz="1050" dirty="0"/>
          </a:p>
          <a:p>
            <a:endParaRPr lang="en-GB" sz="1050" dirty="0"/>
          </a:p>
          <a:p>
            <a:endParaRPr lang="en-GB" sz="1050" dirty="0"/>
          </a:p>
          <a:p>
            <a:endParaRPr lang="en-GB" sz="1050" dirty="0"/>
          </a:p>
          <a:p>
            <a:pPr algn="ctr"/>
            <a:endParaRPr lang="en-GB" sz="1050" dirty="0"/>
          </a:p>
          <a:p>
            <a:pPr algn="ctr"/>
            <a:r>
              <a:rPr lang="en-GB" sz="1050" dirty="0"/>
              <a:t>See </a:t>
            </a:r>
            <a:r>
              <a:rPr lang="en-GB" sz="1050" dirty="0">
                <a:hlinkClick r:id="rId4" action="ppaction://hlinksldjump"/>
              </a:rPr>
              <a:t>slide 7</a:t>
            </a:r>
            <a:r>
              <a:rPr lang="en-GB" sz="1050" dirty="0"/>
              <a:t> – Table 3 of Green book </a:t>
            </a:r>
          </a:p>
          <a:p>
            <a:pPr algn="ctr"/>
            <a:r>
              <a:rPr lang="en-GB" sz="1050" dirty="0"/>
              <a:t>for vaccine dosing </a:t>
            </a:r>
          </a:p>
          <a:p>
            <a:pPr algn="ctr"/>
            <a:endParaRPr lang="en-GB" sz="500" dirty="0"/>
          </a:p>
        </p:txBody>
      </p:sp>
      <p:sp>
        <p:nvSpPr>
          <p:cNvPr id="2" name="Title 1">
            <a:extLst>
              <a:ext uri="{FF2B5EF4-FFF2-40B4-BE49-F238E27FC236}">
                <a16:creationId xmlns:a16="http://schemas.microsoft.com/office/drawing/2014/main" id="{C217CF88-FAE5-5042-3D38-B0D1D3F81F12}"/>
              </a:ext>
            </a:extLst>
          </p:cNvPr>
          <p:cNvSpPr>
            <a:spLocks noGrp="1"/>
          </p:cNvSpPr>
          <p:nvPr>
            <p:ph type="title" idx="4294967295"/>
          </p:nvPr>
        </p:nvSpPr>
        <p:spPr>
          <a:xfrm>
            <a:off x="580230" y="69326"/>
            <a:ext cx="8265362" cy="1135063"/>
          </a:xfrm>
        </p:spPr>
        <p:txBody>
          <a:bodyPr>
            <a:noAutofit/>
          </a:bodyPr>
          <a:lstStyle/>
          <a:p>
            <a:pPr algn="ctr"/>
            <a:r>
              <a:rPr lang="en-GB" sz="3800" b="1" dirty="0">
                <a:solidFill>
                  <a:schemeClr val="tx1"/>
                </a:solidFill>
              </a:rPr>
              <a:t>Eligibility</a:t>
            </a:r>
            <a:r>
              <a:rPr lang="en-GB" sz="3800" dirty="0">
                <a:solidFill>
                  <a:schemeClr val="accent1">
                    <a:lumMod val="75000"/>
                  </a:schemeClr>
                </a:solidFill>
              </a:rPr>
              <a:t> </a:t>
            </a:r>
            <a:br>
              <a:rPr lang="en-GB" sz="3800" dirty="0">
                <a:solidFill>
                  <a:schemeClr val="accent1">
                    <a:lumMod val="75000"/>
                  </a:schemeClr>
                </a:solidFill>
              </a:rPr>
            </a:br>
            <a:r>
              <a:rPr lang="en-GB" sz="3800" dirty="0">
                <a:solidFill>
                  <a:srgbClr val="1482AC"/>
                </a:solidFill>
              </a:rPr>
              <a:t>Pneumococcal Immunisation Programme </a:t>
            </a:r>
            <a:endParaRPr lang="en-GB" sz="3800" b="1" dirty="0">
              <a:solidFill>
                <a:srgbClr val="1482AC"/>
              </a:solidFill>
            </a:endParaRPr>
          </a:p>
        </p:txBody>
      </p:sp>
      <p:pic>
        <p:nvPicPr>
          <p:cNvPr id="15" name="Picture 14">
            <a:hlinkClick r:id="rId3" action="ppaction://hlinksldjump"/>
            <a:extLst>
              <a:ext uri="{FF2B5EF4-FFF2-40B4-BE49-F238E27FC236}">
                <a16:creationId xmlns:a16="http://schemas.microsoft.com/office/drawing/2014/main" id="{8DE2DB80-4931-838D-A691-6D9858243F5B}"/>
              </a:ext>
            </a:extLst>
          </p:cNvPr>
          <p:cNvPicPr>
            <a:picLocks noChangeAspect="1"/>
          </p:cNvPicPr>
          <p:nvPr/>
        </p:nvPicPr>
        <p:blipFill>
          <a:blip r:embed="rId5"/>
          <a:stretch>
            <a:fillRect/>
          </a:stretch>
        </p:blipFill>
        <p:spPr>
          <a:xfrm>
            <a:off x="6676277" y="2184884"/>
            <a:ext cx="2169601" cy="1626298"/>
          </a:xfrm>
          <a:prstGeom prst="rect">
            <a:avLst/>
          </a:prstGeom>
        </p:spPr>
      </p:pic>
      <p:sp>
        <p:nvSpPr>
          <p:cNvPr id="17" name="TextBox 16">
            <a:extLst>
              <a:ext uri="{FF2B5EF4-FFF2-40B4-BE49-F238E27FC236}">
                <a16:creationId xmlns:a16="http://schemas.microsoft.com/office/drawing/2014/main" id="{44331ACE-19B4-3495-3A3F-05B4F3FAFFFB}"/>
              </a:ext>
            </a:extLst>
          </p:cNvPr>
          <p:cNvSpPr txBox="1"/>
          <p:nvPr/>
        </p:nvSpPr>
        <p:spPr>
          <a:xfrm>
            <a:off x="224411" y="1315020"/>
            <a:ext cx="6080760" cy="3139321"/>
          </a:xfrm>
          <a:prstGeom prst="rect">
            <a:avLst/>
          </a:prstGeom>
          <a:noFill/>
        </p:spPr>
        <p:txBody>
          <a:bodyPr wrap="square">
            <a:spAutoFit/>
          </a:bodyPr>
          <a:lstStyle/>
          <a:p>
            <a:pPr marL="342900" indent="-342900">
              <a:buAutoNum type="arabicPeriod"/>
            </a:pPr>
            <a:r>
              <a:rPr lang="en-GB" b="1" dirty="0">
                <a:solidFill>
                  <a:srgbClr val="1482AC"/>
                </a:solidFill>
              </a:rPr>
              <a:t>Routine Programmes </a:t>
            </a:r>
          </a:p>
          <a:p>
            <a:endParaRPr lang="en-GB" sz="1000" dirty="0">
              <a:solidFill>
                <a:srgbClr val="1482AC"/>
              </a:solidFill>
            </a:endParaRPr>
          </a:p>
          <a:p>
            <a:pPr marL="171450" indent="-171450">
              <a:buFont typeface="Arial" panose="020B0604020202020204" pitchFamily="34" charset="0"/>
              <a:buChar char="•"/>
            </a:pPr>
            <a:r>
              <a:rPr lang="en-GB" sz="1000" b="1" dirty="0"/>
              <a:t>Infants (under two</a:t>
            </a:r>
            <a:r>
              <a:rPr lang="en-GB" sz="1000" b="1" dirty="0">
                <a:ea typeface="Calibri"/>
                <a:cs typeface="Calibri"/>
              </a:rPr>
              <a:t> </a:t>
            </a:r>
            <a:r>
              <a:rPr lang="en-GB" sz="1000" b="1" dirty="0"/>
              <a:t>years of age)</a:t>
            </a:r>
          </a:p>
          <a:p>
            <a:endParaRPr lang="en-GB" sz="1000" dirty="0"/>
          </a:p>
          <a:p>
            <a:endParaRPr lang="en-GB" sz="1000" dirty="0"/>
          </a:p>
          <a:p>
            <a:endParaRPr lang="en-GB" sz="1000" dirty="0"/>
          </a:p>
          <a:p>
            <a:endParaRPr lang="en-GB" sz="1000" dirty="0"/>
          </a:p>
          <a:p>
            <a:endParaRPr lang="en-GB" sz="1000" dirty="0"/>
          </a:p>
          <a:p>
            <a:endParaRPr lang="en-GB" sz="1000" dirty="0"/>
          </a:p>
          <a:p>
            <a:endParaRPr lang="en-GB" sz="1000" dirty="0"/>
          </a:p>
          <a:p>
            <a:endParaRPr lang="en-GB" sz="1000" dirty="0"/>
          </a:p>
          <a:p>
            <a:endParaRPr lang="en-GB" sz="1000" dirty="0"/>
          </a:p>
          <a:p>
            <a:endParaRPr lang="en-GB" sz="1000" dirty="0"/>
          </a:p>
          <a:p>
            <a:endParaRPr lang="en-GB" sz="1000" dirty="0"/>
          </a:p>
          <a:p>
            <a:endParaRPr lang="en-GB" sz="1000" dirty="0"/>
          </a:p>
          <a:p>
            <a:endParaRPr lang="en-GB" sz="1000" dirty="0"/>
          </a:p>
          <a:p>
            <a:endParaRPr lang="en-GB" sz="1000" dirty="0"/>
          </a:p>
          <a:p>
            <a:endParaRPr lang="en-GB" sz="1000" dirty="0"/>
          </a:p>
          <a:p>
            <a:pPr marL="171450" indent="-171450">
              <a:buFont typeface="Arial" panose="020B0604020202020204" pitchFamily="34" charset="0"/>
              <a:buChar char="•"/>
            </a:pPr>
            <a:r>
              <a:rPr lang="en-GB" sz="1000" b="1" dirty="0"/>
              <a:t>Adults (aged 65 years)</a:t>
            </a:r>
          </a:p>
        </p:txBody>
      </p:sp>
      <p:graphicFrame>
        <p:nvGraphicFramePr>
          <p:cNvPr id="23" name="Table 22">
            <a:extLst>
              <a:ext uri="{FF2B5EF4-FFF2-40B4-BE49-F238E27FC236}">
                <a16:creationId xmlns:a16="http://schemas.microsoft.com/office/drawing/2014/main" id="{4367879A-02A5-FE37-2847-5A2D51DB6E83}"/>
              </a:ext>
            </a:extLst>
          </p:cNvPr>
          <p:cNvGraphicFramePr>
            <a:graphicFrameLocks noGrp="1"/>
          </p:cNvGraphicFramePr>
          <p:nvPr>
            <p:extLst/>
          </p:nvPr>
        </p:nvGraphicFramePr>
        <p:xfrm>
          <a:off x="274962" y="2129051"/>
          <a:ext cx="5848040" cy="1930400"/>
        </p:xfrm>
        <a:graphic>
          <a:graphicData uri="http://schemas.openxmlformats.org/drawingml/2006/table">
            <a:tbl>
              <a:tblPr firstRow="1" bandRow="1">
                <a:tableStyleId>{5940675A-B579-460E-94D1-54222C63F5DA}</a:tableStyleId>
              </a:tblPr>
              <a:tblGrid>
                <a:gridCol w="1504640">
                  <a:extLst>
                    <a:ext uri="{9D8B030D-6E8A-4147-A177-3AD203B41FA5}">
                      <a16:colId xmlns:a16="http://schemas.microsoft.com/office/drawing/2014/main" val="2291093425"/>
                    </a:ext>
                  </a:extLst>
                </a:gridCol>
                <a:gridCol w="1959963">
                  <a:extLst>
                    <a:ext uri="{9D8B030D-6E8A-4147-A177-3AD203B41FA5}">
                      <a16:colId xmlns:a16="http://schemas.microsoft.com/office/drawing/2014/main" val="1825486141"/>
                    </a:ext>
                  </a:extLst>
                </a:gridCol>
                <a:gridCol w="1356610">
                  <a:extLst>
                    <a:ext uri="{9D8B030D-6E8A-4147-A177-3AD203B41FA5}">
                      <a16:colId xmlns:a16="http://schemas.microsoft.com/office/drawing/2014/main" val="3470569597"/>
                    </a:ext>
                  </a:extLst>
                </a:gridCol>
                <a:gridCol w="1026827">
                  <a:extLst>
                    <a:ext uri="{9D8B030D-6E8A-4147-A177-3AD203B41FA5}">
                      <a16:colId xmlns:a16="http://schemas.microsoft.com/office/drawing/2014/main" val="3173028866"/>
                    </a:ext>
                  </a:extLst>
                </a:gridCol>
              </a:tblGrid>
              <a:tr h="370840">
                <a:tc>
                  <a:txBody>
                    <a:bodyPr/>
                    <a:lstStyle/>
                    <a:p>
                      <a:pPr algn="ctr"/>
                      <a:r>
                        <a:rPr lang="en-GB" sz="1200" b="1" dirty="0"/>
                        <a:t>Age due</a:t>
                      </a:r>
                    </a:p>
                  </a:txBody>
                  <a:tcPr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BEFBF"/>
                    </a:solidFill>
                  </a:tcPr>
                </a:tc>
                <a:tc>
                  <a:txBody>
                    <a:bodyPr/>
                    <a:lstStyle/>
                    <a:p>
                      <a:pPr algn="ctr"/>
                      <a:r>
                        <a:rPr lang="en-GB" sz="1200" b="1" dirty="0"/>
                        <a:t>Diseases protected against</a:t>
                      </a:r>
                    </a:p>
                  </a:txBody>
                  <a:tcPr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BEFBF"/>
                    </a:solidFill>
                  </a:tcPr>
                </a:tc>
                <a:tc gridSpan="2">
                  <a:txBody>
                    <a:bodyPr/>
                    <a:lstStyle/>
                    <a:p>
                      <a:pPr algn="ctr"/>
                      <a:r>
                        <a:rPr lang="en-GB" sz="1200" b="1" dirty="0"/>
                        <a:t>Vaccine given and trade name</a:t>
                      </a:r>
                    </a:p>
                  </a:txBody>
                  <a:tcPr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BEFBF"/>
                    </a:solidFill>
                  </a:tcPr>
                </a:tc>
                <a:tc hMerge="1">
                  <a:txBody>
                    <a:bodyPr/>
                    <a:lstStyle/>
                    <a:p>
                      <a:endParaRPr lang="en-GB" dirty="0"/>
                    </a:p>
                  </a:txBody>
                  <a:tcPr/>
                </a:tc>
                <a:extLst>
                  <a:ext uri="{0D108BD9-81ED-4DB2-BD59-A6C34878D82A}">
                    <a16:rowId xmlns:a16="http://schemas.microsoft.com/office/drawing/2014/main" val="4191503338"/>
                  </a:ext>
                </a:extLst>
              </a:tr>
              <a:tr h="370840">
                <a:tc rowSpan="2">
                  <a:txBody>
                    <a:bodyPr/>
                    <a:lstStyle/>
                    <a:p>
                      <a:r>
                        <a:rPr lang="en-GB" sz="1100" dirty="0"/>
                        <a:t>Sixteen weeks old</a:t>
                      </a:r>
                    </a:p>
                  </a:txBody>
                  <a:tcPr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CEFDE"/>
                    </a:solidFill>
                  </a:tcPr>
                </a:tc>
                <a:tc>
                  <a:txBody>
                    <a:bodyPr/>
                    <a:lstStyle/>
                    <a:p>
                      <a:r>
                        <a:rPr lang="en-GB" sz="1100" dirty="0"/>
                        <a:t>Diphtheria, tetanus, pertussis,  </a:t>
                      </a:r>
                    </a:p>
                    <a:p>
                      <a:r>
                        <a:rPr lang="en-GB" sz="1100" dirty="0"/>
                        <a:t>polio, Hib and hepatitis B</a:t>
                      </a:r>
                    </a:p>
                  </a:txBody>
                  <a:tcPr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lang="en-GB" sz="1100" dirty="0"/>
                        <a:t>DTaP/IPV/Hib/HepB</a:t>
                      </a:r>
                    </a:p>
                  </a:txBody>
                  <a:tcPr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lang="en-GB" sz="1100" dirty="0"/>
                        <a:t>Infanrix hexa  </a:t>
                      </a:r>
                    </a:p>
                    <a:p>
                      <a:r>
                        <a:rPr lang="en-GB" sz="1100" dirty="0"/>
                        <a:t>or Vaxelis </a:t>
                      </a:r>
                    </a:p>
                  </a:txBody>
                  <a:tcPr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DF9E7"/>
                    </a:solidFill>
                  </a:tcPr>
                </a:tc>
                <a:extLst>
                  <a:ext uri="{0D108BD9-81ED-4DB2-BD59-A6C34878D82A}">
                    <a16:rowId xmlns:a16="http://schemas.microsoft.com/office/drawing/2014/main" val="3146292566"/>
                  </a:ext>
                </a:extLst>
              </a:tr>
              <a:tr h="370840">
                <a:tc vMerge="1">
                  <a:txBody>
                    <a:bodyPr/>
                    <a:lstStyle/>
                    <a:p>
                      <a:endParaRPr lang="en-GB" sz="1200" dirty="0"/>
                    </a:p>
                  </a:txBody>
                  <a:tcPr/>
                </a:tc>
                <a:tc>
                  <a:txBody>
                    <a:bodyPr/>
                    <a:lstStyle/>
                    <a:p>
                      <a:r>
                        <a:rPr lang="en-GB" sz="1100" dirty="0"/>
                        <a:t>Pneumococcal (13 serotypes)</a:t>
                      </a:r>
                    </a:p>
                  </a:txBody>
                  <a:tcPr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lang="en-GB" sz="1100" dirty="0"/>
                        <a:t>PCV</a:t>
                      </a:r>
                    </a:p>
                  </a:txBody>
                  <a:tcPr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lang="en-GB" sz="1100" dirty="0"/>
                        <a:t>Prevenar 13</a:t>
                      </a:r>
                    </a:p>
                  </a:txBody>
                  <a:tcPr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DF9E7"/>
                    </a:solidFill>
                  </a:tcPr>
                </a:tc>
                <a:extLst>
                  <a:ext uri="{0D108BD9-81ED-4DB2-BD59-A6C34878D82A}">
                    <a16:rowId xmlns:a16="http://schemas.microsoft.com/office/drawing/2014/main" val="338750775"/>
                  </a:ext>
                </a:extLst>
              </a:tr>
              <a:tr h="313443">
                <a:tc>
                  <a:txBody>
                    <a:bodyPr/>
                    <a:lstStyle/>
                    <a:p>
                      <a:r>
                        <a:rPr lang="en-GB" sz="1100" dirty="0"/>
                        <a:t>One year old (on or after the child’s first birthday)</a:t>
                      </a:r>
                    </a:p>
                  </a:txBody>
                  <a:tcPr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AE2C0"/>
                    </a:solidFill>
                  </a:tcPr>
                </a:tc>
                <a:tc>
                  <a:txBody>
                    <a:bodyPr/>
                    <a:lstStyle/>
                    <a:p>
                      <a:r>
                        <a:rPr lang="en-GB" sz="1100" dirty="0"/>
                        <a:t>Pneumococcal</a:t>
                      </a:r>
                    </a:p>
                    <a:p>
                      <a:r>
                        <a:rPr lang="en-GB" sz="1100" dirty="0"/>
                        <a:t>MenB</a:t>
                      </a:r>
                    </a:p>
                    <a:p>
                      <a:r>
                        <a:rPr lang="en-GB" sz="1100" dirty="0"/>
                        <a:t>Measles, mumps, rubella, varicella</a:t>
                      </a:r>
                    </a:p>
                  </a:txBody>
                  <a:tcPr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lang="en-GB" sz="1100" dirty="0"/>
                        <a:t>PCV</a:t>
                      </a:r>
                    </a:p>
                    <a:p>
                      <a:r>
                        <a:rPr lang="en-GB" sz="1100" dirty="0"/>
                        <a:t>MenB</a:t>
                      </a:r>
                    </a:p>
                    <a:p>
                      <a:r>
                        <a:rPr lang="en-GB" sz="1100" dirty="0"/>
                        <a:t>MMRV</a:t>
                      </a:r>
                    </a:p>
                    <a:p>
                      <a:endParaRPr lang="en-GB" sz="1100" dirty="0"/>
                    </a:p>
                  </a:txBody>
                  <a:tcPr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lang="en-GB" sz="1100" dirty="0"/>
                        <a:t>Prevenar 13</a:t>
                      </a:r>
                    </a:p>
                    <a:p>
                      <a:r>
                        <a:rPr lang="en-GB" sz="1100" dirty="0"/>
                        <a:t>Bexsero</a:t>
                      </a:r>
                    </a:p>
                    <a:p>
                      <a:r>
                        <a:rPr lang="en-GB" sz="1100" dirty="0"/>
                        <a:t>ProQuad or </a:t>
                      </a:r>
                    </a:p>
                    <a:p>
                      <a:r>
                        <a:rPr lang="en-GB" sz="1100" dirty="0"/>
                        <a:t>Priorix Tetra</a:t>
                      </a:r>
                    </a:p>
                  </a:txBody>
                  <a:tcPr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DF9E7"/>
                    </a:solidFill>
                  </a:tcPr>
                </a:tc>
                <a:extLst>
                  <a:ext uri="{0D108BD9-81ED-4DB2-BD59-A6C34878D82A}">
                    <a16:rowId xmlns:a16="http://schemas.microsoft.com/office/drawing/2014/main" val="2530417456"/>
                  </a:ext>
                </a:extLst>
              </a:tr>
            </a:tbl>
          </a:graphicData>
        </a:graphic>
      </p:graphicFrame>
      <p:graphicFrame>
        <p:nvGraphicFramePr>
          <p:cNvPr id="24" name="Table 23">
            <a:extLst>
              <a:ext uri="{FF2B5EF4-FFF2-40B4-BE49-F238E27FC236}">
                <a16:creationId xmlns:a16="http://schemas.microsoft.com/office/drawing/2014/main" id="{A9DBE1E6-0B6A-BE3F-0A05-8EEBC53751E1}"/>
              </a:ext>
            </a:extLst>
          </p:cNvPr>
          <p:cNvGraphicFramePr>
            <a:graphicFrameLocks noGrp="1"/>
          </p:cNvGraphicFramePr>
          <p:nvPr>
            <p:extLst/>
          </p:nvPr>
        </p:nvGraphicFramePr>
        <p:xfrm>
          <a:off x="274962" y="4454341"/>
          <a:ext cx="5848040" cy="1767840"/>
        </p:xfrm>
        <a:graphic>
          <a:graphicData uri="http://schemas.openxmlformats.org/drawingml/2006/table">
            <a:tbl>
              <a:tblPr firstRow="1" bandRow="1">
                <a:tableStyleId>{5940675A-B579-460E-94D1-54222C63F5DA}</a:tableStyleId>
              </a:tblPr>
              <a:tblGrid>
                <a:gridCol w="1504640">
                  <a:extLst>
                    <a:ext uri="{9D8B030D-6E8A-4147-A177-3AD203B41FA5}">
                      <a16:colId xmlns:a16="http://schemas.microsoft.com/office/drawing/2014/main" val="1373627388"/>
                    </a:ext>
                  </a:extLst>
                </a:gridCol>
                <a:gridCol w="1959963">
                  <a:extLst>
                    <a:ext uri="{9D8B030D-6E8A-4147-A177-3AD203B41FA5}">
                      <a16:colId xmlns:a16="http://schemas.microsoft.com/office/drawing/2014/main" val="3851990538"/>
                    </a:ext>
                  </a:extLst>
                </a:gridCol>
                <a:gridCol w="1356610">
                  <a:extLst>
                    <a:ext uri="{9D8B030D-6E8A-4147-A177-3AD203B41FA5}">
                      <a16:colId xmlns:a16="http://schemas.microsoft.com/office/drawing/2014/main" val="4106543067"/>
                    </a:ext>
                  </a:extLst>
                </a:gridCol>
                <a:gridCol w="1026827">
                  <a:extLst>
                    <a:ext uri="{9D8B030D-6E8A-4147-A177-3AD203B41FA5}">
                      <a16:colId xmlns:a16="http://schemas.microsoft.com/office/drawing/2014/main" val="2080065387"/>
                    </a:ext>
                  </a:extLst>
                </a:gridCol>
              </a:tblGrid>
              <a:tr h="313443">
                <a:tc>
                  <a:txBody>
                    <a:bodyPr/>
                    <a:lstStyle/>
                    <a:p>
                      <a:r>
                        <a:rPr lang="en-GB" sz="1100" dirty="0"/>
                        <a:t>65 years old</a:t>
                      </a:r>
                    </a:p>
                  </a:txBody>
                  <a:tcPr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AE2C0"/>
                    </a:solidFill>
                  </a:tcPr>
                </a:tc>
                <a:tc>
                  <a:txBody>
                    <a:bodyPr/>
                    <a:lstStyle/>
                    <a:p>
                      <a:r>
                        <a:rPr lang="en-GB" sz="1100" dirty="0"/>
                        <a:t>Pneumococcal (23 or 20 serotypes)</a:t>
                      </a:r>
                    </a:p>
                  </a:txBody>
                  <a:tcPr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lang="en-GB" sz="1100" dirty="0"/>
                        <a:t>Pneumococcal polysaccharide vaccine (PPV23) </a:t>
                      </a:r>
                    </a:p>
                    <a:p>
                      <a:endParaRPr lang="en-GB" sz="1100" dirty="0"/>
                    </a:p>
                    <a:p>
                      <a:r>
                        <a:rPr lang="en-GB" sz="1100" dirty="0"/>
                        <a:t>or </a:t>
                      </a:r>
                    </a:p>
                    <a:p>
                      <a:endParaRPr lang="en-GB" sz="1100" dirty="0"/>
                    </a:p>
                    <a:p>
                      <a:r>
                        <a:rPr lang="en-GB" sz="1100" dirty="0"/>
                        <a:t>Pneumococcal conjugate vaccine (PCV20) </a:t>
                      </a:r>
                      <a:r>
                        <a:rPr lang="en-GB" sz="1100" i="1" dirty="0"/>
                        <a:t>once PPV23 stock exhausted</a:t>
                      </a:r>
                    </a:p>
                  </a:txBody>
                  <a:tcPr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chemeClr val="bg1"/>
                    </a:solidFill>
                  </a:tcPr>
                </a:tc>
                <a:tc>
                  <a:txBody>
                    <a:bodyPr/>
                    <a:lstStyle/>
                    <a:p>
                      <a:r>
                        <a:rPr lang="en-GB" sz="1100" dirty="0"/>
                        <a:t>Pneumovax 23</a:t>
                      </a:r>
                    </a:p>
                    <a:p>
                      <a:r>
                        <a:rPr lang="en-GB" sz="1100" dirty="0"/>
                        <a:t>Prevenar 20</a:t>
                      </a:r>
                    </a:p>
                  </a:txBody>
                  <a:tcPr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DF9E7"/>
                    </a:solidFill>
                  </a:tcPr>
                </a:tc>
                <a:extLst>
                  <a:ext uri="{0D108BD9-81ED-4DB2-BD59-A6C34878D82A}">
                    <a16:rowId xmlns:a16="http://schemas.microsoft.com/office/drawing/2014/main" val="1193578479"/>
                  </a:ext>
                </a:extLst>
              </a:tr>
            </a:tbl>
          </a:graphicData>
        </a:graphic>
      </p:graphicFrame>
      <p:cxnSp>
        <p:nvCxnSpPr>
          <p:cNvPr id="26" name="Straight Connector 25">
            <a:extLst>
              <a:ext uri="{FF2B5EF4-FFF2-40B4-BE49-F238E27FC236}">
                <a16:creationId xmlns:a16="http://schemas.microsoft.com/office/drawing/2014/main" id="{0F591855-C282-BE3B-69DB-94F3E549ABD5}"/>
              </a:ext>
            </a:extLst>
          </p:cNvPr>
          <p:cNvCxnSpPr/>
          <p:nvPr/>
        </p:nvCxnSpPr>
        <p:spPr>
          <a:xfrm>
            <a:off x="6305171" y="1315020"/>
            <a:ext cx="0" cy="4893409"/>
          </a:xfrm>
          <a:prstGeom prst="line">
            <a:avLst/>
          </a:prstGeom>
          <a:ln w="28575"/>
        </p:spPr>
        <p:style>
          <a:lnRef idx="1">
            <a:schemeClr val="dk1"/>
          </a:lnRef>
          <a:fillRef idx="0">
            <a:schemeClr val="dk1"/>
          </a:fillRef>
          <a:effectRef idx="0">
            <a:schemeClr val="dk1"/>
          </a:effectRef>
          <a:fontRef idx="minor">
            <a:schemeClr val="tx1"/>
          </a:fontRef>
        </p:style>
      </p:cxnSp>
      <p:pic>
        <p:nvPicPr>
          <p:cNvPr id="28" name="Picture 27">
            <a:hlinkClick r:id="rId4" action="ppaction://hlinksldjump"/>
            <a:extLst>
              <a:ext uri="{FF2B5EF4-FFF2-40B4-BE49-F238E27FC236}">
                <a16:creationId xmlns:a16="http://schemas.microsoft.com/office/drawing/2014/main" id="{C10EE96D-3F0B-2455-47C2-40E1E52EC8D4}"/>
              </a:ext>
            </a:extLst>
          </p:cNvPr>
          <p:cNvPicPr>
            <a:picLocks noChangeAspect="1"/>
          </p:cNvPicPr>
          <p:nvPr/>
        </p:nvPicPr>
        <p:blipFill>
          <a:blip r:embed="rId6"/>
          <a:stretch>
            <a:fillRect/>
          </a:stretch>
        </p:blipFill>
        <p:spPr>
          <a:xfrm>
            <a:off x="6675991" y="4279556"/>
            <a:ext cx="2170175" cy="1626298"/>
          </a:xfrm>
          <a:prstGeom prst="rect">
            <a:avLst/>
          </a:prstGeom>
        </p:spPr>
      </p:pic>
      <p:sp>
        <p:nvSpPr>
          <p:cNvPr id="30" name="TextBox 29">
            <a:extLst>
              <a:ext uri="{FF2B5EF4-FFF2-40B4-BE49-F238E27FC236}">
                <a16:creationId xmlns:a16="http://schemas.microsoft.com/office/drawing/2014/main" id="{1BA4F82F-4AAB-FAAB-ED88-82DBBAC5D5E0}"/>
              </a:ext>
            </a:extLst>
          </p:cNvPr>
          <p:cNvSpPr txBox="1"/>
          <p:nvPr/>
        </p:nvSpPr>
        <p:spPr>
          <a:xfrm>
            <a:off x="224411" y="6396335"/>
            <a:ext cx="4572000" cy="461665"/>
          </a:xfrm>
          <a:prstGeom prst="rect">
            <a:avLst/>
          </a:prstGeom>
          <a:noFill/>
        </p:spPr>
        <p:txBody>
          <a:bodyPr wrap="square">
            <a:spAutoFit/>
          </a:bodyPr>
          <a:lstStyle/>
          <a:p>
            <a:pPr marL="171450" indent="-171450">
              <a:buFont typeface="Arial" panose="020B0604020202020204" pitchFamily="34" charset="0"/>
              <a:buChar char="•"/>
            </a:pPr>
            <a:r>
              <a:rPr lang="en-GB" sz="1200" dirty="0">
                <a:solidFill>
                  <a:schemeClr val="bg1"/>
                </a:solidFill>
                <a:hlinkClick r:id="rId7">
                  <a:extLst>
                    <a:ext uri="{A12FA001-AC4F-418D-AE19-62706E023703}">
                      <ahyp:hlinkClr xmlns:ahyp="http://schemas.microsoft.com/office/drawing/2018/hyperlinkcolor" val="tx"/>
                    </a:ext>
                  </a:extLst>
                </a:hlinkClick>
              </a:rPr>
              <a:t>UKHSA Guidance </a:t>
            </a:r>
            <a:r>
              <a:rPr lang="en-GB" sz="1200" dirty="0">
                <a:solidFill>
                  <a:schemeClr val="bg1"/>
                </a:solidFill>
              </a:rPr>
              <a:t> </a:t>
            </a:r>
          </a:p>
          <a:p>
            <a:pPr marL="171450" indent="-171450">
              <a:buFont typeface="Arial" panose="020B0604020202020204" pitchFamily="34" charset="0"/>
              <a:buChar char="•"/>
            </a:pPr>
            <a:r>
              <a:rPr lang="en-GB" sz="1200" dirty="0">
                <a:solidFill>
                  <a:schemeClr val="bg1"/>
                </a:solidFill>
                <a:hlinkClick r:id="rId8">
                  <a:extLst>
                    <a:ext uri="{A12FA001-AC4F-418D-AE19-62706E023703}">
                      <ahyp:hlinkClr xmlns:ahyp="http://schemas.microsoft.com/office/drawing/2018/hyperlinkcolor" val="tx"/>
                    </a:ext>
                  </a:extLst>
                </a:hlinkClick>
              </a:rPr>
              <a:t>Green Book – Pneumococcal Chapter</a:t>
            </a:r>
            <a:endParaRPr lang="en-GB" sz="1200" dirty="0">
              <a:solidFill>
                <a:schemeClr val="bg1"/>
              </a:solidFill>
            </a:endParaRPr>
          </a:p>
        </p:txBody>
      </p:sp>
      <p:sp>
        <p:nvSpPr>
          <p:cNvPr id="31" name="Rectangle 30">
            <a:extLst>
              <a:ext uri="{FF2B5EF4-FFF2-40B4-BE49-F238E27FC236}">
                <a16:creationId xmlns:a16="http://schemas.microsoft.com/office/drawing/2014/main" id="{384D50B0-9839-442A-15C8-9F2CE4F94EFB}"/>
              </a:ext>
            </a:extLst>
          </p:cNvPr>
          <p:cNvSpPr/>
          <p:nvPr/>
        </p:nvSpPr>
        <p:spPr>
          <a:xfrm>
            <a:off x="1836295" y="2998033"/>
            <a:ext cx="4115467" cy="20236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D2C60FB0-28ED-DDF9-5C74-406625DFAA69}"/>
              </a:ext>
            </a:extLst>
          </p:cNvPr>
          <p:cNvSpPr/>
          <p:nvPr/>
        </p:nvSpPr>
        <p:spPr>
          <a:xfrm>
            <a:off x="1836295" y="3336897"/>
            <a:ext cx="4115467" cy="20236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F8260CAE-E8F4-DD9B-43A4-FAF07C3D49A5}"/>
              </a:ext>
            </a:extLst>
          </p:cNvPr>
          <p:cNvSpPr/>
          <p:nvPr/>
        </p:nvSpPr>
        <p:spPr>
          <a:xfrm>
            <a:off x="1836295" y="4499311"/>
            <a:ext cx="4227226" cy="16916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74468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7" grpId="0"/>
      <p:bldP spid="31" grpId="0" animBg="1"/>
      <p:bldP spid="33" grpId="0" animBg="1"/>
      <p:bldP spid="3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BCB6C95F-710F-6D51-CEF6-003EF4867BC6}"/>
              </a:ext>
            </a:extLst>
          </p:cNvPr>
          <p:cNvSpPr txBox="1"/>
          <p:nvPr/>
        </p:nvSpPr>
        <p:spPr>
          <a:xfrm>
            <a:off x="-10997" y="442308"/>
            <a:ext cx="9165994" cy="1261884"/>
          </a:xfrm>
          <a:prstGeom prst="rect">
            <a:avLst/>
          </a:prstGeom>
          <a:noFill/>
        </p:spPr>
        <p:txBody>
          <a:bodyPr wrap="square">
            <a:spAutoFit/>
          </a:bodyPr>
          <a:lstStyle/>
          <a:p>
            <a:pPr algn="ctr"/>
            <a:r>
              <a:rPr lang="en-GB" sz="3800" dirty="0">
                <a:solidFill>
                  <a:schemeClr val="accent1">
                    <a:lumMod val="75000"/>
                  </a:schemeClr>
                </a:solidFill>
                <a:latin typeface="+mj-lt"/>
              </a:rPr>
              <a:t>Pneumococcal Immunisation Programme:</a:t>
            </a:r>
          </a:p>
          <a:p>
            <a:pPr algn="ctr"/>
            <a:r>
              <a:rPr lang="en-GB" sz="3800" b="1" dirty="0">
                <a:solidFill>
                  <a:schemeClr val="accent1">
                    <a:lumMod val="75000"/>
                  </a:schemeClr>
                </a:solidFill>
                <a:latin typeface="+mj-lt"/>
              </a:rPr>
              <a:t>Uncertain or Incomplete immunisation status</a:t>
            </a:r>
            <a:endParaRPr lang="en-GB" b="1" dirty="0">
              <a:latin typeface="+mj-lt"/>
            </a:endParaRPr>
          </a:p>
        </p:txBody>
      </p:sp>
      <p:pic>
        <p:nvPicPr>
          <p:cNvPr id="34" name="Picture 33">
            <a:extLst>
              <a:ext uri="{FF2B5EF4-FFF2-40B4-BE49-F238E27FC236}">
                <a16:creationId xmlns:a16="http://schemas.microsoft.com/office/drawing/2014/main" id="{45F68D71-B850-69F0-377B-42D71BF09AD8}"/>
              </a:ext>
            </a:extLst>
          </p:cNvPr>
          <p:cNvPicPr>
            <a:picLocks noChangeAspect="1"/>
          </p:cNvPicPr>
          <p:nvPr/>
        </p:nvPicPr>
        <p:blipFill>
          <a:blip r:embed="rId3"/>
          <a:stretch>
            <a:fillRect/>
          </a:stretch>
        </p:blipFill>
        <p:spPr>
          <a:xfrm>
            <a:off x="269460" y="1902869"/>
            <a:ext cx="2727739" cy="3052261"/>
          </a:xfrm>
          <a:prstGeom prst="rect">
            <a:avLst/>
          </a:prstGeom>
        </p:spPr>
      </p:pic>
      <p:graphicFrame>
        <p:nvGraphicFramePr>
          <p:cNvPr id="35" name="Table 34">
            <a:extLst>
              <a:ext uri="{FF2B5EF4-FFF2-40B4-BE49-F238E27FC236}">
                <a16:creationId xmlns:a16="http://schemas.microsoft.com/office/drawing/2014/main" id="{E04FD5B3-DCA8-E36F-F55D-2935753C923A}"/>
              </a:ext>
            </a:extLst>
          </p:cNvPr>
          <p:cNvGraphicFramePr>
            <a:graphicFrameLocks noGrp="1"/>
          </p:cNvGraphicFramePr>
          <p:nvPr>
            <p:extLst/>
          </p:nvPr>
        </p:nvGraphicFramePr>
        <p:xfrm>
          <a:off x="3098802" y="1974850"/>
          <a:ext cx="5775738" cy="3962400"/>
        </p:xfrm>
        <a:graphic>
          <a:graphicData uri="http://schemas.openxmlformats.org/drawingml/2006/table">
            <a:tbl>
              <a:tblPr firstRow="1" bandRow="1">
                <a:tableStyleId>{5940675A-B579-460E-94D1-54222C63F5DA}</a:tableStyleId>
              </a:tblPr>
              <a:tblGrid>
                <a:gridCol w="2887869">
                  <a:extLst>
                    <a:ext uri="{9D8B030D-6E8A-4147-A177-3AD203B41FA5}">
                      <a16:colId xmlns:a16="http://schemas.microsoft.com/office/drawing/2014/main" val="1404363337"/>
                    </a:ext>
                  </a:extLst>
                </a:gridCol>
                <a:gridCol w="2887869">
                  <a:extLst>
                    <a:ext uri="{9D8B030D-6E8A-4147-A177-3AD203B41FA5}">
                      <a16:colId xmlns:a16="http://schemas.microsoft.com/office/drawing/2014/main" val="1308029343"/>
                    </a:ext>
                  </a:extLst>
                </a:gridCol>
              </a:tblGrid>
              <a:tr h="370840">
                <a:tc>
                  <a:txBody>
                    <a:bodyPr/>
                    <a:lstStyle/>
                    <a:p>
                      <a:r>
                        <a:rPr lang="en-GB" sz="1400" dirty="0">
                          <a:solidFill>
                            <a:schemeClr val="bg1"/>
                          </a:solidFill>
                        </a:rPr>
                        <a:t>Infants from eight weeks of age </a:t>
                      </a:r>
                    </a:p>
                    <a:p>
                      <a:r>
                        <a:rPr lang="en-GB" sz="1400" dirty="0">
                          <a:solidFill>
                            <a:schemeClr val="bg1"/>
                          </a:solidFill>
                        </a:rPr>
                        <a:t>up to first birthday</a:t>
                      </a: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r>
                        <a:rPr lang="en-GB" sz="1400" dirty="0">
                          <a:solidFill>
                            <a:schemeClr val="bg1"/>
                          </a:solidFill>
                        </a:rPr>
                        <a:t>Children from first up to second birthday</a:t>
                      </a: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493915094"/>
                  </a:ext>
                </a:extLst>
              </a:tr>
              <a:tr h="370840">
                <a:tc>
                  <a:txBody>
                    <a:bodyPr/>
                    <a:lstStyle/>
                    <a:p>
                      <a:r>
                        <a:rPr lang="en-GB" sz="1100" dirty="0"/>
                        <a:t>Children require 1 dose of PCV13 in first year of life</a:t>
                      </a:r>
                    </a:p>
                    <a:p>
                      <a:endParaRPr lang="en-GB" sz="1100" dirty="0"/>
                    </a:p>
                    <a:p>
                      <a:r>
                        <a:rPr lang="en-GB" sz="1100" dirty="0"/>
                        <a:t>Children who are aged 16 weeks or over when starting their primary schedule can be given their single infant priming dose of PCV13 with their first set of primary immunisations. </a:t>
                      </a:r>
                    </a:p>
                    <a:p>
                      <a:endParaRPr lang="en-GB" sz="1100" dirty="0"/>
                    </a:p>
                    <a:p>
                      <a:r>
                        <a:rPr lang="en-GB" sz="1100" dirty="0"/>
                        <a:t>If a child has received PCV10 vaccine abroad, they should be offered </a:t>
                      </a:r>
                      <a:r>
                        <a:rPr lang="en-GB" sz="1100" b="1" dirty="0"/>
                        <a:t>1 dose of PCV13 </a:t>
                      </a:r>
                      <a:r>
                        <a:rPr lang="en-GB" sz="1100" dirty="0"/>
                        <a:t>(at least 4 weeks after PCV10 was given and once they are 16 weeks of age). </a:t>
                      </a:r>
                    </a:p>
                    <a:p>
                      <a:endParaRPr lang="en-GB" sz="1100" dirty="0"/>
                    </a:p>
                    <a:p>
                      <a:r>
                        <a:rPr lang="en-GB" sz="1100" dirty="0"/>
                        <a:t>A dose of PCV13, PCV14, PCV15 or PCV20 given abroad from 12 weeks of age counts as a valid dose </a:t>
                      </a:r>
                    </a:p>
                    <a:p>
                      <a:endParaRPr lang="en-GB" sz="1100" dirty="0"/>
                    </a:p>
                    <a:p>
                      <a:r>
                        <a:rPr lang="en-GB" sz="1100" dirty="0"/>
                        <a:t>Children in certain risk groups require 2 doses of PCV20 instead of PCV13. See </a:t>
                      </a:r>
                      <a:r>
                        <a:rPr lang="en-GB" sz="1100" dirty="0">
                          <a:hlinkClick r:id="rId4"/>
                        </a:rPr>
                        <a:t>Green Book Pneumococcal chapter Table 3</a:t>
                      </a:r>
                      <a:endParaRPr lang="en-GB" sz="11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GB" sz="1100" dirty="0"/>
                        <a:t>All children require a dose of PCV over the age of 1 year. </a:t>
                      </a:r>
                    </a:p>
                    <a:p>
                      <a:endParaRPr lang="en-GB" sz="1100" dirty="0"/>
                    </a:p>
                    <a:p>
                      <a:r>
                        <a:rPr lang="en-GB" sz="1100" dirty="0"/>
                        <a:t>If a child has received PCV10 vaccine abroad, they should be offered </a:t>
                      </a:r>
                      <a:r>
                        <a:rPr lang="en-GB" sz="1100" b="1" dirty="0"/>
                        <a:t>1 dose of PCV13 </a:t>
                      </a:r>
                      <a:r>
                        <a:rPr lang="en-GB" sz="1100" dirty="0"/>
                        <a:t>(at least 4 weeks after PCV10 was given). </a:t>
                      </a:r>
                    </a:p>
                    <a:p>
                      <a:endParaRPr lang="en-GB" sz="1100" dirty="0"/>
                    </a:p>
                    <a:p>
                      <a:r>
                        <a:rPr lang="en-GB" sz="1100" dirty="0"/>
                        <a:t>PCV14, PCV15 or PCV20 given abroad over 1 year of age counts as a valid dose </a:t>
                      </a:r>
                    </a:p>
                    <a:p>
                      <a:endParaRPr lang="en-GB" sz="1100" dirty="0"/>
                    </a:p>
                    <a:p>
                      <a:r>
                        <a:rPr lang="en-GB" sz="1100" dirty="0"/>
                        <a:t>Children in certain risk groups require a dose of PCV20 instead of PCV13. See </a:t>
                      </a:r>
                      <a:r>
                        <a:rPr lang="en-GB" sz="1100" dirty="0">
                          <a:hlinkClick r:id="rId4"/>
                        </a:rPr>
                        <a:t>Green Book Pneumococcal chapter Table 3</a:t>
                      </a:r>
                      <a:endParaRPr lang="en-GB" sz="1100" dirty="0"/>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83371304"/>
                  </a:ext>
                </a:extLst>
              </a:tr>
            </a:tbl>
          </a:graphicData>
        </a:graphic>
      </p:graphicFrame>
      <p:sp>
        <p:nvSpPr>
          <p:cNvPr id="3" name="TextBox 2">
            <a:extLst>
              <a:ext uri="{FF2B5EF4-FFF2-40B4-BE49-F238E27FC236}">
                <a16:creationId xmlns:a16="http://schemas.microsoft.com/office/drawing/2014/main" id="{CA32AC11-1ECB-B07B-61E1-9EABA9521D5E}"/>
              </a:ext>
            </a:extLst>
          </p:cNvPr>
          <p:cNvSpPr txBox="1"/>
          <p:nvPr/>
        </p:nvSpPr>
        <p:spPr>
          <a:xfrm>
            <a:off x="269460" y="6415692"/>
            <a:ext cx="10223770" cy="338554"/>
          </a:xfrm>
          <a:prstGeom prst="rect">
            <a:avLst/>
          </a:prstGeom>
          <a:noFill/>
        </p:spPr>
        <p:txBody>
          <a:bodyPr wrap="square">
            <a:spAutoFit/>
          </a:bodyPr>
          <a:lstStyle/>
          <a:p>
            <a:r>
              <a:rPr lang="en-GB" sz="1600" dirty="0">
                <a:solidFill>
                  <a:schemeClr val="bg1"/>
                </a:solidFill>
              </a:rPr>
              <a:t>Full UKHSA Algorithm for: </a:t>
            </a:r>
            <a:r>
              <a:rPr lang="en-GB" sz="1600" dirty="0">
                <a:hlinkClick r:id="rId5"/>
              </a:rPr>
              <a:t>Vaccination of people with uncertain or incomplete immunisation - GOV.UK</a:t>
            </a:r>
            <a:r>
              <a:rPr lang="en-GB" sz="1600" dirty="0"/>
              <a:t> </a:t>
            </a:r>
          </a:p>
        </p:txBody>
      </p:sp>
    </p:spTree>
    <p:extLst>
      <p:ext uri="{BB962C8B-B14F-4D97-AF65-F5344CB8AC3E}">
        <p14:creationId xmlns:p14="http://schemas.microsoft.com/office/powerpoint/2010/main" val="2073653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0100" y="737119"/>
            <a:ext cx="7543800" cy="681133"/>
          </a:xfrm>
        </p:spPr>
        <p:txBody>
          <a:bodyPr>
            <a:normAutofit fontScale="90000"/>
          </a:bodyPr>
          <a:lstStyle/>
          <a:p>
            <a:pPr algn="ctr"/>
            <a:r>
              <a:rPr lang="en-GB" dirty="0"/>
              <a:t>Pneumococcal vaccines</a:t>
            </a:r>
          </a:p>
        </p:txBody>
      </p:sp>
      <p:graphicFrame>
        <p:nvGraphicFramePr>
          <p:cNvPr id="6" name="Content Placeholder 3">
            <a:extLst>
              <a:ext uri="{FF2B5EF4-FFF2-40B4-BE49-F238E27FC236}">
                <a16:creationId xmlns:a16="http://schemas.microsoft.com/office/drawing/2014/main" id="{5AEEF415-D7EE-E837-D7E8-FD2FC2031B15}"/>
              </a:ext>
            </a:extLst>
          </p:cNvPr>
          <p:cNvGraphicFramePr>
            <a:graphicFrameLocks noGrp="1"/>
          </p:cNvGraphicFramePr>
          <p:nvPr>
            <p:ph idx="1"/>
            <p:extLst>
              <p:ext uri="{D42A27DB-BD31-4B8C-83A1-F6EECF244321}">
                <p14:modId xmlns:p14="http://schemas.microsoft.com/office/powerpoint/2010/main" val="73565633"/>
              </p:ext>
            </p:extLst>
          </p:nvPr>
        </p:nvGraphicFramePr>
        <p:xfrm>
          <a:off x="336494" y="1862667"/>
          <a:ext cx="8567056" cy="4435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F828AD83-2E44-351A-C164-23585ED388FB}"/>
              </a:ext>
            </a:extLst>
          </p:cNvPr>
          <p:cNvPicPr>
            <a:picLocks noChangeAspect="1"/>
          </p:cNvPicPr>
          <p:nvPr/>
        </p:nvPicPr>
        <p:blipFill>
          <a:blip r:embed="rId8"/>
          <a:srcRect l="6369" t="15176" r="6444" b="7001"/>
          <a:stretch>
            <a:fillRect/>
          </a:stretch>
        </p:blipFill>
        <p:spPr>
          <a:xfrm rot="20795876">
            <a:off x="6456992" y="5673407"/>
            <a:ext cx="1909375" cy="371624"/>
          </a:xfrm>
          <a:prstGeom prst="rect">
            <a:avLst/>
          </a:prstGeom>
        </p:spPr>
      </p:pic>
      <p:sp>
        <p:nvSpPr>
          <p:cNvPr id="5" name="TextBox 4">
            <a:extLst>
              <a:ext uri="{FF2B5EF4-FFF2-40B4-BE49-F238E27FC236}">
                <a16:creationId xmlns:a16="http://schemas.microsoft.com/office/drawing/2014/main" id="{F840D4A9-8E1C-4170-884B-FE3B39CA8AF8}"/>
              </a:ext>
            </a:extLst>
          </p:cNvPr>
          <p:cNvSpPr txBox="1"/>
          <p:nvPr/>
        </p:nvSpPr>
        <p:spPr>
          <a:xfrm>
            <a:off x="152399" y="6454356"/>
            <a:ext cx="8839199" cy="253916"/>
          </a:xfrm>
          <a:prstGeom prst="rect">
            <a:avLst/>
          </a:prstGeom>
          <a:solidFill>
            <a:srgbClr val="AF000D"/>
          </a:solidFill>
        </p:spPr>
        <p:txBody>
          <a:bodyPr wrap="square">
            <a:spAutoFit/>
          </a:bodyPr>
          <a:lstStyle/>
          <a:p>
            <a:r>
              <a:rPr lang="en-GB" sz="1050" dirty="0">
                <a:solidFill>
                  <a:schemeClr val="bg1"/>
                </a:solidFill>
              </a:rPr>
              <a:t>**PPV23 is discontinued but may continue to be used where local stocks remain. Following depletion or expiry of existing PPV23 stock, PCV20 may be used**</a:t>
            </a:r>
          </a:p>
        </p:txBody>
      </p:sp>
    </p:spTree>
    <p:extLst>
      <p:ext uri="{BB962C8B-B14F-4D97-AF65-F5344CB8AC3E}">
        <p14:creationId xmlns:p14="http://schemas.microsoft.com/office/powerpoint/2010/main" val="2655384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5230A27-1553-42F8-99D7-829868E13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72232D-B4D6-429F-B3D1-2D9891B85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320040"/>
            <a:ext cx="8661654" cy="6217920"/>
          </a:xfrm>
          <a:prstGeom prst="rect">
            <a:avLst/>
          </a:prstGeom>
          <a:solidFill>
            <a:schemeClr val="bg2"/>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3772" y="963997"/>
            <a:ext cx="2441018" cy="4938361"/>
          </a:xfrm>
        </p:spPr>
        <p:txBody>
          <a:bodyPr anchor="ctr">
            <a:normAutofit/>
          </a:bodyPr>
          <a:lstStyle/>
          <a:p>
            <a:pPr algn="r"/>
            <a:r>
              <a:rPr lang="en-GB" sz="3200" dirty="0"/>
              <a:t>Changes to UK national</a:t>
            </a:r>
            <a:br>
              <a:rPr lang="en-GB" sz="3200" dirty="0"/>
            </a:br>
            <a:r>
              <a:rPr lang="en-GB" sz="3200" dirty="0"/>
              <a:t>immunisation programme:</a:t>
            </a:r>
            <a:br>
              <a:rPr lang="en-GB" sz="3200" dirty="0"/>
            </a:br>
            <a:r>
              <a:rPr lang="en-GB" sz="3200" dirty="0"/>
              <a:t>PPV23 and PCV20 </a:t>
            </a:r>
          </a:p>
        </p:txBody>
      </p:sp>
      <p:cxnSp>
        <p:nvCxnSpPr>
          <p:cNvPr id="17" name="Straight Connector 16">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87688"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Content Placeholder 7">
            <a:extLst>
              <a:ext uri="{FF2B5EF4-FFF2-40B4-BE49-F238E27FC236}">
                <a16:creationId xmlns:a16="http://schemas.microsoft.com/office/drawing/2014/main" id="{F9F500A7-C3A6-459D-9821-CB43FBF657A0}"/>
              </a:ext>
            </a:extLst>
          </p:cNvPr>
          <p:cNvSpPr txBox="1">
            <a:spLocks/>
          </p:cNvSpPr>
          <p:nvPr/>
        </p:nvSpPr>
        <p:spPr>
          <a:xfrm>
            <a:off x="4003561" y="1115907"/>
            <a:ext cx="4601323" cy="4938851"/>
          </a:xfrm>
          <a:prstGeom prst="rect">
            <a:avLst/>
          </a:prstGeom>
        </p:spPr>
        <p:txBody>
          <a:bodyPr vert="horz" lIns="0" tIns="45720" rIns="0" bIns="45720" rtlCol="0" anchor="ct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GB" sz="1600" u="sng" dirty="0"/>
              <a:t>Please note: </a:t>
            </a:r>
          </a:p>
          <a:p>
            <a:pPr marL="0" indent="0">
              <a:buFont typeface="Calibri" panose="020F0502020204030204" pitchFamily="34" charset="0"/>
              <a:buNone/>
            </a:pPr>
            <a:r>
              <a:rPr lang="en-GB" sz="1600" b="1" dirty="0"/>
              <a:t>Current (from late 2025)</a:t>
            </a:r>
          </a:p>
          <a:p>
            <a:pPr marL="0" indent="0">
              <a:buFont typeface="Calibri" panose="020F0502020204030204" pitchFamily="34" charset="0"/>
              <a:buNone/>
            </a:pPr>
            <a:r>
              <a:rPr lang="en-GB" sz="1600" dirty="0"/>
              <a:t>Following a procurement exercise carried out by UKHSA, PCV20 is in use for adults 65 years and over and the at-risk programme </a:t>
            </a:r>
          </a:p>
          <a:p>
            <a:pPr marL="0" indent="0">
              <a:buFont typeface="Calibri" panose="020F0502020204030204" pitchFamily="34" charset="0"/>
              <a:buNone/>
            </a:pPr>
            <a:r>
              <a:rPr lang="en-GB" sz="1600" dirty="0">
                <a:solidFill>
                  <a:srgbClr val="AF000D"/>
                </a:solidFill>
              </a:rPr>
              <a:t>PPV23 is discontinued but may continue to be used where local stocks remain. Following depletion or expiry of existing PPV23 stock, PCV20 may be used</a:t>
            </a:r>
          </a:p>
        </p:txBody>
      </p:sp>
    </p:spTree>
    <p:extLst>
      <p:ext uri="{BB962C8B-B14F-4D97-AF65-F5344CB8AC3E}">
        <p14:creationId xmlns:p14="http://schemas.microsoft.com/office/powerpoint/2010/main" val="1902238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E1530B0-6F96-46C0-8B3E-3215CB756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3" y="0"/>
            <a:ext cx="9139737"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4910CF-1B56-45D3-960A-E89F7B3B9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title"/>
          </p:nvPr>
        </p:nvSpPr>
        <p:spPr>
          <a:xfrm>
            <a:off x="369277" y="516835"/>
            <a:ext cx="2313633" cy="5772840"/>
          </a:xfrm>
        </p:spPr>
        <p:txBody>
          <a:bodyPr anchor="ctr">
            <a:normAutofit/>
          </a:bodyPr>
          <a:lstStyle/>
          <a:p>
            <a:r>
              <a:rPr lang="en-GB" sz="2900">
                <a:solidFill>
                  <a:srgbClr val="FFFFFF"/>
                </a:solidFill>
              </a:rPr>
              <a:t>Objectives of pneumococcal</a:t>
            </a:r>
            <a:br>
              <a:rPr lang="en-GB" sz="2900">
                <a:solidFill>
                  <a:srgbClr val="FFFFFF"/>
                </a:solidFill>
              </a:rPr>
            </a:br>
            <a:r>
              <a:rPr lang="en-GB" sz="2900">
                <a:solidFill>
                  <a:srgbClr val="FFFFFF"/>
                </a:solidFill>
              </a:rPr>
              <a:t>childhood programme</a:t>
            </a:r>
          </a:p>
        </p:txBody>
      </p:sp>
      <p:sp>
        <p:nvSpPr>
          <p:cNvPr id="13" name="Rectangle 12">
            <a:extLst>
              <a:ext uri="{FF2B5EF4-FFF2-40B4-BE49-F238E27FC236}">
                <a16:creationId xmlns:a16="http://schemas.microsoft.com/office/drawing/2014/main" id="{6669F804-A677-4B75-95F4-A5E4426FB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graphicFrame>
        <p:nvGraphicFramePr>
          <p:cNvPr id="5" name="Content Placeholder 2">
            <a:extLst>
              <a:ext uri="{FF2B5EF4-FFF2-40B4-BE49-F238E27FC236}">
                <a16:creationId xmlns:a16="http://schemas.microsoft.com/office/drawing/2014/main" id="{7587CADF-CE52-C38B-C7D0-3E52F26A092D}"/>
              </a:ext>
            </a:extLst>
          </p:cNvPr>
          <p:cNvGraphicFramePr>
            <a:graphicFrameLocks noGrp="1"/>
          </p:cNvGraphicFramePr>
          <p:nvPr>
            <p:ph idx="1"/>
            <p:extLst>
              <p:ext uri="{D42A27DB-BD31-4B8C-83A1-F6EECF244321}">
                <p14:modId xmlns:p14="http://schemas.microsoft.com/office/powerpoint/2010/main" val="2223397505"/>
              </p:ext>
            </p:extLst>
          </p:nvPr>
        </p:nvGraphicFramePr>
        <p:xfrm>
          <a:off x="3556397" y="639763"/>
          <a:ext cx="5098256"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67712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4" name="Rectangle 5123">
            <a:extLst>
              <a:ext uri="{FF2B5EF4-FFF2-40B4-BE49-F238E27FC236}">
                <a16:creationId xmlns:a16="http://schemas.microsoft.com/office/drawing/2014/main" id="{D829E218-74FB-4455-98BE-F2C5BA897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5125" name="Rectangle 5124">
            <a:extLst>
              <a:ext uri="{FF2B5EF4-FFF2-40B4-BE49-F238E27FC236}">
                <a16:creationId xmlns:a16="http://schemas.microsoft.com/office/drawing/2014/main" id="{7E8D75FD-D4F9-4D11-B70D-82EFCB4CF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9144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cxnSp>
        <p:nvCxnSpPr>
          <p:cNvPr id="5126" name="Straight Connector 5125">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3"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128" name="Rectangle 5127">
            <a:extLst>
              <a:ext uri="{FF2B5EF4-FFF2-40B4-BE49-F238E27FC236}">
                <a16:creationId xmlns:a16="http://schemas.microsoft.com/office/drawing/2014/main" id="{36262786-A52F-4662-932E-A9323BC1E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30" name="Straight Connector 5129">
            <a:extLst>
              <a:ext uri="{FF2B5EF4-FFF2-40B4-BE49-F238E27FC236}">
                <a16:creationId xmlns:a16="http://schemas.microsoft.com/office/drawing/2014/main" id="{B92048FC-3F66-40BC-ACC6-444CB3B69F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58452" y="4325112"/>
            <a:ext cx="5554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132" name="Rectangle 5131">
            <a:extLst>
              <a:ext uri="{FF2B5EF4-FFF2-40B4-BE49-F238E27FC236}">
                <a16:creationId xmlns:a16="http://schemas.microsoft.com/office/drawing/2014/main" id="{6687A0BA-1070-4643-BFED-9FAC22602E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9144000"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5134" name="Rectangle 5133">
            <a:extLst>
              <a:ext uri="{FF2B5EF4-FFF2-40B4-BE49-F238E27FC236}">
                <a16:creationId xmlns:a16="http://schemas.microsoft.com/office/drawing/2014/main" id="{8A10B925-0D04-4419-B554-F544699886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3" name="Picture 2">
            <a:extLst>
              <a:ext uri="{FF2B5EF4-FFF2-40B4-BE49-F238E27FC236}">
                <a16:creationId xmlns:a16="http://schemas.microsoft.com/office/drawing/2014/main" id="{5857C560-DD42-ED0B-19DF-B842CD4AA03A}"/>
              </a:ext>
            </a:extLst>
          </p:cNvPr>
          <p:cNvPicPr>
            <a:picLocks noChangeAspect="1"/>
          </p:cNvPicPr>
          <p:nvPr/>
        </p:nvPicPr>
        <p:blipFill>
          <a:blip r:embed="rId3"/>
          <a:stretch>
            <a:fillRect/>
          </a:stretch>
        </p:blipFill>
        <p:spPr>
          <a:xfrm>
            <a:off x="2565652" y="2614371"/>
            <a:ext cx="6363588" cy="3458058"/>
          </a:xfrm>
          <a:prstGeom prst="rect">
            <a:avLst/>
          </a:prstGeom>
        </p:spPr>
      </p:pic>
      <p:sp>
        <p:nvSpPr>
          <p:cNvPr id="4" name="Title 3"/>
          <p:cNvSpPr>
            <a:spLocks noGrp="1"/>
          </p:cNvSpPr>
          <p:nvPr>
            <p:ph type="title"/>
          </p:nvPr>
        </p:nvSpPr>
        <p:spPr>
          <a:xfrm>
            <a:off x="356213" y="1048075"/>
            <a:ext cx="8157219" cy="2819837"/>
          </a:xfrm>
        </p:spPr>
        <p:txBody>
          <a:bodyPr vert="horz" lIns="91440" tIns="45720" rIns="91440" bIns="45720" rtlCol="0" anchor="b">
            <a:normAutofit/>
          </a:bodyPr>
          <a:lstStyle/>
          <a:p>
            <a:r>
              <a:rPr lang="en-US" sz="3200" b="1" u="sng" dirty="0"/>
              <a:t>Universal Childhood Programme</a:t>
            </a:r>
            <a:br>
              <a:rPr lang="en-US" sz="3200" dirty="0"/>
            </a:br>
            <a:br>
              <a:rPr lang="en-US" sz="3200" dirty="0"/>
            </a:br>
            <a:r>
              <a:rPr lang="en-US" sz="3200" dirty="0"/>
              <a:t>Pneumococcal Conjugate Vaccine (PCV13) </a:t>
            </a:r>
            <a:br>
              <a:rPr lang="en-US" sz="3200" dirty="0"/>
            </a:br>
            <a:r>
              <a:rPr lang="en-US" sz="3200" dirty="0"/>
              <a:t>Prevenar 13®</a:t>
            </a:r>
            <a:br>
              <a:rPr lang="en-US" sz="3200" dirty="0"/>
            </a:br>
            <a:br>
              <a:rPr lang="en-US" sz="3200" dirty="0"/>
            </a:br>
            <a:endParaRPr lang="en-US" sz="3200" dirty="0"/>
          </a:p>
        </p:txBody>
      </p:sp>
    </p:spTree>
    <p:extLst>
      <p:ext uri="{BB962C8B-B14F-4D97-AF65-F5344CB8AC3E}">
        <p14:creationId xmlns:p14="http://schemas.microsoft.com/office/powerpoint/2010/main" val="17535942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9273A6-E394-EF4F-D182-FC8107B76EBD}"/>
              </a:ext>
            </a:extLst>
          </p:cNvPr>
          <p:cNvPicPr>
            <a:picLocks noChangeAspect="1"/>
          </p:cNvPicPr>
          <p:nvPr/>
        </p:nvPicPr>
        <p:blipFill>
          <a:blip r:embed="rId3"/>
          <a:srcRect t="11369" b="6308"/>
          <a:stretch>
            <a:fillRect/>
          </a:stretch>
        </p:blipFill>
        <p:spPr>
          <a:xfrm>
            <a:off x="3162499" y="5038531"/>
            <a:ext cx="2669714" cy="1194318"/>
          </a:xfrm>
          <a:prstGeom prst="rect">
            <a:avLst/>
          </a:prstGeom>
        </p:spPr>
      </p:pic>
      <p:sp>
        <p:nvSpPr>
          <p:cNvPr id="2" name="Title 1"/>
          <p:cNvSpPr>
            <a:spLocks noGrp="1"/>
          </p:cNvSpPr>
          <p:nvPr>
            <p:ph type="title"/>
          </p:nvPr>
        </p:nvSpPr>
        <p:spPr>
          <a:xfrm>
            <a:off x="1017970" y="448237"/>
            <a:ext cx="7108060" cy="504331"/>
          </a:xfrm>
        </p:spPr>
        <p:txBody>
          <a:bodyPr>
            <a:normAutofit fontScale="90000"/>
          </a:bodyPr>
          <a:lstStyle/>
          <a:p>
            <a:pPr algn="ctr"/>
            <a:r>
              <a:rPr lang="en-GB" sz="3600" dirty="0">
                <a:solidFill>
                  <a:schemeClr val="accent1">
                    <a:lumMod val="75000"/>
                  </a:schemeClr>
                </a:solidFill>
              </a:rPr>
              <a:t>Pneumococcal Conjugate Vaccine (PCV13)</a:t>
            </a:r>
          </a:p>
        </p:txBody>
      </p:sp>
      <p:graphicFrame>
        <p:nvGraphicFramePr>
          <p:cNvPr id="6" name="Table 5">
            <a:extLst>
              <a:ext uri="{FF2B5EF4-FFF2-40B4-BE49-F238E27FC236}">
                <a16:creationId xmlns:a16="http://schemas.microsoft.com/office/drawing/2014/main" id="{477329EC-861E-0B20-D52E-FD7B6A40AA51}"/>
              </a:ext>
            </a:extLst>
          </p:cNvPr>
          <p:cNvGraphicFramePr>
            <a:graphicFrameLocks noGrp="1"/>
          </p:cNvGraphicFramePr>
          <p:nvPr>
            <p:extLst>
              <p:ext uri="{D42A27DB-BD31-4B8C-83A1-F6EECF244321}">
                <p14:modId xmlns:p14="http://schemas.microsoft.com/office/powerpoint/2010/main" val="2742948411"/>
              </p:ext>
            </p:extLst>
          </p:nvPr>
        </p:nvGraphicFramePr>
        <p:xfrm>
          <a:off x="393751" y="1151981"/>
          <a:ext cx="8356498" cy="3789680"/>
        </p:xfrm>
        <a:graphic>
          <a:graphicData uri="http://schemas.openxmlformats.org/drawingml/2006/table">
            <a:tbl>
              <a:tblPr firstRow="1" bandRow="1">
                <a:tableStyleId>{5940675A-B579-460E-94D1-54222C63F5DA}</a:tableStyleId>
              </a:tblPr>
              <a:tblGrid>
                <a:gridCol w="2643831">
                  <a:extLst>
                    <a:ext uri="{9D8B030D-6E8A-4147-A177-3AD203B41FA5}">
                      <a16:colId xmlns:a16="http://schemas.microsoft.com/office/drawing/2014/main" val="4158604121"/>
                    </a:ext>
                  </a:extLst>
                </a:gridCol>
                <a:gridCol w="5712667">
                  <a:extLst>
                    <a:ext uri="{9D8B030D-6E8A-4147-A177-3AD203B41FA5}">
                      <a16:colId xmlns:a16="http://schemas.microsoft.com/office/drawing/2014/main" val="3472061650"/>
                    </a:ext>
                  </a:extLst>
                </a:gridCol>
              </a:tblGrid>
              <a:tr h="370840">
                <a:tc>
                  <a:txBody>
                    <a:bodyPr/>
                    <a:lstStyle/>
                    <a:p>
                      <a:r>
                        <a:rPr lang="en-GB" sz="1600" b="1" dirty="0"/>
                        <a:t>Vaccine Type</a:t>
                      </a:r>
                    </a:p>
                  </a:txBody>
                  <a:tcPr anchor="ctr"/>
                </a:tc>
                <a:tc>
                  <a:txBody>
                    <a:bodyPr/>
                    <a:lstStyle/>
                    <a:p>
                      <a:pPr marL="0" indent="0">
                        <a:buFont typeface="Arial" panose="020B0604020202020204" pitchFamily="34" charset="0"/>
                        <a:buNone/>
                      </a:pPr>
                      <a:r>
                        <a:rPr lang="en-GB" sz="1600" dirty="0"/>
                        <a:t>Pneumococcal Conjugate Vaccine (PCV13) </a:t>
                      </a:r>
                    </a:p>
                    <a:p>
                      <a:pPr marL="285750" indent="-285750">
                        <a:buFont typeface="Arial" panose="020B0604020202020204" pitchFamily="34" charset="0"/>
                        <a:buChar char="•"/>
                      </a:pPr>
                      <a:r>
                        <a:rPr lang="en-GB" sz="1600" dirty="0"/>
                        <a:t>inactivated vaccine</a:t>
                      </a:r>
                    </a:p>
                  </a:txBody>
                  <a:tcPr anchor="ctr"/>
                </a:tc>
                <a:extLst>
                  <a:ext uri="{0D108BD9-81ED-4DB2-BD59-A6C34878D82A}">
                    <a16:rowId xmlns:a16="http://schemas.microsoft.com/office/drawing/2014/main" val="355102036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t>Brand Name</a:t>
                      </a:r>
                    </a:p>
                  </a:txBody>
                  <a:tcPr anchor="ctr"/>
                </a:tc>
                <a:tc>
                  <a:txBody>
                    <a:bodyPr/>
                    <a:lstStyle/>
                    <a:p>
                      <a:r>
                        <a:rPr lang="en-GB" sz="1600" dirty="0"/>
                        <a:t>Prevenar 13</a:t>
                      </a:r>
                      <a:r>
                        <a:rPr lang="en-US" sz="1600" dirty="0"/>
                        <a:t>® (Pfizer)</a:t>
                      </a:r>
                      <a:endParaRPr lang="en-GB" sz="1600" dirty="0"/>
                    </a:p>
                  </a:txBody>
                  <a:tcPr anchor="ctr"/>
                </a:tc>
                <a:extLst>
                  <a:ext uri="{0D108BD9-81ED-4DB2-BD59-A6C34878D82A}">
                    <a16:rowId xmlns:a16="http://schemas.microsoft.com/office/drawing/2014/main" val="12561553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t>Pneumococcal Serotypes</a:t>
                      </a:r>
                    </a:p>
                  </a:txBody>
                  <a:tcPr anchor="ctr"/>
                </a:tc>
                <a:tc>
                  <a:txBody>
                    <a:bodyPr/>
                    <a:lstStyle/>
                    <a:p>
                      <a:r>
                        <a:rPr lang="en-GB" sz="1600" dirty="0"/>
                        <a:t>Contains polysaccharide from 13 common capsular types 1, 3, 4, 5, 6A, 6B, 7F, 9V, 14, 18C, 19A, 19F, 23F. </a:t>
                      </a:r>
                    </a:p>
                    <a:p>
                      <a:r>
                        <a:rPr lang="en-GB" sz="1600" dirty="0"/>
                        <a:t>These are conjugated to protein (CRM197)</a:t>
                      </a:r>
                    </a:p>
                  </a:txBody>
                  <a:tcPr anchor="ctr"/>
                </a:tc>
                <a:extLst>
                  <a:ext uri="{0D108BD9-81ED-4DB2-BD59-A6C34878D82A}">
                    <a16:rowId xmlns:a16="http://schemas.microsoft.com/office/drawing/2014/main" val="266494834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t>Administration </a:t>
                      </a:r>
                    </a:p>
                  </a:txBody>
                  <a:tcPr anchor="ctr"/>
                </a:tc>
                <a:tc>
                  <a:txBody>
                    <a:bodyPr/>
                    <a:lstStyle/>
                    <a:p>
                      <a:r>
                        <a:rPr lang="en-GB" sz="1600" dirty="0"/>
                        <a:t>The vaccine should be given by intramuscular injection. The preferred sites are the anterolateral aspect of the thigh (vastus lateralis muscle) in infants (1 year and under) or the deltoid muscle of the upper arm in children and adults.</a:t>
                      </a:r>
                    </a:p>
                  </a:txBody>
                  <a:tcPr anchor="ctr"/>
                </a:tc>
                <a:extLst>
                  <a:ext uri="{0D108BD9-81ED-4DB2-BD59-A6C34878D82A}">
                    <a16:rowId xmlns:a16="http://schemas.microsoft.com/office/drawing/2014/main" val="2984501022"/>
                  </a:ext>
                </a:extLst>
              </a:tr>
              <a:tr h="370840">
                <a:tc>
                  <a:txBody>
                    <a:bodyPr/>
                    <a:lstStyle/>
                    <a:p>
                      <a:r>
                        <a:rPr lang="en-GB" sz="1600" b="1" dirty="0"/>
                        <a:t>Rationale </a:t>
                      </a:r>
                    </a:p>
                  </a:txBody>
                  <a:tcPr anchor="ctr"/>
                </a:tc>
                <a:tc>
                  <a:txBody>
                    <a:bodyPr/>
                    <a:lstStyle/>
                    <a:p>
                      <a:r>
                        <a:rPr lang="en-GB" sz="1600" dirty="0"/>
                        <a:t>Reduces carriage and therefore induces herd immunity</a:t>
                      </a:r>
                    </a:p>
                  </a:txBody>
                  <a:tcPr anchor="ctr"/>
                </a:tc>
                <a:extLst>
                  <a:ext uri="{0D108BD9-81ED-4DB2-BD59-A6C34878D82A}">
                    <a16:rowId xmlns:a16="http://schemas.microsoft.com/office/drawing/2014/main" val="1616840117"/>
                  </a:ext>
                </a:extLst>
              </a:tr>
              <a:tr h="370840">
                <a:tc>
                  <a:txBody>
                    <a:bodyPr/>
                    <a:lstStyle/>
                    <a:p>
                      <a:r>
                        <a:rPr lang="en-GB" sz="1600" b="1" dirty="0"/>
                        <a:t>SmPC (Summary of Product Characteristics)</a:t>
                      </a:r>
                    </a:p>
                  </a:txBody>
                  <a:tcPr anchor="ctr"/>
                </a:tc>
                <a:tc>
                  <a:txBody>
                    <a:bodyPr/>
                    <a:lstStyle/>
                    <a:p>
                      <a:r>
                        <a:rPr lang="en-GB" sz="1600" dirty="0">
                          <a:hlinkClick r:id="rId4"/>
                        </a:rPr>
                        <a:t>https://www.medicines.org.uk/emc/product/453/smpc</a:t>
                      </a:r>
                      <a:r>
                        <a:rPr lang="en-GB" sz="1600" dirty="0"/>
                        <a:t>  </a:t>
                      </a:r>
                    </a:p>
                  </a:txBody>
                  <a:tcPr anchor="ctr"/>
                </a:tc>
                <a:extLst>
                  <a:ext uri="{0D108BD9-81ED-4DB2-BD59-A6C34878D82A}">
                    <a16:rowId xmlns:a16="http://schemas.microsoft.com/office/drawing/2014/main" val="4115246545"/>
                  </a:ext>
                </a:extLst>
              </a:tr>
            </a:tbl>
          </a:graphicData>
        </a:graphic>
      </p:graphicFrame>
    </p:spTree>
    <p:extLst>
      <p:ext uri="{BB962C8B-B14F-4D97-AF65-F5344CB8AC3E}">
        <p14:creationId xmlns:p14="http://schemas.microsoft.com/office/powerpoint/2010/main" val="1690162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D6F10EBA-9AFB-ED04-6C1C-69D919CD98C0}"/>
              </a:ext>
            </a:extLst>
          </p:cNvPr>
          <p:cNvGraphicFramePr>
            <a:graphicFrameLocks noGrp="1"/>
          </p:cNvGraphicFramePr>
          <p:nvPr>
            <p:extLst>
              <p:ext uri="{D42A27DB-BD31-4B8C-83A1-F6EECF244321}">
                <p14:modId xmlns:p14="http://schemas.microsoft.com/office/powerpoint/2010/main" val="3408221332"/>
              </p:ext>
            </p:extLst>
          </p:nvPr>
        </p:nvGraphicFramePr>
        <p:xfrm>
          <a:off x="333580" y="1742941"/>
          <a:ext cx="8476839" cy="4505596"/>
        </p:xfrm>
        <a:graphic>
          <a:graphicData uri="http://schemas.openxmlformats.org/drawingml/2006/table">
            <a:tbl>
              <a:tblPr firstRow="1" bandRow="1">
                <a:tableStyleId>{5940675A-B579-460E-94D1-54222C63F5DA}</a:tableStyleId>
              </a:tblPr>
              <a:tblGrid>
                <a:gridCol w="1607187">
                  <a:extLst>
                    <a:ext uri="{9D8B030D-6E8A-4147-A177-3AD203B41FA5}">
                      <a16:colId xmlns:a16="http://schemas.microsoft.com/office/drawing/2014/main" val="1641731792"/>
                    </a:ext>
                  </a:extLst>
                </a:gridCol>
                <a:gridCol w="2171360">
                  <a:extLst>
                    <a:ext uri="{9D8B030D-6E8A-4147-A177-3AD203B41FA5}">
                      <a16:colId xmlns:a16="http://schemas.microsoft.com/office/drawing/2014/main" val="687955513"/>
                    </a:ext>
                  </a:extLst>
                </a:gridCol>
                <a:gridCol w="4698292">
                  <a:extLst>
                    <a:ext uri="{9D8B030D-6E8A-4147-A177-3AD203B41FA5}">
                      <a16:colId xmlns:a16="http://schemas.microsoft.com/office/drawing/2014/main" val="629242911"/>
                    </a:ext>
                  </a:extLst>
                </a:gridCol>
              </a:tblGrid>
              <a:tr h="655026">
                <a:tc>
                  <a:txBody>
                    <a:bodyPr/>
                    <a:lstStyle/>
                    <a:p>
                      <a:pPr algn="ctr"/>
                      <a:r>
                        <a:rPr lang="en-GB" b="1" dirty="0"/>
                        <a:t>Vaccine Type</a:t>
                      </a:r>
                    </a:p>
                  </a:txBody>
                  <a:tcPr anchor="ctr"/>
                </a:tc>
                <a:tc>
                  <a:txBody>
                    <a:bodyPr/>
                    <a:lstStyle/>
                    <a:p>
                      <a:pPr algn="ctr"/>
                      <a:r>
                        <a:rPr lang="en-GB" b="1" dirty="0"/>
                        <a:t>Vaccine Brand Name</a:t>
                      </a:r>
                    </a:p>
                  </a:txBody>
                  <a:tcPr anchor="ctr"/>
                </a:tc>
                <a:tc>
                  <a:txBody>
                    <a:bodyPr/>
                    <a:lstStyle/>
                    <a:p>
                      <a:pPr algn="ctr"/>
                      <a:r>
                        <a:rPr lang="en-GB" b="1" dirty="0"/>
                        <a:t>Vaccine Packaging</a:t>
                      </a:r>
                    </a:p>
                  </a:txBody>
                  <a:tcPr anchor="ctr"/>
                </a:tc>
                <a:extLst>
                  <a:ext uri="{0D108BD9-81ED-4DB2-BD59-A6C34878D82A}">
                    <a16:rowId xmlns:a16="http://schemas.microsoft.com/office/drawing/2014/main" val="770686623"/>
                  </a:ext>
                </a:extLst>
              </a:tr>
              <a:tr h="12902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chemeClr val="tx1"/>
                          </a:solidFill>
                          <a:ea typeface="Calibri"/>
                          <a:cs typeface="Calibri"/>
                        </a:rPr>
                        <a:t>Pneumococcal</a:t>
                      </a:r>
                      <a:r>
                        <a:rPr lang="en-US" sz="1800" dirty="0">
                          <a:solidFill>
                            <a:schemeClr val="tx1"/>
                          </a:solidFill>
                          <a:ea typeface="Calibri"/>
                          <a:cs typeface="Calibri"/>
                        </a:rPr>
                        <a:t> </a:t>
                      </a:r>
                      <a:r>
                        <a:rPr lang="en-GB" sz="1800" dirty="0">
                          <a:solidFill>
                            <a:schemeClr val="tx1"/>
                          </a:solidFill>
                          <a:ea typeface="Calibri"/>
                          <a:cs typeface="Calibri"/>
                        </a:rPr>
                        <a:t>Polysaccharide Vaccine (PPV23)</a:t>
                      </a:r>
                    </a:p>
                  </a:txBody>
                  <a:tcPr anchor="ctr"/>
                </a:tc>
                <a:tc>
                  <a:txBody>
                    <a:bodyPr/>
                    <a:lstStyle/>
                    <a:p>
                      <a:pPr algn="ctr"/>
                      <a:r>
                        <a:rPr lang="en-GB" dirty="0"/>
                        <a:t>Pneumovax 23</a:t>
                      </a:r>
                    </a:p>
                  </a:txBody>
                  <a:tcPr anchor="ctr"/>
                </a:tc>
                <a:tc>
                  <a:txBody>
                    <a:bodyPr/>
                    <a:lstStyle/>
                    <a:p>
                      <a:endParaRPr lang="en-GB" dirty="0"/>
                    </a:p>
                  </a:txBody>
                  <a:tcPr anchor="ctr"/>
                </a:tc>
                <a:extLst>
                  <a:ext uri="{0D108BD9-81ED-4DB2-BD59-A6C34878D82A}">
                    <a16:rowId xmlns:a16="http://schemas.microsoft.com/office/drawing/2014/main" val="1501700189"/>
                  </a:ext>
                </a:extLst>
              </a:tr>
              <a:tr h="2460896">
                <a:tc>
                  <a:txBody>
                    <a:bodyPr/>
                    <a:lstStyle/>
                    <a:p>
                      <a:r>
                        <a:rPr lang="en-GB" dirty="0"/>
                        <a:t>Pneumococcal Conjugate Vaccine </a:t>
                      </a:r>
                    </a:p>
                    <a:p>
                      <a:r>
                        <a:rPr lang="en-GB" dirty="0"/>
                        <a:t>(PCV20)</a:t>
                      </a:r>
                    </a:p>
                  </a:txBody>
                  <a:tcPr anchor="ctr"/>
                </a:tc>
                <a:tc>
                  <a:txBody>
                    <a:bodyPr/>
                    <a:lstStyle/>
                    <a:p>
                      <a:pPr algn="ctr"/>
                      <a:r>
                        <a:rPr lang="en-GB" dirty="0"/>
                        <a:t>Prevenar 20</a:t>
                      </a:r>
                    </a:p>
                  </a:txBody>
                  <a:tcPr anchor="ctr"/>
                </a:tc>
                <a:tc>
                  <a:txBody>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txBody>
                  <a:tcPr anchor="ctr"/>
                </a:tc>
                <a:extLst>
                  <a:ext uri="{0D108BD9-81ED-4DB2-BD59-A6C34878D82A}">
                    <a16:rowId xmlns:a16="http://schemas.microsoft.com/office/drawing/2014/main" val="2503877328"/>
                  </a:ext>
                </a:extLst>
              </a:tr>
            </a:tbl>
          </a:graphicData>
        </a:graphic>
      </p:graphicFrame>
      <p:sp>
        <p:nvSpPr>
          <p:cNvPr id="4" name="Title 3"/>
          <p:cNvSpPr>
            <a:spLocks noGrp="1"/>
          </p:cNvSpPr>
          <p:nvPr>
            <p:ph type="title"/>
          </p:nvPr>
        </p:nvSpPr>
        <p:spPr>
          <a:xfrm>
            <a:off x="716124" y="198210"/>
            <a:ext cx="7543800" cy="1084996"/>
          </a:xfrm>
        </p:spPr>
        <p:txBody>
          <a:bodyPr>
            <a:normAutofit/>
          </a:bodyPr>
          <a:lstStyle/>
          <a:p>
            <a:pPr algn="ctr">
              <a:lnSpc>
                <a:spcPct val="200000"/>
              </a:lnSpc>
            </a:pPr>
            <a:r>
              <a:rPr lang="en-GB" sz="2800" dirty="0">
                <a:solidFill>
                  <a:schemeClr val="accent1">
                    <a:lumMod val="75000"/>
                  </a:schemeClr>
                </a:solidFill>
              </a:rPr>
              <a:t>AT RISK AND 65+ ADULT PROGRAMME</a:t>
            </a:r>
          </a:p>
        </p:txBody>
      </p:sp>
      <p:pic>
        <p:nvPicPr>
          <p:cNvPr id="5" name="Picture 4">
            <a:extLst>
              <a:ext uri="{FF2B5EF4-FFF2-40B4-BE49-F238E27FC236}">
                <a16:creationId xmlns:a16="http://schemas.microsoft.com/office/drawing/2014/main" id="{D3DF533B-1367-F83C-778B-2A5AE3660AF4}"/>
              </a:ext>
            </a:extLst>
          </p:cNvPr>
          <p:cNvPicPr>
            <a:picLocks noChangeAspect="1"/>
          </p:cNvPicPr>
          <p:nvPr/>
        </p:nvPicPr>
        <p:blipFill>
          <a:blip r:embed="rId2"/>
          <a:stretch>
            <a:fillRect/>
          </a:stretch>
        </p:blipFill>
        <p:spPr>
          <a:xfrm>
            <a:off x="4906955" y="3885510"/>
            <a:ext cx="3110031" cy="2231782"/>
          </a:xfrm>
          <a:prstGeom prst="rect">
            <a:avLst/>
          </a:prstGeom>
        </p:spPr>
      </p:pic>
      <p:pic>
        <p:nvPicPr>
          <p:cNvPr id="10" name="Picture 9">
            <a:extLst>
              <a:ext uri="{FF2B5EF4-FFF2-40B4-BE49-F238E27FC236}">
                <a16:creationId xmlns:a16="http://schemas.microsoft.com/office/drawing/2014/main" id="{E4BB9ECC-4DAE-12A6-DA5C-BEA46DE1D48F}"/>
              </a:ext>
            </a:extLst>
          </p:cNvPr>
          <p:cNvPicPr>
            <a:picLocks noChangeAspect="1"/>
          </p:cNvPicPr>
          <p:nvPr/>
        </p:nvPicPr>
        <p:blipFill>
          <a:blip r:embed="rId3"/>
          <a:srcRect t="6723" b="6896"/>
          <a:stretch>
            <a:fillRect/>
          </a:stretch>
        </p:blipFill>
        <p:spPr>
          <a:xfrm>
            <a:off x="4832311" y="2482636"/>
            <a:ext cx="3427613" cy="1129004"/>
          </a:xfrm>
          <a:prstGeom prst="rect">
            <a:avLst/>
          </a:prstGeom>
        </p:spPr>
      </p:pic>
      <p:pic>
        <p:nvPicPr>
          <p:cNvPr id="15" name="Picture 14">
            <a:extLst>
              <a:ext uri="{FF2B5EF4-FFF2-40B4-BE49-F238E27FC236}">
                <a16:creationId xmlns:a16="http://schemas.microsoft.com/office/drawing/2014/main" id="{386743E2-BFE3-67B5-C18D-403635F02C3A}"/>
              </a:ext>
            </a:extLst>
          </p:cNvPr>
          <p:cNvPicPr>
            <a:picLocks noChangeAspect="1"/>
          </p:cNvPicPr>
          <p:nvPr/>
        </p:nvPicPr>
        <p:blipFill>
          <a:blip r:embed="rId4"/>
          <a:srcRect l="6369" t="15176" r="6444" b="7001"/>
          <a:stretch>
            <a:fillRect/>
          </a:stretch>
        </p:blipFill>
        <p:spPr>
          <a:xfrm rot="20795876">
            <a:off x="6663385" y="2702842"/>
            <a:ext cx="1944571" cy="378474"/>
          </a:xfrm>
          <a:prstGeom prst="rect">
            <a:avLst/>
          </a:prstGeom>
        </p:spPr>
      </p:pic>
      <p:sp>
        <p:nvSpPr>
          <p:cNvPr id="7" name="TextBox 6">
            <a:extLst>
              <a:ext uri="{FF2B5EF4-FFF2-40B4-BE49-F238E27FC236}">
                <a16:creationId xmlns:a16="http://schemas.microsoft.com/office/drawing/2014/main" id="{064351F8-7D22-4ECB-A45F-4B22016BE5BA}"/>
              </a:ext>
            </a:extLst>
          </p:cNvPr>
          <p:cNvSpPr txBox="1"/>
          <p:nvPr/>
        </p:nvSpPr>
        <p:spPr>
          <a:xfrm>
            <a:off x="152399" y="6454356"/>
            <a:ext cx="8839199" cy="253916"/>
          </a:xfrm>
          <a:prstGeom prst="rect">
            <a:avLst/>
          </a:prstGeom>
          <a:solidFill>
            <a:srgbClr val="AF000D"/>
          </a:solidFill>
        </p:spPr>
        <p:txBody>
          <a:bodyPr wrap="square">
            <a:spAutoFit/>
          </a:bodyPr>
          <a:lstStyle/>
          <a:p>
            <a:r>
              <a:rPr lang="en-GB" sz="1050" dirty="0">
                <a:solidFill>
                  <a:schemeClr val="bg1"/>
                </a:solidFill>
              </a:rPr>
              <a:t>**PPV23 is discontinued but may continue to be used where local stocks remain. Following depletion or expiry of existing PPV23 stock, PCV20 may be used**</a:t>
            </a:r>
          </a:p>
        </p:txBody>
      </p:sp>
    </p:spTree>
    <p:extLst>
      <p:ext uri="{BB962C8B-B14F-4D97-AF65-F5344CB8AC3E}">
        <p14:creationId xmlns:p14="http://schemas.microsoft.com/office/powerpoint/2010/main" val="991531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04664"/>
            <a:ext cx="8077200" cy="1143000"/>
          </a:xfrm>
        </p:spPr>
        <p:txBody>
          <a:bodyPr>
            <a:normAutofit fontScale="90000"/>
          </a:bodyPr>
          <a:lstStyle/>
          <a:p>
            <a:pPr algn="ctr"/>
            <a:r>
              <a:rPr lang="en-GB">
                <a:solidFill>
                  <a:schemeClr val="accent1">
                    <a:lumMod val="75000"/>
                  </a:schemeClr>
                </a:solidFill>
              </a:rPr>
              <a:t>Objectives of pneumococcal</a:t>
            </a:r>
            <a:br>
              <a:rPr lang="en-GB">
                <a:solidFill>
                  <a:schemeClr val="accent1">
                    <a:lumMod val="75000"/>
                  </a:schemeClr>
                </a:solidFill>
              </a:rPr>
            </a:br>
            <a:r>
              <a:rPr lang="en-GB">
                <a:solidFill>
                  <a:schemeClr val="accent1">
                    <a:lumMod val="75000"/>
                  </a:schemeClr>
                </a:solidFill>
              </a:rPr>
              <a:t>adult programme</a:t>
            </a:r>
          </a:p>
        </p:txBody>
      </p:sp>
      <p:sp>
        <p:nvSpPr>
          <p:cNvPr id="3" name="Content Placeholder 2"/>
          <p:cNvSpPr>
            <a:spLocks noGrp="1"/>
          </p:cNvSpPr>
          <p:nvPr>
            <p:ph idx="1"/>
          </p:nvPr>
        </p:nvSpPr>
        <p:spPr>
          <a:xfrm>
            <a:off x="532858" y="2207681"/>
            <a:ext cx="8077200" cy="4038600"/>
          </a:xfrm>
        </p:spPr>
        <p:txBody>
          <a:bodyPr vert="horz" lIns="0" tIns="45720" rIns="0" bIns="45720" rtlCol="0" anchor="t">
            <a:normAutofit/>
          </a:bodyPr>
          <a:lstStyle/>
          <a:p>
            <a:pPr marL="0" indent="0">
              <a:buNone/>
            </a:pPr>
            <a:r>
              <a:rPr lang="en-GB" sz="2400" dirty="0"/>
              <a:t>To protect all of those for whom infection is likely to be more common/serious:</a:t>
            </a:r>
          </a:p>
          <a:p>
            <a:pPr marL="0" indent="0">
              <a:buNone/>
            </a:pPr>
            <a:endParaRPr lang="en-GB" sz="2400" dirty="0"/>
          </a:p>
          <a:p>
            <a:pPr>
              <a:buFont typeface="Wingdings" panose="05000000000000000000" pitchFamily="2" charset="2"/>
              <a:buChar char="Ø"/>
            </a:pPr>
            <a:r>
              <a:rPr lang="en-GB" sz="2400" dirty="0"/>
              <a:t>At-risk groups (refer to table 2 and 3 in green book or slide 6 and 7</a:t>
            </a:r>
            <a:endParaRPr lang="en-GB" sz="2400" dirty="0">
              <a:solidFill>
                <a:schemeClr val="bg2">
                  <a:lumMod val="50000"/>
                  <a:lumOff val="50000"/>
                </a:schemeClr>
              </a:solidFill>
            </a:endParaRPr>
          </a:p>
          <a:p>
            <a:pPr>
              <a:buFont typeface="Wingdings" panose="05000000000000000000" pitchFamily="2" charset="2"/>
              <a:buChar char="Ø"/>
            </a:pPr>
            <a:r>
              <a:rPr lang="en-GB" sz="2400" dirty="0"/>
              <a:t>Routinely for all adults aged 65 years and older.</a:t>
            </a:r>
          </a:p>
        </p:txBody>
      </p:sp>
    </p:spTree>
    <p:extLst>
      <p:ext uri="{BB962C8B-B14F-4D97-AF65-F5344CB8AC3E}">
        <p14:creationId xmlns:p14="http://schemas.microsoft.com/office/powerpoint/2010/main" val="3912483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Rectangle 2"/>
          <p:cNvSpPr>
            <a:spLocks noGrp="1" noChangeArrowheads="1"/>
          </p:cNvSpPr>
          <p:nvPr>
            <p:ph type="title"/>
          </p:nvPr>
        </p:nvSpPr>
        <p:spPr>
          <a:xfrm>
            <a:off x="130630" y="0"/>
            <a:ext cx="8804523" cy="1262743"/>
          </a:xfrm>
        </p:spPr>
        <p:txBody>
          <a:bodyPr>
            <a:normAutofit/>
          </a:bodyPr>
          <a:lstStyle/>
          <a:p>
            <a:pPr algn="ctr"/>
            <a:r>
              <a:rPr lang="en-GB" sz="3600" dirty="0">
                <a:solidFill>
                  <a:schemeClr val="accent1">
                    <a:lumMod val="75000"/>
                  </a:schemeClr>
                </a:solidFill>
              </a:rPr>
              <a:t>Pneumococcal Polysaccharide Vaccine (</a:t>
            </a:r>
            <a:r>
              <a:rPr lang="en-GB" altLang="en-US" sz="3600" dirty="0">
                <a:solidFill>
                  <a:schemeClr val="accent1">
                    <a:lumMod val="75000"/>
                  </a:schemeClr>
                </a:solidFill>
              </a:rPr>
              <a:t>PPV23)</a:t>
            </a:r>
          </a:p>
        </p:txBody>
      </p:sp>
      <p:pic>
        <p:nvPicPr>
          <p:cNvPr id="3" name="Picture 2">
            <a:extLst>
              <a:ext uri="{FF2B5EF4-FFF2-40B4-BE49-F238E27FC236}">
                <a16:creationId xmlns:a16="http://schemas.microsoft.com/office/drawing/2014/main" id="{2D159864-DF67-6E6D-5E81-4A6CF2735E85}"/>
              </a:ext>
            </a:extLst>
          </p:cNvPr>
          <p:cNvPicPr>
            <a:picLocks noChangeAspect="1"/>
          </p:cNvPicPr>
          <p:nvPr/>
        </p:nvPicPr>
        <p:blipFill>
          <a:blip r:embed="rId3"/>
          <a:srcRect t="6723" b="6896"/>
          <a:stretch>
            <a:fillRect/>
          </a:stretch>
        </p:blipFill>
        <p:spPr>
          <a:xfrm>
            <a:off x="2858193" y="4964579"/>
            <a:ext cx="3427613" cy="1129004"/>
          </a:xfrm>
          <a:prstGeom prst="rect">
            <a:avLst/>
          </a:prstGeom>
        </p:spPr>
      </p:pic>
      <p:graphicFrame>
        <p:nvGraphicFramePr>
          <p:cNvPr id="7" name="Table 6">
            <a:extLst>
              <a:ext uri="{FF2B5EF4-FFF2-40B4-BE49-F238E27FC236}">
                <a16:creationId xmlns:a16="http://schemas.microsoft.com/office/drawing/2014/main" id="{D08F1932-B1C4-722E-D4A8-07CD83012EC2}"/>
              </a:ext>
            </a:extLst>
          </p:cNvPr>
          <p:cNvGraphicFramePr>
            <a:graphicFrameLocks noGrp="1"/>
          </p:cNvGraphicFramePr>
          <p:nvPr>
            <p:extLst>
              <p:ext uri="{D42A27DB-BD31-4B8C-83A1-F6EECF244321}">
                <p14:modId xmlns:p14="http://schemas.microsoft.com/office/powerpoint/2010/main" val="1170616874"/>
              </p:ext>
            </p:extLst>
          </p:nvPr>
        </p:nvGraphicFramePr>
        <p:xfrm>
          <a:off x="507427" y="1730103"/>
          <a:ext cx="8356498" cy="2931160"/>
        </p:xfrm>
        <a:graphic>
          <a:graphicData uri="http://schemas.openxmlformats.org/drawingml/2006/table">
            <a:tbl>
              <a:tblPr firstRow="1" bandRow="1">
                <a:tableStyleId>{5940675A-B579-460E-94D1-54222C63F5DA}</a:tableStyleId>
              </a:tblPr>
              <a:tblGrid>
                <a:gridCol w="2643831">
                  <a:extLst>
                    <a:ext uri="{9D8B030D-6E8A-4147-A177-3AD203B41FA5}">
                      <a16:colId xmlns:a16="http://schemas.microsoft.com/office/drawing/2014/main" val="4158604121"/>
                    </a:ext>
                  </a:extLst>
                </a:gridCol>
                <a:gridCol w="5712667">
                  <a:extLst>
                    <a:ext uri="{9D8B030D-6E8A-4147-A177-3AD203B41FA5}">
                      <a16:colId xmlns:a16="http://schemas.microsoft.com/office/drawing/2014/main" val="3472061650"/>
                    </a:ext>
                  </a:extLst>
                </a:gridCol>
              </a:tblGrid>
              <a:tr h="370840">
                <a:tc>
                  <a:txBody>
                    <a:bodyPr/>
                    <a:lstStyle/>
                    <a:p>
                      <a:r>
                        <a:rPr lang="en-GB" sz="1600" b="1" dirty="0"/>
                        <a:t>Vaccine Type</a:t>
                      </a:r>
                    </a:p>
                  </a:txBody>
                  <a:tcPr anchor="ctr"/>
                </a:tc>
                <a:tc>
                  <a:txBody>
                    <a:bodyPr/>
                    <a:lstStyle/>
                    <a:p>
                      <a:pPr marL="0" indent="0">
                        <a:buFont typeface="Arial" panose="020B0604020202020204" pitchFamily="34" charset="0"/>
                        <a:buNone/>
                      </a:pPr>
                      <a:r>
                        <a:rPr lang="en-GB" sz="1600" dirty="0"/>
                        <a:t>Pneumococcal Polysaccharide Vaccine (PPV23) </a:t>
                      </a:r>
                    </a:p>
                    <a:p>
                      <a:pPr marL="285750" indent="-285750">
                        <a:buFont typeface="Arial" panose="020B0604020202020204" pitchFamily="34" charset="0"/>
                        <a:buChar char="•"/>
                      </a:pPr>
                      <a:r>
                        <a:rPr lang="en-GB" sz="1600" dirty="0"/>
                        <a:t>inactivated vaccine</a:t>
                      </a:r>
                    </a:p>
                  </a:txBody>
                  <a:tcPr anchor="ctr"/>
                </a:tc>
                <a:extLst>
                  <a:ext uri="{0D108BD9-81ED-4DB2-BD59-A6C34878D82A}">
                    <a16:rowId xmlns:a16="http://schemas.microsoft.com/office/drawing/2014/main" val="355102036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t>Brand Name</a:t>
                      </a:r>
                    </a:p>
                  </a:txBody>
                  <a:tcPr anchor="ctr"/>
                </a:tc>
                <a:tc>
                  <a:txBody>
                    <a:bodyPr/>
                    <a:lstStyle/>
                    <a:p>
                      <a:r>
                        <a:rPr lang="en-GB" sz="1600" dirty="0"/>
                        <a:t>Pneumovax 23</a:t>
                      </a:r>
                      <a:r>
                        <a:rPr lang="en-US" sz="1600" dirty="0"/>
                        <a:t>® (MSD)</a:t>
                      </a:r>
                      <a:endParaRPr lang="en-GB" sz="1600" dirty="0"/>
                    </a:p>
                  </a:txBody>
                  <a:tcPr anchor="ctr"/>
                </a:tc>
                <a:extLst>
                  <a:ext uri="{0D108BD9-81ED-4DB2-BD59-A6C34878D82A}">
                    <a16:rowId xmlns:a16="http://schemas.microsoft.com/office/drawing/2014/main" val="12561553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t>Pneumococcal Serotypes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Contains purified capsular polysaccharide from each of 23 capsular types of pneumococcus (PPV23) 1, 2, 3, 4, 5, 6B, 7F, 8, 9N, 9V,10A, 11A, 12F, 14, 15B, 17F, 18C, 19F, 19A, 20, 22F, 23F, 33F</a:t>
                      </a:r>
                    </a:p>
                  </a:txBody>
                  <a:tcPr anchor="ctr"/>
                </a:tc>
                <a:extLst>
                  <a:ext uri="{0D108BD9-81ED-4DB2-BD59-A6C34878D82A}">
                    <a16:rowId xmlns:a16="http://schemas.microsoft.com/office/drawing/2014/main" val="266494834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t>Administration </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600" dirty="0"/>
                        <a:t>Intramuscular injection. Preferred site is the deltoid muscle of the upper arm. Subcutaneous if patient has a bleeding disorder.</a:t>
                      </a:r>
                    </a:p>
                  </a:txBody>
                  <a:tcPr anchor="ctr"/>
                </a:tc>
                <a:extLst>
                  <a:ext uri="{0D108BD9-81ED-4DB2-BD59-A6C34878D82A}">
                    <a16:rowId xmlns:a16="http://schemas.microsoft.com/office/drawing/2014/main" val="2984501022"/>
                  </a:ext>
                </a:extLst>
              </a:tr>
              <a:tr h="370840">
                <a:tc>
                  <a:txBody>
                    <a:bodyPr/>
                    <a:lstStyle/>
                    <a:p>
                      <a:r>
                        <a:rPr lang="en-GB" sz="1600" b="1" dirty="0"/>
                        <a:t>SmPC (Summary of Product Characteristics)</a:t>
                      </a:r>
                    </a:p>
                  </a:txBody>
                  <a:tcPr anchor="ctr"/>
                </a:tc>
                <a:tc>
                  <a:txBody>
                    <a:bodyPr/>
                    <a:lstStyle/>
                    <a:p>
                      <a:r>
                        <a:rPr lang="en-GB" sz="1600" dirty="0">
                          <a:hlinkClick r:id="rId4"/>
                        </a:rPr>
                        <a:t>https://www.medicines.org.uk/emc/product/9692/smpc</a:t>
                      </a:r>
                      <a:r>
                        <a:rPr lang="en-GB" sz="1600" dirty="0"/>
                        <a:t> </a:t>
                      </a:r>
                    </a:p>
                  </a:txBody>
                  <a:tcPr anchor="ctr"/>
                </a:tc>
                <a:extLst>
                  <a:ext uri="{0D108BD9-81ED-4DB2-BD59-A6C34878D82A}">
                    <a16:rowId xmlns:a16="http://schemas.microsoft.com/office/drawing/2014/main" val="4115246545"/>
                  </a:ext>
                </a:extLst>
              </a:tr>
            </a:tbl>
          </a:graphicData>
        </a:graphic>
      </p:graphicFrame>
      <p:pic>
        <p:nvPicPr>
          <p:cNvPr id="13" name="Picture 12">
            <a:extLst>
              <a:ext uri="{FF2B5EF4-FFF2-40B4-BE49-F238E27FC236}">
                <a16:creationId xmlns:a16="http://schemas.microsoft.com/office/drawing/2014/main" id="{BA17FB85-6D5D-0C50-15AD-7ECC3586B241}"/>
              </a:ext>
            </a:extLst>
          </p:cNvPr>
          <p:cNvPicPr>
            <a:picLocks noChangeAspect="1"/>
          </p:cNvPicPr>
          <p:nvPr/>
        </p:nvPicPr>
        <p:blipFill>
          <a:blip r:embed="rId5"/>
          <a:srcRect l="6369" t="15176" r="6444" b="7001"/>
          <a:stretch>
            <a:fillRect/>
          </a:stretch>
        </p:blipFill>
        <p:spPr>
          <a:xfrm rot="20795876">
            <a:off x="5274590" y="2056858"/>
            <a:ext cx="3604870" cy="701620"/>
          </a:xfrm>
          <a:prstGeom prst="rect">
            <a:avLst/>
          </a:prstGeom>
        </p:spPr>
      </p:pic>
      <p:pic>
        <p:nvPicPr>
          <p:cNvPr id="17" name="Picture 16">
            <a:extLst>
              <a:ext uri="{FF2B5EF4-FFF2-40B4-BE49-F238E27FC236}">
                <a16:creationId xmlns:a16="http://schemas.microsoft.com/office/drawing/2014/main" id="{1451667F-5C9E-B561-791C-F99C50E3D02A}"/>
              </a:ext>
            </a:extLst>
          </p:cNvPr>
          <p:cNvPicPr>
            <a:picLocks noChangeAspect="1"/>
          </p:cNvPicPr>
          <p:nvPr/>
        </p:nvPicPr>
        <p:blipFill>
          <a:blip r:embed="rId5"/>
          <a:srcRect l="6369" t="15176" r="6444" b="7001"/>
          <a:stretch>
            <a:fillRect/>
          </a:stretch>
        </p:blipFill>
        <p:spPr>
          <a:xfrm rot="20795876">
            <a:off x="4695342" y="5360067"/>
            <a:ext cx="1081158" cy="210427"/>
          </a:xfrm>
          <a:prstGeom prst="rect">
            <a:avLst/>
          </a:prstGeom>
        </p:spPr>
      </p:pic>
      <p:sp>
        <p:nvSpPr>
          <p:cNvPr id="8" name="TextBox 7">
            <a:extLst>
              <a:ext uri="{FF2B5EF4-FFF2-40B4-BE49-F238E27FC236}">
                <a16:creationId xmlns:a16="http://schemas.microsoft.com/office/drawing/2014/main" id="{C109303F-1C0A-4CC8-B9F9-FD03456D2471}"/>
              </a:ext>
            </a:extLst>
          </p:cNvPr>
          <p:cNvSpPr txBox="1"/>
          <p:nvPr/>
        </p:nvSpPr>
        <p:spPr>
          <a:xfrm>
            <a:off x="152399" y="6454356"/>
            <a:ext cx="8839199" cy="253916"/>
          </a:xfrm>
          <a:prstGeom prst="rect">
            <a:avLst/>
          </a:prstGeom>
          <a:solidFill>
            <a:srgbClr val="AF000D"/>
          </a:solidFill>
        </p:spPr>
        <p:txBody>
          <a:bodyPr wrap="square">
            <a:spAutoFit/>
          </a:bodyPr>
          <a:lstStyle/>
          <a:p>
            <a:r>
              <a:rPr lang="en-GB" sz="1050" dirty="0">
                <a:solidFill>
                  <a:schemeClr val="bg1"/>
                </a:solidFill>
              </a:rPr>
              <a:t>**PPV23 is discontinued but may continue to be used where local stocks remain. Following depletion or expiry of existing PPV23 stock, PCV20 may be used**</a:t>
            </a:r>
          </a:p>
        </p:txBody>
      </p:sp>
    </p:spTree>
    <p:extLst>
      <p:ext uri="{BB962C8B-B14F-4D97-AF65-F5344CB8AC3E}">
        <p14:creationId xmlns:p14="http://schemas.microsoft.com/office/powerpoint/2010/main" val="1065383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Rectangle 2"/>
          <p:cNvSpPr>
            <a:spLocks noGrp="1" noChangeArrowheads="1"/>
          </p:cNvSpPr>
          <p:nvPr>
            <p:ph type="title"/>
          </p:nvPr>
        </p:nvSpPr>
        <p:spPr>
          <a:xfrm>
            <a:off x="468256" y="168442"/>
            <a:ext cx="7981121" cy="818147"/>
          </a:xfrm>
        </p:spPr>
        <p:txBody>
          <a:bodyPr>
            <a:normAutofit fontScale="90000"/>
          </a:bodyPr>
          <a:lstStyle/>
          <a:p>
            <a:pPr algn="ctr"/>
            <a:br>
              <a:rPr lang="en-GB" dirty="0">
                <a:solidFill>
                  <a:schemeClr val="accent1">
                    <a:lumMod val="75000"/>
                  </a:schemeClr>
                </a:solidFill>
              </a:rPr>
            </a:br>
            <a:br>
              <a:rPr lang="en-GB" dirty="0">
                <a:solidFill>
                  <a:schemeClr val="accent1">
                    <a:lumMod val="75000"/>
                  </a:schemeClr>
                </a:solidFill>
              </a:rPr>
            </a:br>
            <a:r>
              <a:rPr lang="en-GB" sz="4000" dirty="0">
                <a:solidFill>
                  <a:schemeClr val="accent1">
                    <a:lumMod val="75000"/>
                  </a:schemeClr>
                </a:solidFill>
              </a:rPr>
              <a:t>Pneumococcal Conjugate Vaccine (PCV20)</a:t>
            </a:r>
            <a:endParaRPr lang="en-GB" altLang="en-US" dirty="0">
              <a:solidFill>
                <a:schemeClr val="accent1">
                  <a:lumMod val="75000"/>
                </a:schemeClr>
              </a:solidFill>
            </a:endParaRPr>
          </a:p>
        </p:txBody>
      </p:sp>
      <p:sp>
        <p:nvSpPr>
          <p:cNvPr id="146434" name="Footer Placeholder 3"/>
          <p:cNvSpPr>
            <a:spLocks noGrp="1"/>
          </p:cNvSpPr>
          <p:nvPr>
            <p:ph type="ftr" sz="quarter" idx="11"/>
          </p:nvPr>
        </p:nvSpPr>
        <p:spPr bwMode="auto">
          <a:xfrm>
            <a:off x="1143000" y="5588795"/>
            <a:ext cx="2171700" cy="41195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buClr>
                <a:srgbClr val="00A8CA"/>
              </a:buClr>
              <a:buSzPct val="65000"/>
              <a:buFont typeface="Wingdings" pitchFamily="2" charset="2"/>
              <a:buChar char="•"/>
              <a:defRPr sz="2250">
                <a:solidFill>
                  <a:schemeClr val="bg2"/>
                </a:solidFill>
                <a:latin typeface="Arial" pitchFamily="34" charset="0"/>
              </a:defRPr>
            </a:lvl1pPr>
            <a:lvl2pPr marL="557213" indent="-214313" eaLnBrk="0" hangingPunct="0">
              <a:buClr>
                <a:schemeClr val="tx1"/>
              </a:buClr>
              <a:buSzPct val="90000"/>
              <a:buChar char="–"/>
              <a:defRPr sz="1800">
                <a:solidFill>
                  <a:schemeClr val="bg2"/>
                </a:solidFill>
                <a:latin typeface="Arial" pitchFamily="34" charset="0"/>
              </a:defRPr>
            </a:lvl2pPr>
            <a:lvl3pPr marL="857250" indent="-171450" eaLnBrk="0" hangingPunct="0">
              <a:buClr>
                <a:schemeClr val="accent1"/>
              </a:buClr>
              <a:buSzPct val="60000"/>
              <a:buFont typeface="Wingdings" pitchFamily="2" charset="2"/>
              <a:buChar char="l"/>
              <a:defRPr sz="1500">
                <a:solidFill>
                  <a:schemeClr val="bg2"/>
                </a:solidFill>
                <a:latin typeface="Arial" pitchFamily="34" charset="0"/>
              </a:defRPr>
            </a:lvl3pPr>
            <a:lvl4pPr marL="1200150" indent="-171450" eaLnBrk="0" hangingPunct="0">
              <a:buClr>
                <a:schemeClr val="tx1"/>
              </a:buClr>
              <a:buChar char="–"/>
              <a:defRPr sz="1500">
                <a:solidFill>
                  <a:schemeClr val="bg2"/>
                </a:solidFill>
                <a:latin typeface="Arial" pitchFamily="34" charset="0"/>
              </a:defRPr>
            </a:lvl4pPr>
            <a:lvl5pPr marL="1543050" indent="-171450" eaLnBrk="0" hangingPunct="0">
              <a:buClr>
                <a:schemeClr val="accent1"/>
              </a:buClr>
              <a:buChar char="•"/>
              <a:defRPr sz="1500">
                <a:solidFill>
                  <a:schemeClr val="bg2"/>
                </a:solidFill>
                <a:latin typeface="Arial" pitchFamily="34" charset="0"/>
              </a:defRPr>
            </a:lvl5pPr>
            <a:lvl6pPr marL="1885950" indent="-171450" eaLnBrk="0" fontAlgn="base" hangingPunct="0">
              <a:spcBef>
                <a:spcPct val="20000"/>
              </a:spcBef>
              <a:spcAft>
                <a:spcPct val="0"/>
              </a:spcAft>
              <a:buClr>
                <a:schemeClr val="accent1"/>
              </a:buClr>
              <a:buChar char="•"/>
              <a:defRPr sz="1500">
                <a:solidFill>
                  <a:schemeClr val="bg2"/>
                </a:solidFill>
                <a:latin typeface="Arial" pitchFamily="34" charset="0"/>
              </a:defRPr>
            </a:lvl6pPr>
            <a:lvl7pPr marL="2228850" indent="-171450" eaLnBrk="0" fontAlgn="base" hangingPunct="0">
              <a:spcBef>
                <a:spcPct val="20000"/>
              </a:spcBef>
              <a:spcAft>
                <a:spcPct val="0"/>
              </a:spcAft>
              <a:buClr>
                <a:schemeClr val="accent1"/>
              </a:buClr>
              <a:buChar char="•"/>
              <a:defRPr sz="1500">
                <a:solidFill>
                  <a:schemeClr val="bg2"/>
                </a:solidFill>
                <a:latin typeface="Arial" pitchFamily="34" charset="0"/>
              </a:defRPr>
            </a:lvl7pPr>
            <a:lvl8pPr marL="2571750" indent="-171450" eaLnBrk="0" fontAlgn="base" hangingPunct="0">
              <a:spcBef>
                <a:spcPct val="20000"/>
              </a:spcBef>
              <a:spcAft>
                <a:spcPct val="0"/>
              </a:spcAft>
              <a:buClr>
                <a:schemeClr val="accent1"/>
              </a:buClr>
              <a:buChar char="•"/>
              <a:defRPr sz="1500">
                <a:solidFill>
                  <a:schemeClr val="bg2"/>
                </a:solidFill>
                <a:latin typeface="Arial" pitchFamily="34" charset="0"/>
              </a:defRPr>
            </a:lvl8pPr>
            <a:lvl9pPr marL="2914650" indent="-171450" eaLnBrk="0" fontAlgn="base" hangingPunct="0">
              <a:spcBef>
                <a:spcPct val="20000"/>
              </a:spcBef>
              <a:spcAft>
                <a:spcPct val="0"/>
              </a:spcAft>
              <a:buClr>
                <a:schemeClr val="accent1"/>
              </a:buClr>
              <a:buChar char="•"/>
              <a:defRPr sz="1500">
                <a:solidFill>
                  <a:schemeClr val="bg2"/>
                </a:solidFill>
                <a:latin typeface="Arial" pitchFamily="34" charset="0"/>
              </a:defRPr>
            </a:lvl9pPr>
          </a:lstStyle>
          <a:p>
            <a:pPr defTabSz="685800" eaLnBrk="1" fontAlgn="base" hangingPunct="1">
              <a:spcBef>
                <a:spcPct val="20000"/>
              </a:spcBef>
              <a:spcAft>
                <a:spcPct val="0"/>
              </a:spcAft>
              <a:buClr>
                <a:srgbClr val="0000FF"/>
              </a:buClr>
              <a:buSzTx/>
              <a:buNone/>
            </a:pPr>
            <a:endParaRPr lang="en-GB" altLang="en-US" sz="675">
              <a:solidFill>
                <a:srgbClr val="FFFFFF"/>
              </a:solidFill>
            </a:endParaRPr>
          </a:p>
          <a:p>
            <a:pPr defTabSz="685800" eaLnBrk="1" fontAlgn="base" hangingPunct="1">
              <a:spcBef>
                <a:spcPct val="20000"/>
              </a:spcBef>
              <a:spcAft>
                <a:spcPct val="0"/>
              </a:spcAft>
              <a:buClr>
                <a:srgbClr val="0000FF"/>
              </a:buClr>
              <a:buSzTx/>
              <a:buNone/>
            </a:pPr>
            <a:r>
              <a:rPr lang="en-GB" altLang="en-US" sz="675">
                <a:solidFill>
                  <a:srgbClr val="FFFFFF"/>
                </a:solidFill>
              </a:rPr>
              <a:t>Immunisation Department, Centre for Infections</a:t>
            </a:r>
          </a:p>
          <a:p>
            <a:pPr defTabSz="685800" eaLnBrk="1" fontAlgn="base" hangingPunct="1">
              <a:spcBef>
                <a:spcPct val="20000"/>
              </a:spcBef>
              <a:spcAft>
                <a:spcPct val="0"/>
              </a:spcAft>
              <a:buClr>
                <a:srgbClr val="0000FF"/>
              </a:buClr>
              <a:buSzTx/>
              <a:buNone/>
            </a:pPr>
            <a:r>
              <a:rPr lang="en-GB" altLang="en-US" sz="675">
                <a:solidFill>
                  <a:srgbClr val="FFFFFF"/>
                </a:solidFill>
              </a:rPr>
              <a:t>© Health Protection Agency</a:t>
            </a:r>
          </a:p>
          <a:p>
            <a:pPr defTabSz="685800" eaLnBrk="1" fontAlgn="base" hangingPunct="1">
              <a:spcBef>
                <a:spcPct val="20000"/>
              </a:spcBef>
              <a:spcAft>
                <a:spcPct val="0"/>
              </a:spcAft>
              <a:buClr>
                <a:srgbClr val="0000FF"/>
              </a:buClr>
              <a:buSzTx/>
              <a:buNone/>
            </a:pPr>
            <a:r>
              <a:rPr lang="en-GB" altLang="en-US" sz="675">
                <a:solidFill>
                  <a:srgbClr val="FFFFFF"/>
                </a:solidFill>
              </a:rPr>
              <a:t>        </a:t>
            </a:r>
          </a:p>
        </p:txBody>
      </p:sp>
      <p:pic>
        <p:nvPicPr>
          <p:cNvPr id="3" name="Picture 2">
            <a:extLst>
              <a:ext uri="{FF2B5EF4-FFF2-40B4-BE49-F238E27FC236}">
                <a16:creationId xmlns:a16="http://schemas.microsoft.com/office/drawing/2014/main" id="{F9A006AD-05A6-3752-E7DC-9553CBBC2EF8}"/>
              </a:ext>
            </a:extLst>
          </p:cNvPr>
          <p:cNvPicPr>
            <a:picLocks noChangeAspect="1"/>
          </p:cNvPicPr>
          <p:nvPr/>
        </p:nvPicPr>
        <p:blipFill>
          <a:blip r:embed="rId3"/>
          <a:stretch>
            <a:fillRect/>
          </a:stretch>
        </p:blipFill>
        <p:spPr>
          <a:xfrm>
            <a:off x="3486149" y="4558566"/>
            <a:ext cx="2171701" cy="1558429"/>
          </a:xfrm>
          <a:prstGeom prst="rect">
            <a:avLst/>
          </a:prstGeom>
        </p:spPr>
      </p:pic>
      <p:graphicFrame>
        <p:nvGraphicFramePr>
          <p:cNvPr id="7" name="Table 6">
            <a:extLst>
              <a:ext uri="{FF2B5EF4-FFF2-40B4-BE49-F238E27FC236}">
                <a16:creationId xmlns:a16="http://schemas.microsoft.com/office/drawing/2014/main" id="{74F5E815-A8BE-9F82-DAEC-360858B4F7C4}"/>
              </a:ext>
            </a:extLst>
          </p:cNvPr>
          <p:cNvGraphicFramePr>
            <a:graphicFrameLocks noGrp="1"/>
          </p:cNvGraphicFramePr>
          <p:nvPr>
            <p:extLst>
              <p:ext uri="{D42A27DB-BD31-4B8C-83A1-F6EECF244321}">
                <p14:modId xmlns:p14="http://schemas.microsoft.com/office/powerpoint/2010/main" val="648900779"/>
              </p:ext>
            </p:extLst>
          </p:nvPr>
        </p:nvGraphicFramePr>
        <p:xfrm>
          <a:off x="393751" y="1735618"/>
          <a:ext cx="8356498" cy="2687320"/>
        </p:xfrm>
        <a:graphic>
          <a:graphicData uri="http://schemas.openxmlformats.org/drawingml/2006/table">
            <a:tbl>
              <a:tblPr firstRow="1" bandRow="1">
                <a:tableStyleId>{5940675A-B579-460E-94D1-54222C63F5DA}</a:tableStyleId>
              </a:tblPr>
              <a:tblGrid>
                <a:gridCol w="2643831">
                  <a:extLst>
                    <a:ext uri="{9D8B030D-6E8A-4147-A177-3AD203B41FA5}">
                      <a16:colId xmlns:a16="http://schemas.microsoft.com/office/drawing/2014/main" val="4158604121"/>
                    </a:ext>
                  </a:extLst>
                </a:gridCol>
                <a:gridCol w="5712667">
                  <a:extLst>
                    <a:ext uri="{9D8B030D-6E8A-4147-A177-3AD203B41FA5}">
                      <a16:colId xmlns:a16="http://schemas.microsoft.com/office/drawing/2014/main" val="3472061650"/>
                    </a:ext>
                  </a:extLst>
                </a:gridCol>
              </a:tblGrid>
              <a:tr h="370840">
                <a:tc>
                  <a:txBody>
                    <a:bodyPr/>
                    <a:lstStyle/>
                    <a:p>
                      <a:r>
                        <a:rPr lang="en-GB" sz="1600" b="1" dirty="0"/>
                        <a:t>Vaccine Type</a:t>
                      </a:r>
                    </a:p>
                  </a:txBody>
                  <a:tcPr anchor="ctr"/>
                </a:tc>
                <a:tc>
                  <a:txBody>
                    <a:bodyPr/>
                    <a:lstStyle/>
                    <a:p>
                      <a:pPr marL="0" indent="0">
                        <a:buFont typeface="Arial" panose="020B0604020202020204" pitchFamily="34" charset="0"/>
                        <a:buNone/>
                      </a:pPr>
                      <a:r>
                        <a:rPr lang="en-GB" sz="1600" dirty="0"/>
                        <a:t>Pneumococcal Conjugated Vaccine (PCV20) </a:t>
                      </a:r>
                    </a:p>
                    <a:p>
                      <a:pPr marL="285750" indent="-285750">
                        <a:buFont typeface="Arial" panose="020B0604020202020204" pitchFamily="34" charset="0"/>
                        <a:buChar char="•"/>
                      </a:pPr>
                      <a:r>
                        <a:rPr lang="en-GB" sz="1600" dirty="0"/>
                        <a:t>inactivated vaccine</a:t>
                      </a:r>
                    </a:p>
                  </a:txBody>
                  <a:tcPr anchor="ctr"/>
                </a:tc>
                <a:extLst>
                  <a:ext uri="{0D108BD9-81ED-4DB2-BD59-A6C34878D82A}">
                    <a16:rowId xmlns:a16="http://schemas.microsoft.com/office/drawing/2014/main" val="355102036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t>Brand Name</a:t>
                      </a:r>
                    </a:p>
                  </a:txBody>
                  <a:tcPr anchor="ctr"/>
                </a:tc>
                <a:tc>
                  <a:txBody>
                    <a:bodyPr/>
                    <a:lstStyle/>
                    <a:p>
                      <a:r>
                        <a:rPr lang="en-GB" sz="1600" dirty="0"/>
                        <a:t>Prevenar 20</a:t>
                      </a:r>
                      <a:r>
                        <a:rPr lang="en-US" sz="1600" dirty="0"/>
                        <a:t>® (MSD)</a:t>
                      </a:r>
                      <a:endParaRPr lang="en-GB" sz="1600" dirty="0"/>
                    </a:p>
                  </a:txBody>
                  <a:tcPr anchor="ctr"/>
                </a:tc>
                <a:extLst>
                  <a:ext uri="{0D108BD9-81ED-4DB2-BD59-A6C34878D82A}">
                    <a16:rowId xmlns:a16="http://schemas.microsoft.com/office/drawing/2014/main" val="12561553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t>Pneumococcal Serotypes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Serotypes covered: 1, 3, 4, 5, 6A, 6B, 7F, 8, 9V, 10A, 11A, 12F, 14, 15B, 18C, 19A, 19F, 22F, 23F, 33F</a:t>
                      </a:r>
                    </a:p>
                  </a:txBody>
                  <a:tcPr anchor="ctr"/>
                </a:tc>
                <a:extLst>
                  <a:ext uri="{0D108BD9-81ED-4DB2-BD59-A6C34878D82A}">
                    <a16:rowId xmlns:a16="http://schemas.microsoft.com/office/drawing/2014/main" val="266494834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t>Administration </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600" dirty="0"/>
                        <a:t>Intramuscular injection. Preferred site is the deltoid muscle of the upper arm. Subcutaneous if patient has a bleeding disorder.</a:t>
                      </a:r>
                    </a:p>
                  </a:txBody>
                  <a:tcPr anchor="ctr"/>
                </a:tc>
                <a:extLst>
                  <a:ext uri="{0D108BD9-81ED-4DB2-BD59-A6C34878D82A}">
                    <a16:rowId xmlns:a16="http://schemas.microsoft.com/office/drawing/2014/main" val="2984501022"/>
                  </a:ext>
                </a:extLst>
              </a:tr>
              <a:tr h="370840">
                <a:tc>
                  <a:txBody>
                    <a:bodyPr/>
                    <a:lstStyle/>
                    <a:p>
                      <a:r>
                        <a:rPr lang="en-GB" sz="1600" b="1" dirty="0"/>
                        <a:t>SmPC (Summary of Product Characteristics)</a:t>
                      </a:r>
                    </a:p>
                  </a:txBody>
                  <a:tcPr anchor="ctr"/>
                </a:tc>
                <a:tc>
                  <a:txBody>
                    <a:bodyPr/>
                    <a:lstStyle/>
                    <a:p>
                      <a:r>
                        <a:rPr lang="en-GB" sz="1600" dirty="0">
                          <a:hlinkClick r:id="rId4"/>
                        </a:rPr>
                        <a:t>https://www.medicines.org.uk/emc/product/13461/smpc</a:t>
                      </a:r>
                      <a:r>
                        <a:rPr lang="en-GB" sz="1600" dirty="0"/>
                        <a:t> </a:t>
                      </a:r>
                    </a:p>
                  </a:txBody>
                  <a:tcPr anchor="ctr"/>
                </a:tc>
                <a:extLst>
                  <a:ext uri="{0D108BD9-81ED-4DB2-BD59-A6C34878D82A}">
                    <a16:rowId xmlns:a16="http://schemas.microsoft.com/office/drawing/2014/main" val="4115246545"/>
                  </a:ext>
                </a:extLst>
              </a:tr>
            </a:tbl>
          </a:graphicData>
        </a:graphic>
      </p:graphicFrame>
    </p:spTree>
    <p:extLst>
      <p:ext uri="{BB962C8B-B14F-4D97-AF65-F5344CB8AC3E}">
        <p14:creationId xmlns:p14="http://schemas.microsoft.com/office/powerpoint/2010/main" val="3189614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380" y="133480"/>
            <a:ext cx="8411799" cy="1143000"/>
          </a:xfrm>
        </p:spPr>
        <p:txBody>
          <a:bodyPr>
            <a:normAutofit fontScale="90000"/>
          </a:bodyPr>
          <a:lstStyle/>
          <a:p>
            <a:pPr algn="ctr"/>
            <a:r>
              <a:rPr lang="en-GB" dirty="0">
                <a:solidFill>
                  <a:schemeClr val="accent1">
                    <a:lumMod val="75000"/>
                  </a:schemeClr>
                </a:solidFill>
              </a:rPr>
              <a:t>PPV23 and PCV20 dose and schedule</a:t>
            </a:r>
          </a:p>
        </p:txBody>
      </p:sp>
      <p:sp>
        <p:nvSpPr>
          <p:cNvPr id="8" name="Content Placeholder 7"/>
          <p:cNvSpPr>
            <a:spLocks noGrp="1"/>
          </p:cNvSpPr>
          <p:nvPr>
            <p:ph idx="1"/>
          </p:nvPr>
        </p:nvSpPr>
        <p:spPr>
          <a:xfrm>
            <a:off x="419380" y="2132390"/>
            <a:ext cx="8411799" cy="4144586"/>
          </a:xfrm>
        </p:spPr>
        <p:txBody>
          <a:bodyPr>
            <a:noAutofit/>
          </a:bodyPr>
          <a:lstStyle/>
          <a:p>
            <a:pPr marL="0" indent="0"/>
            <a:r>
              <a:rPr lang="en-GB" dirty="0"/>
              <a:t>A single dose is 0.5mL.</a:t>
            </a:r>
          </a:p>
          <a:p>
            <a:pPr marL="0" indent="0"/>
            <a:r>
              <a:rPr lang="en-GB" dirty="0"/>
              <a:t>Recommended for:</a:t>
            </a:r>
          </a:p>
          <a:p>
            <a:pPr>
              <a:buFont typeface="Arial" panose="020B0604020202020204" pitchFamily="34" charset="0"/>
              <a:buChar char="•"/>
            </a:pPr>
            <a:r>
              <a:rPr lang="en-GB" dirty="0"/>
              <a:t> All adults 65+ years</a:t>
            </a:r>
          </a:p>
          <a:p>
            <a:pPr>
              <a:buFont typeface="Arial" panose="020B0604020202020204" pitchFamily="34" charset="0"/>
              <a:buChar char="•"/>
            </a:pPr>
            <a:r>
              <a:rPr lang="en-GB" dirty="0"/>
              <a:t> Individuals aged 2 years or over in clinical risk groups.</a:t>
            </a:r>
          </a:p>
          <a:p>
            <a:pPr>
              <a:buFont typeface="Arial" panose="020B0604020202020204" pitchFamily="34" charset="0"/>
              <a:buChar char="•"/>
            </a:pPr>
            <a:r>
              <a:rPr lang="en-GB" dirty="0"/>
              <a:t> Individuals experiencing homelessness who are rough sleepers and those using hostels for the homeless or night shelters, or in other accommodation on an emergency / ‘crash bed’ basis only</a:t>
            </a:r>
          </a:p>
          <a:p>
            <a:pPr marL="0" indent="0">
              <a:buNone/>
            </a:pPr>
            <a:r>
              <a:rPr lang="en-GB" dirty="0"/>
              <a:t>Antibody levels are likely to rapidly decline in individuals with no spleen, splenic dysfunction or chronic renal disease. Therefore, revaccination recommended every 5 years.</a:t>
            </a:r>
          </a:p>
        </p:txBody>
      </p:sp>
      <p:pic>
        <p:nvPicPr>
          <p:cNvPr id="4" name="Picture 3">
            <a:extLst>
              <a:ext uri="{FF2B5EF4-FFF2-40B4-BE49-F238E27FC236}">
                <a16:creationId xmlns:a16="http://schemas.microsoft.com/office/drawing/2014/main" id="{90EF3A93-7078-28BA-D515-BB7A63DF3A7F}"/>
              </a:ext>
            </a:extLst>
          </p:cNvPr>
          <p:cNvPicPr>
            <a:picLocks noChangeAspect="1"/>
          </p:cNvPicPr>
          <p:nvPr/>
        </p:nvPicPr>
        <p:blipFill>
          <a:blip r:embed="rId3"/>
          <a:srcRect l="6369" t="15176" r="6444" b="7001"/>
          <a:stretch>
            <a:fillRect/>
          </a:stretch>
        </p:blipFill>
        <p:spPr>
          <a:xfrm rot="20795876">
            <a:off x="750321" y="1167154"/>
            <a:ext cx="1123417" cy="218652"/>
          </a:xfrm>
          <a:prstGeom prst="rect">
            <a:avLst/>
          </a:prstGeom>
        </p:spPr>
      </p:pic>
      <p:sp>
        <p:nvSpPr>
          <p:cNvPr id="5" name="TextBox 4">
            <a:extLst>
              <a:ext uri="{FF2B5EF4-FFF2-40B4-BE49-F238E27FC236}">
                <a16:creationId xmlns:a16="http://schemas.microsoft.com/office/drawing/2014/main" id="{7210FD01-680A-46BA-9C41-6C36124741C7}"/>
              </a:ext>
            </a:extLst>
          </p:cNvPr>
          <p:cNvSpPr txBox="1"/>
          <p:nvPr/>
        </p:nvSpPr>
        <p:spPr>
          <a:xfrm>
            <a:off x="152399" y="6454356"/>
            <a:ext cx="8839199" cy="253916"/>
          </a:xfrm>
          <a:prstGeom prst="rect">
            <a:avLst/>
          </a:prstGeom>
          <a:solidFill>
            <a:srgbClr val="AF000D"/>
          </a:solidFill>
        </p:spPr>
        <p:txBody>
          <a:bodyPr wrap="square">
            <a:spAutoFit/>
          </a:bodyPr>
          <a:lstStyle/>
          <a:p>
            <a:r>
              <a:rPr lang="en-GB" sz="1050" dirty="0">
                <a:solidFill>
                  <a:schemeClr val="bg1"/>
                </a:solidFill>
              </a:rPr>
              <a:t>**PPV23 is discontinued but may continue to be used where local stocks remain. Following depletion or expiry of existing PPV23 stock, PCV20 may be used**</a:t>
            </a:r>
          </a:p>
        </p:txBody>
      </p:sp>
    </p:spTree>
    <p:extLst>
      <p:ext uri="{BB962C8B-B14F-4D97-AF65-F5344CB8AC3E}">
        <p14:creationId xmlns:p14="http://schemas.microsoft.com/office/powerpoint/2010/main" val="3841359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 y="0"/>
            <a:ext cx="566090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title"/>
          </p:nvPr>
        </p:nvSpPr>
        <p:spPr>
          <a:xfrm>
            <a:off x="1178560" y="-528194"/>
            <a:ext cx="4483452" cy="1666501"/>
          </a:xfrm>
        </p:spPr>
        <p:txBody>
          <a:bodyPr>
            <a:normAutofit/>
          </a:bodyPr>
          <a:lstStyle/>
          <a:p>
            <a:r>
              <a:rPr lang="en-GB" sz="3500">
                <a:solidFill>
                  <a:srgbClr val="FFFFFF"/>
                </a:solidFill>
              </a:rPr>
              <a:t>Contraindications</a:t>
            </a:r>
          </a:p>
        </p:txBody>
      </p:sp>
      <p:sp>
        <p:nvSpPr>
          <p:cNvPr id="3" name="Content Placeholder 2"/>
          <p:cNvSpPr>
            <a:spLocks noGrp="1"/>
          </p:cNvSpPr>
          <p:nvPr>
            <p:ph idx="1"/>
          </p:nvPr>
        </p:nvSpPr>
        <p:spPr>
          <a:xfrm>
            <a:off x="329474" y="1713790"/>
            <a:ext cx="4976938" cy="4864609"/>
          </a:xfrm>
        </p:spPr>
        <p:txBody>
          <a:bodyPr vert="horz" lIns="0" tIns="45720" rIns="0" bIns="45720" rtlCol="0" anchor="t">
            <a:normAutofit/>
          </a:bodyPr>
          <a:lstStyle/>
          <a:p>
            <a:pPr marL="0" indent="0">
              <a:defRPr/>
            </a:pPr>
            <a:r>
              <a:rPr lang="en-GB" altLang="en-US" sz="1600" dirty="0">
                <a:solidFill>
                  <a:srgbClr val="FFFFFF"/>
                </a:solidFill>
                <a:cs typeface="Times New Roman"/>
              </a:rPr>
              <a:t>There are very few individuals who cannot receive pneumococcal vaccines.</a:t>
            </a:r>
            <a:endParaRPr lang="en-GB" altLang="en-US" sz="1600" dirty="0">
              <a:solidFill>
                <a:srgbClr val="FFFFFF"/>
              </a:solidFill>
              <a:ea typeface="Calibri"/>
              <a:cs typeface="Times New Roman"/>
            </a:endParaRPr>
          </a:p>
          <a:p>
            <a:pPr marL="0" indent="0">
              <a:defRPr/>
            </a:pPr>
            <a:endParaRPr lang="en-GB" altLang="en-US" sz="1600" dirty="0">
              <a:solidFill>
                <a:srgbClr val="FFFFFF"/>
              </a:solidFill>
              <a:ea typeface="Calibri"/>
              <a:cs typeface="Times New Roman" pitchFamily="18" charset="0"/>
            </a:endParaRPr>
          </a:p>
          <a:p>
            <a:pPr marL="0" indent="0">
              <a:buNone/>
              <a:defRPr/>
            </a:pPr>
            <a:r>
              <a:rPr lang="en-GB" altLang="en-US" sz="1600" dirty="0">
                <a:solidFill>
                  <a:srgbClr val="FFFFFF"/>
                </a:solidFill>
                <a:cs typeface="Times New Roman"/>
              </a:rPr>
              <a:t>Pneumococcal vaccines should </a:t>
            </a:r>
            <a:r>
              <a:rPr lang="en-GB" altLang="en-US" sz="1600" b="1" dirty="0">
                <a:solidFill>
                  <a:srgbClr val="FFFFFF"/>
                </a:solidFill>
                <a:cs typeface="Times New Roman"/>
              </a:rPr>
              <a:t>not </a:t>
            </a:r>
            <a:r>
              <a:rPr lang="en-GB" altLang="en-US" sz="1600" dirty="0">
                <a:solidFill>
                  <a:srgbClr val="FFFFFF"/>
                </a:solidFill>
                <a:cs typeface="Times New Roman"/>
              </a:rPr>
              <a:t>be administered to those who have had:</a:t>
            </a:r>
            <a:endParaRPr lang="en-GB" altLang="en-US" sz="1600" dirty="0">
              <a:solidFill>
                <a:srgbClr val="FFFFFF"/>
              </a:solidFill>
              <a:ea typeface="Calibri"/>
              <a:cs typeface="Times New Roman"/>
            </a:endParaRPr>
          </a:p>
          <a:p>
            <a:pPr>
              <a:buFont typeface="Wingdings" pitchFamily="2" charset="2"/>
              <a:buChar char="§"/>
              <a:defRPr/>
            </a:pPr>
            <a:r>
              <a:rPr lang="en-GB" altLang="en-US" sz="1600" dirty="0">
                <a:solidFill>
                  <a:srgbClr val="FFFFFF"/>
                </a:solidFill>
                <a:cs typeface="Times New Roman"/>
              </a:rPr>
              <a:t> A confirmed anaphylaxis to a previous dose of a pneumococcal vaccine</a:t>
            </a:r>
            <a:endParaRPr lang="en-GB" altLang="en-US" sz="1600" dirty="0">
              <a:solidFill>
                <a:srgbClr val="FFFFFF"/>
              </a:solidFill>
              <a:ea typeface="Calibri"/>
              <a:cs typeface="Times New Roman"/>
            </a:endParaRPr>
          </a:p>
          <a:p>
            <a:pPr marL="0" indent="0">
              <a:defRPr/>
            </a:pPr>
            <a:r>
              <a:rPr lang="en-GB" altLang="en-US" sz="1600" b="1" dirty="0">
                <a:solidFill>
                  <a:srgbClr val="FFFFFF"/>
                </a:solidFill>
                <a:cs typeface="Times New Roman"/>
              </a:rPr>
              <a:t>OR </a:t>
            </a:r>
            <a:endParaRPr lang="en-GB" altLang="en-US" sz="1600" b="1" dirty="0">
              <a:solidFill>
                <a:srgbClr val="FFFFFF"/>
              </a:solidFill>
              <a:ea typeface="Calibri"/>
              <a:cs typeface="Times New Roman"/>
            </a:endParaRPr>
          </a:p>
          <a:p>
            <a:pPr>
              <a:buFont typeface="Wingdings" pitchFamily="2" charset="2"/>
              <a:buChar char="§"/>
              <a:defRPr/>
            </a:pPr>
            <a:r>
              <a:rPr lang="en-GB" altLang="en-US" sz="1600" dirty="0">
                <a:solidFill>
                  <a:srgbClr val="FFFFFF"/>
                </a:solidFill>
                <a:cs typeface="Times New Roman"/>
              </a:rPr>
              <a:t> A confirmed anaphylactic reaction to any component or residue from the manufacturing process.</a:t>
            </a:r>
            <a:endParaRPr lang="en-GB" altLang="en-US" sz="1600" dirty="0">
              <a:solidFill>
                <a:srgbClr val="FFFFFF"/>
              </a:solidFill>
              <a:ea typeface="Calibri"/>
              <a:cs typeface="Times New Roman"/>
            </a:endParaRPr>
          </a:p>
          <a:p>
            <a:pPr marL="0" indent="0">
              <a:defRPr/>
            </a:pPr>
            <a:endParaRPr lang="en-GB" altLang="en-US" sz="1600" dirty="0">
              <a:solidFill>
                <a:srgbClr val="FFFFFF"/>
              </a:solidFill>
              <a:ea typeface="Calibri"/>
              <a:cs typeface="Calibri"/>
            </a:endParaRPr>
          </a:p>
          <a:p>
            <a:pPr marL="0" indent="0">
              <a:buNone/>
              <a:defRPr/>
            </a:pPr>
            <a:r>
              <a:rPr lang="en-GB" altLang="en-US" sz="1600" dirty="0">
                <a:solidFill>
                  <a:srgbClr val="FFFFFF"/>
                </a:solidFill>
                <a:cs typeface="Times New Roman"/>
              </a:rPr>
              <a:t>Minor illnesses without fever or systemic upset are not valid reasons to postpone immunisation.</a:t>
            </a:r>
            <a:endParaRPr lang="en-GB" altLang="en-US" sz="1600" dirty="0">
              <a:solidFill>
                <a:srgbClr val="FFFFFF"/>
              </a:solidFill>
              <a:ea typeface="Calibri"/>
              <a:cs typeface="Times New Roman"/>
            </a:endParaRPr>
          </a:p>
          <a:p>
            <a:pPr marL="0" indent="0">
              <a:defRPr/>
            </a:pPr>
            <a:endParaRPr lang="en-GB" altLang="en-US" sz="1200" dirty="0">
              <a:solidFill>
                <a:srgbClr val="FFFFFF"/>
              </a:solidFill>
            </a:endParaRPr>
          </a:p>
          <a:p>
            <a:pPr>
              <a:buFont typeface="Wingdings" panose="05000000000000000000" pitchFamily="2" charset="2"/>
              <a:buChar char="Ø"/>
            </a:pPr>
            <a:endParaRPr lang="en-GB" sz="1200" dirty="0">
              <a:solidFill>
                <a:srgbClr val="FFFFFF"/>
              </a:solidFill>
            </a:endParaRPr>
          </a:p>
        </p:txBody>
      </p:sp>
      <p:sp>
        <p:nvSpPr>
          <p:cNvPr id="7" name="Rectangle 6">
            <a:extLst>
              <a:ext uri="{FF2B5EF4-FFF2-40B4-BE49-F238E27FC236}">
                <a16:creationId xmlns:a16="http://schemas.microsoft.com/office/drawing/2014/main" id="{5840D933-6A23-4815-B24F-F628EB389B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0920"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8" name="Picture 7" descr="Line of vials">
            <a:extLst>
              <a:ext uri="{FF2B5EF4-FFF2-40B4-BE49-F238E27FC236}">
                <a16:creationId xmlns:a16="http://schemas.microsoft.com/office/drawing/2014/main" id="{90AFE5E7-9FC6-A5A9-CDB1-E0806028E673}"/>
              </a:ext>
            </a:extLst>
          </p:cNvPr>
          <p:cNvPicPr>
            <a:picLocks noChangeAspect="1"/>
          </p:cNvPicPr>
          <p:nvPr/>
        </p:nvPicPr>
        <p:blipFill>
          <a:blip r:embed="rId3"/>
          <a:srcRect l="44430" r="22138" b="4"/>
          <a:stretch>
            <a:fillRect/>
          </a:stretch>
        </p:blipFill>
        <p:spPr>
          <a:xfrm>
            <a:off x="5708926" y="10"/>
            <a:ext cx="3435073" cy="6857990"/>
          </a:xfrm>
          <a:prstGeom prst="rect">
            <a:avLst/>
          </a:prstGeom>
        </p:spPr>
      </p:pic>
    </p:spTree>
    <p:extLst>
      <p:ext uri="{BB962C8B-B14F-4D97-AF65-F5344CB8AC3E}">
        <p14:creationId xmlns:p14="http://schemas.microsoft.com/office/powerpoint/2010/main" val="2333509627"/>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08762" y="523684"/>
            <a:ext cx="3845379" cy="1450757"/>
          </a:xfrm>
        </p:spPr>
        <p:txBody>
          <a:bodyPr>
            <a:normAutofit/>
          </a:bodyPr>
          <a:lstStyle/>
          <a:p>
            <a:r>
              <a:rPr lang="en-GB" sz="3700" dirty="0"/>
              <a:t>Side effects (adverse reactions)</a:t>
            </a:r>
          </a:p>
        </p:txBody>
      </p:sp>
      <p:pic>
        <p:nvPicPr>
          <p:cNvPr id="7" name="Graphic 6" descr="Medicine">
            <a:extLst>
              <a:ext uri="{FF2B5EF4-FFF2-40B4-BE49-F238E27FC236}">
                <a16:creationId xmlns:a16="http://schemas.microsoft.com/office/drawing/2014/main" id="{1386F78E-F4CA-923F-E81C-6B106C31823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2394" y="1384276"/>
            <a:ext cx="4088720" cy="4088720"/>
          </a:xfrm>
          <a:prstGeom prst="rect">
            <a:avLst/>
          </a:prstGeom>
        </p:spPr>
      </p:pic>
      <p:cxnSp>
        <p:nvCxnSpPr>
          <p:cNvPr id="12" name="Straight Connector 11">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808763" y="2198914"/>
            <a:ext cx="3845379" cy="3670180"/>
          </a:xfrm>
        </p:spPr>
        <p:txBody>
          <a:bodyPr>
            <a:normAutofit/>
          </a:bodyPr>
          <a:lstStyle/>
          <a:p>
            <a:pPr marL="36000" indent="0"/>
            <a:r>
              <a:rPr lang="en-GB" dirty="0"/>
              <a:t>Common side effects of PCV and PPV:</a:t>
            </a:r>
          </a:p>
          <a:p>
            <a:pPr marL="493200" indent="-457200">
              <a:buFont typeface="Arial" panose="020B0604020202020204" pitchFamily="34" charset="0"/>
              <a:buChar char="•"/>
            </a:pPr>
            <a:r>
              <a:rPr lang="en-GB" dirty="0"/>
              <a:t>Redness</a:t>
            </a:r>
          </a:p>
          <a:p>
            <a:pPr marL="493200" indent="-457200">
              <a:buFont typeface="Arial" panose="020B0604020202020204" pitchFamily="34" charset="0"/>
              <a:buChar char="•"/>
            </a:pPr>
            <a:r>
              <a:rPr lang="en-GB" dirty="0"/>
              <a:t>Tenderness and/or swelling at injection site</a:t>
            </a:r>
          </a:p>
          <a:p>
            <a:pPr marL="493200" indent="-457200">
              <a:buFont typeface="Arial" panose="020B0604020202020204" pitchFamily="34" charset="0"/>
              <a:buChar char="•"/>
            </a:pPr>
            <a:r>
              <a:rPr lang="en-GB" dirty="0"/>
              <a:t>Irritability </a:t>
            </a:r>
          </a:p>
          <a:p>
            <a:pPr marL="493200" indent="-457200">
              <a:buFont typeface="Arial" panose="020B0604020202020204" pitchFamily="34" charset="0"/>
              <a:buChar char="•"/>
            </a:pPr>
            <a:r>
              <a:rPr lang="en-GB" dirty="0"/>
              <a:t>Slightly raised temperature </a:t>
            </a:r>
          </a:p>
          <a:p>
            <a:pPr marL="493200" indent="-457200">
              <a:buFont typeface="Arial" panose="020B0604020202020204" pitchFamily="34" charset="0"/>
              <a:buChar char="•"/>
            </a:pPr>
            <a:r>
              <a:rPr lang="en-GB" dirty="0"/>
              <a:t>Loss of appetite </a:t>
            </a:r>
          </a:p>
          <a:p>
            <a:pPr marL="493200" indent="-457200">
              <a:buFont typeface="Arial" panose="020B0604020202020204" pitchFamily="34" charset="0"/>
              <a:buChar char="•"/>
            </a:pPr>
            <a:r>
              <a:rPr lang="en-GB" dirty="0"/>
              <a:t>Drowsiness/increased sleep.</a:t>
            </a:r>
          </a:p>
          <a:p>
            <a:pPr marL="36000" indent="0"/>
            <a:endParaRPr lang="en-GB" dirty="0"/>
          </a:p>
          <a:p>
            <a:endParaRPr lang="en-GB" dirty="0"/>
          </a:p>
        </p:txBody>
      </p:sp>
      <p:sp>
        <p:nvSpPr>
          <p:cNvPr id="14" name="Rectangle 13">
            <a:extLst>
              <a:ext uri="{FF2B5EF4-FFF2-40B4-BE49-F238E27FC236}">
                <a16:creationId xmlns:a16="http://schemas.microsoft.com/office/drawing/2014/main" id="{6587DBF8-5C50-4034-8B79-FE54A01A8E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6" name="Rectangle 15">
            <a:extLst>
              <a:ext uri="{FF2B5EF4-FFF2-40B4-BE49-F238E27FC236}">
                <a16:creationId xmlns:a16="http://schemas.microsoft.com/office/drawing/2014/main" id="{14720853-E885-4BE5-BFE2-24004CEF6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3570257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42234" y="1458639"/>
            <a:ext cx="8343407" cy="1165225"/>
          </a:xfrm>
        </p:spPr>
        <p:txBody>
          <a:bodyPr wrap="square" numCol="1" anchorCtr="0" compatLnSpc="1">
            <a:prstTxWarp prst="textNoShape">
              <a:avLst/>
            </a:prstTxWarp>
            <a:normAutofit fontScale="90000"/>
          </a:bodyPr>
          <a:lstStyle/>
          <a:p>
            <a:pPr algn="ctr"/>
            <a:br>
              <a:rPr lang="en-GB" dirty="0">
                <a:ea typeface="ヒラギノ角ゴ Pro W3" charset="-128"/>
                <a:cs typeface="ヒラギノ角ゴ Pro W3" charset="-128"/>
              </a:rPr>
            </a:br>
            <a:br>
              <a:rPr lang="en-GB" dirty="0">
                <a:ea typeface="ヒラギノ角ゴ Pro W3" charset="-128"/>
                <a:cs typeface="ヒラギノ角ゴ Pro W3" charset="-128"/>
              </a:rPr>
            </a:br>
            <a:r>
              <a:rPr lang="en-GB" sz="3600" dirty="0">
                <a:solidFill>
                  <a:schemeClr val="accent1">
                    <a:lumMod val="75000"/>
                  </a:schemeClr>
                </a:solidFill>
                <a:ea typeface="ヒラギノ角ゴ Pro W3" charset="-128"/>
                <a:cs typeface="ヒラギノ角ゴ Pro W3" charset="-128"/>
              </a:rPr>
              <a:t>Reporting suspected adverse reactions </a:t>
            </a:r>
            <a:br>
              <a:rPr lang="en-GB" sz="3600" dirty="0">
                <a:solidFill>
                  <a:schemeClr val="tx1"/>
                </a:solidFill>
                <a:ea typeface="ヒラギノ角ゴ Pro W3" charset="-128"/>
                <a:cs typeface="ヒラギノ角ゴ Pro W3" charset="-128"/>
              </a:rPr>
            </a:br>
            <a:br>
              <a:rPr lang="en-GB" dirty="0">
                <a:solidFill>
                  <a:schemeClr val="tx1"/>
                </a:solidFill>
                <a:ea typeface="ヒラギノ角ゴ Pro W3" charset="-128"/>
                <a:cs typeface="ヒラギノ角ゴ Pro W3" charset="-128"/>
              </a:rPr>
            </a:br>
            <a:endParaRPr lang="en-GB" dirty="0">
              <a:solidFill>
                <a:schemeClr val="tx1"/>
              </a:solidFill>
              <a:ea typeface="ヒラギノ角ゴ Pro W3" charset="-128"/>
              <a:cs typeface="ヒラギノ角ゴ Pro W3" charset="-128"/>
            </a:endParaRPr>
          </a:p>
        </p:txBody>
      </p:sp>
      <p:sp>
        <p:nvSpPr>
          <p:cNvPr id="4" name="Slide Number Placeholder 3"/>
          <p:cNvSpPr>
            <a:spLocks noGrp="1"/>
          </p:cNvSpPr>
          <p:nvPr>
            <p:ph type="sldNum" sz="quarter" idx="12"/>
          </p:nvPr>
        </p:nvSpPr>
        <p:spPr>
          <a:xfrm>
            <a:off x="0" y="6308725"/>
            <a:ext cx="9144000" cy="549275"/>
          </a:xfrm>
          <a:prstGeom prst="rect">
            <a:avLst/>
          </a:prstGeom>
        </p:spPr>
        <p:txBody>
          <a:bodyPr/>
          <a:lstStyle/>
          <a:p>
            <a:pPr>
              <a:defRPr/>
            </a:pPr>
            <a:r>
              <a:rPr lang="en-US" dirty="0">
                <a:solidFill>
                  <a:srgbClr val="FFFFFF"/>
                </a:solidFill>
              </a:rPr>
              <a:t>  </a:t>
            </a:r>
            <a:fld id="{2565FA6D-D4C8-4C4C-AC4B-3269734D34D8}" type="slidenum">
              <a:rPr lang="en-US">
                <a:solidFill>
                  <a:srgbClr val="FFFFFF"/>
                </a:solidFill>
              </a:rPr>
              <a:pPr>
                <a:defRPr/>
              </a:pPr>
              <a:t>24</a:t>
            </a:fld>
            <a:endParaRPr lang="en-US" dirty="0">
              <a:solidFill>
                <a:srgbClr val="FFFFFF"/>
              </a:solidFill>
            </a:endParaRPr>
          </a:p>
        </p:txBody>
      </p:sp>
      <p:pic>
        <p:nvPicPr>
          <p:cNvPr id="6" name="Picture 2">
            <a:extLst>
              <a:ext uri="{FF2B5EF4-FFF2-40B4-BE49-F238E27FC236}">
                <a16:creationId xmlns:a16="http://schemas.microsoft.com/office/drawing/2014/main" id="{1CD088E2-32DC-4BDE-A00A-EA7C5A371D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3928" y="3105313"/>
            <a:ext cx="2774924" cy="176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9BACED54-9FCA-48FE-93E7-E67842485180}"/>
              </a:ext>
            </a:extLst>
          </p:cNvPr>
          <p:cNvSpPr txBox="1"/>
          <p:nvPr/>
        </p:nvSpPr>
        <p:spPr>
          <a:xfrm>
            <a:off x="442234" y="2131233"/>
            <a:ext cx="5137878" cy="3477875"/>
          </a:xfrm>
          <a:prstGeom prst="rect">
            <a:avLst/>
          </a:prstGeom>
          <a:noFill/>
        </p:spPr>
        <p:txBody>
          <a:bodyPr wrap="square" lIns="91440" tIns="45720" rIns="91440" bIns="45720" rtlCol="0" anchor="t">
            <a:spAutoFit/>
          </a:bodyPr>
          <a:lstStyle/>
          <a:p>
            <a:pPr marL="35560" indent="0"/>
            <a:r>
              <a:rPr lang="en-GB" sz="2000"/>
              <a:t>Suspected adverse reactions or suspected side effects should be reported to the Medicines and Healthcare Products Regulatory Agency</a:t>
            </a:r>
            <a:r>
              <a:rPr lang="en-GB" sz="2000">
                <a:solidFill>
                  <a:schemeClr val="bg2"/>
                </a:solidFill>
              </a:rPr>
              <a:t> </a:t>
            </a:r>
            <a:r>
              <a:rPr lang="en-GB" sz="2000"/>
              <a:t>(MHRA)</a:t>
            </a:r>
            <a:r>
              <a:rPr lang="en-GB" sz="2000">
                <a:solidFill>
                  <a:schemeClr val="bg2"/>
                </a:solidFill>
              </a:rPr>
              <a:t> </a:t>
            </a:r>
            <a:r>
              <a:rPr lang="en-GB" sz="2000">
                <a:solidFill>
                  <a:srgbClr val="FF0000"/>
                </a:solidFill>
                <a:hlinkClick r:id="rId4">
                  <a:extLst>
                    <a:ext uri="{A12FA001-AC4F-418D-AE19-62706E023703}">
                      <ahyp:hlinkClr xmlns:ahyp="http://schemas.microsoft.com/office/drawing/2018/hyperlinkcolor" val="tx"/>
                    </a:ext>
                  </a:extLst>
                </a:hlinkClick>
              </a:rPr>
              <a:t>Yellow Card | Making medicines and medical devices safer (mhra.gov.uk)</a:t>
            </a:r>
            <a:r>
              <a:rPr lang="en-GB" sz="2000">
                <a:hlinkClick r:id="rId4">
                  <a:extLst>
                    <a:ext uri="{A12FA001-AC4F-418D-AE19-62706E023703}">
                      <ahyp:hlinkClr xmlns:ahyp="http://schemas.microsoft.com/office/drawing/2018/hyperlinkcolor" val="tx"/>
                    </a:ext>
                  </a:extLst>
                </a:hlinkClick>
              </a:rPr>
              <a:t> </a:t>
            </a:r>
            <a:r>
              <a:rPr lang="en-GB" sz="2000"/>
              <a:t>or the Yellow Card app.</a:t>
            </a:r>
            <a:endParaRPr lang="en-US">
              <a:ea typeface="Calibri"/>
              <a:cs typeface="Calibri"/>
            </a:endParaRPr>
          </a:p>
          <a:p>
            <a:pPr marL="36000" indent="0"/>
            <a:endParaRPr lang="en-GB" sz="2000">
              <a:solidFill>
                <a:schemeClr val="bg2"/>
              </a:solidFill>
            </a:endParaRPr>
          </a:p>
          <a:p>
            <a:pPr marL="35560" indent="0"/>
            <a:r>
              <a:rPr lang="en-GB" altLang="en-US" sz="2000">
                <a:ea typeface="Source Sans Pro"/>
              </a:rPr>
              <a:t>Anyone (patients and health care workers) can make a Yellow Card report, even if they are uncertain as to whether a vaccine caused the condition.</a:t>
            </a:r>
            <a:endParaRPr lang="en-GB" altLang="en-US" sz="2000">
              <a:ea typeface="Source Sans Pro"/>
              <a:cs typeface="Calibri"/>
            </a:endParaRPr>
          </a:p>
        </p:txBody>
      </p:sp>
    </p:spTree>
    <p:extLst>
      <p:ext uri="{BB962C8B-B14F-4D97-AF65-F5344CB8AC3E}">
        <p14:creationId xmlns:p14="http://schemas.microsoft.com/office/powerpoint/2010/main" val="3316064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1E169-80A6-3248-BB2D-0E9CB66E6F01}"/>
            </a:ext>
          </a:extLst>
        </p:cNvPr>
        <p:cNvGrpSpPr/>
        <p:nvPr/>
      </p:nvGrpSpPr>
      <p:grpSpPr>
        <a:xfrm>
          <a:off x="0" y="0"/>
          <a:ext cx="0" cy="0"/>
          <a:chOff x="0" y="0"/>
          <a:chExt cx="0" cy="0"/>
        </a:xfrm>
      </p:grpSpPr>
      <p:pic>
        <p:nvPicPr>
          <p:cNvPr id="12" name="Picture 11">
            <a:hlinkClick r:id="rId3"/>
            <a:extLst>
              <a:ext uri="{FF2B5EF4-FFF2-40B4-BE49-F238E27FC236}">
                <a16:creationId xmlns:a16="http://schemas.microsoft.com/office/drawing/2014/main" id="{848CCF7B-D2FE-E1F4-E963-5301EBAC44AA}"/>
              </a:ext>
            </a:extLst>
          </p:cNvPr>
          <p:cNvPicPr>
            <a:picLocks noChangeAspect="1"/>
          </p:cNvPicPr>
          <p:nvPr/>
        </p:nvPicPr>
        <p:blipFill>
          <a:blip r:embed="rId4"/>
          <a:stretch>
            <a:fillRect/>
          </a:stretch>
        </p:blipFill>
        <p:spPr>
          <a:xfrm>
            <a:off x="335857" y="2125227"/>
            <a:ext cx="5818076" cy="3964016"/>
          </a:xfrm>
          <a:prstGeom prst="rect">
            <a:avLst/>
          </a:prstGeom>
        </p:spPr>
      </p:pic>
      <p:sp>
        <p:nvSpPr>
          <p:cNvPr id="20" name="TextBox 19">
            <a:extLst>
              <a:ext uri="{FF2B5EF4-FFF2-40B4-BE49-F238E27FC236}">
                <a16:creationId xmlns:a16="http://schemas.microsoft.com/office/drawing/2014/main" id="{7E4DDBC9-FA5A-1889-32E1-467D40D0A653}"/>
              </a:ext>
            </a:extLst>
          </p:cNvPr>
          <p:cNvSpPr txBox="1"/>
          <p:nvPr/>
        </p:nvSpPr>
        <p:spPr>
          <a:xfrm>
            <a:off x="6800923" y="2534424"/>
            <a:ext cx="2007220" cy="3554819"/>
          </a:xfrm>
          <a:prstGeom prst="rect">
            <a:avLst/>
          </a:prstGeom>
          <a:noFill/>
        </p:spPr>
        <p:txBody>
          <a:bodyPr wrap="square">
            <a:spAutoFit/>
          </a:bodyPr>
          <a:lstStyle/>
          <a:p>
            <a:pPr marL="257188" indent="-257188">
              <a:buFont typeface="Arial" panose="020B0604020202020204" pitchFamily="34" charset="0"/>
              <a:buChar char="•"/>
            </a:pPr>
            <a:r>
              <a:rPr lang="en-GB" sz="1500" dirty="0"/>
              <a:t>Vaccines should be stored between 2°C to 8°C</a:t>
            </a:r>
          </a:p>
          <a:p>
            <a:pPr marL="257188" indent="-257188">
              <a:buFont typeface="Arial" panose="020B0604020202020204" pitchFamily="34" charset="0"/>
              <a:buChar char="•"/>
            </a:pPr>
            <a:endParaRPr lang="en-GB" sz="1500" dirty="0"/>
          </a:p>
          <a:p>
            <a:pPr marL="257188" indent="-257188">
              <a:buFont typeface="Arial" panose="020B0604020202020204" pitchFamily="34" charset="0"/>
              <a:buChar char="•"/>
            </a:pPr>
            <a:r>
              <a:rPr lang="en-GB" sz="1500" dirty="0"/>
              <a:t>Appropriate action </a:t>
            </a:r>
            <a:r>
              <a:rPr lang="en-GB" sz="1500" b="1" dirty="0"/>
              <a:t>must</a:t>
            </a:r>
            <a:r>
              <a:rPr lang="en-GB" sz="1500" dirty="0"/>
              <a:t> be taken if there has been  a </a:t>
            </a:r>
            <a:r>
              <a:rPr lang="en-GB" sz="1500" b="1" i="1" dirty="0"/>
              <a:t>significant</a:t>
            </a:r>
            <a:r>
              <a:rPr lang="en-GB" sz="1500" dirty="0"/>
              <a:t> breach in cold-chain.</a:t>
            </a:r>
          </a:p>
          <a:p>
            <a:endParaRPr lang="en-GB" sz="1500" dirty="0"/>
          </a:p>
          <a:p>
            <a:pPr marL="257188" indent="-257188">
              <a:buFont typeface="Arial" panose="020B0604020202020204" pitchFamily="34" charset="0"/>
              <a:buChar char="•"/>
            </a:pPr>
            <a:r>
              <a:rPr lang="en-GB" sz="1500" dirty="0"/>
              <a:t>A significant CCB is </a:t>
            </a:r>
            <a:r>
              <a:rPr lang="en-GB" sz="1500" u="sng" dirty="0">
                <a:solidFill>
                  <a:schemeClr val="tx2">
                    <a:lumMod val="75000"/>
                    <a:lumOff val="25000"/>
                  </a:schemeClr>
                </a:solidFill>
              </a:rPr>
              <a:t>less than 2°C </a:t>
            </a:r>
            <a:r>
              <a:rPr lang="en-GB" sz="1500" dirty="0"/>
              <a:t>or </a:t>
            </a:r>
            <a:r>
              <a:rPr lang="en-GB" sz="1500" u="sng" dirty="0">
                <a:solidFill>
                  <a:srgbClr val="FF0000"/>
                </a:solidFill>
              </a:rPr>
              <a:t>more than 8°C </a:t>
            </a:r>
            <a:r>
              <a:rPr lang="en-GB" sz="1500" dirty="0"/>
              <a:t>for more than </a:t>
            </a:r>
            <a:r>
              <a:rPr lang="en-GB" sz="1500" b="1" u="sng" dirty="0"/>
              <a:t>20 minutes</a:t>
            </a:r>
          </a:p>
        </p:txBody>
      </p:sp>
      <p:sp>
        <p:nvSpPr>
          <p:cNvPr id="11" name="Title 1">
            <a:extLst>
              <a:ext uri="{FF2B5EF4-FFF2-40B4-BE49-F238E27FC236}">
                <a16:creationId xmlns:a16="http://schemas.microsoft.com/office/drawing/2014/main" id="{A0ABF003-4190-4737-877D-F6B3C2337E99}"/>
              </a:ext>
            </a:extLst>
          </p:cNvPr>
          <p:cNvSpPr>
            <a:spLocks noGrp="1"/>
          </p:cNvSpPr>
          <p:nvPr>
            <p:ph type="title"/>
          </p:nvPr>
        </p:nvSpPr>
        <p:spPr>
          <a:xfrm>
            <a:off x="400296" y="960002"/>
            <a:ext cx="8343407" cy="1165225"/>
          </a:xfrm>
        </p:spPr>
        <p:txBody>
          <a:bodyPr wrap="square" numCol="1" anchorCtr="0" compatLnSpc="1">
            <a:prstTxWarp prst="textNoShape">
              <a:avLst/>
            </a:prstTxWarp>
            <a:noAutofit/>
          </a:bodyPr>
          <a:lstStyle/>
          <a:p>
            <a:pPr algn="ctr"/>
            <a:br>
              <a:rPr lang="en-GB" sz="5400" dirty="0">
                <a:ea typeface="ヒラギノ角ゴ Pro W3" charset="-128"/>
                <a:cs typeface="ヒラギノ角ゴ Pro W3" charset="-128"/>
              </a:rPr>
            </a:br>
            <a:br>
              <a:rPr lang="en-GB" sz="5400" dirty="0">
                <a:ea typeface="ヒラギノ角ゴ Pro W3" charset="-128"/>
                <a:cs typeface="ヒラギノ角ゴ Pro W3" charset="-128"/>
              </a:rPr>
            </a:br>
            <a:r>
              <a:rPr lang="en-GB" sz="5400" dirty="0">
                <a:solidFill>
                  <a:schemeClr val="accent1">
                    <a:lumMod val="75000"/>
                  </a:schemeClr>
                </a:solidFill>
                <a:ea typeface="ヒラギノ角ゴ Pro W3" charset="-128"/>
                <a:cs typeface="ヒラギノ角ゴ Pro W3" charset="-128"/>
              </a:rPr>
              <a:t>Cold Chain</a:t>
            </a:r>
            <a:br>
              <a:rPr lang="en-GB" sz="5400" dirty="0">
                <a:solidFill>
                  <a:schemeClr val="tx1"/>
                </a:solidFill>
                <a:ea typeface="ヒラギノ角ゴ Pro W3" charset="-128"/>
                <a:cs typeface="ヒラギノ角ゴ Pro W3" charset="-128"/>
              </a:rPr>
            </a:br>
            <a:endParaRPr lang="en-GB" sz="5400" dirty="0">
              <a:solidFill>
                <a:schemeClr val="tx1"/>
              </a:solidFill>
              <a:ea typeface="ヒラギノ角ゴ Pro W3" charset="-128"/>
              <a:cs typeface="ヒラギノ角ゴ Pro W3" charset="-128"/>
            </a:endParaRPr>
          </a:p>
        </p:txBody>
      </p:sp>
    </p:spTree>
    <p:extLst>
      <p:ext uri="{BB962C8B-B14F-4D97-AF65-F5344CB8AC3E}">
        <p14:creationId xmlns:p14="http://schemas.microsoft.com/office/powerpoint/2010/main" val="312034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A20D3CC-651F-65E7-E43E-6BBCAABDEDC7}"/>
              </a:ext>
            </a:extLst>
          </p:cNvPr>
          <p:cNvSpPr>
            <a:spLocks noGrp="1"/>
          </p:cNvSpPr>
          <p:nvPr>
            <p:ph type="title"/>
          </p:nvPr>
        </p:nvSpPr>
        <p:spPr>
          <a:xfrm>
            <a:off x="1337382" y="396804"/>
            <a:ext cx="6469235" cy="607120"/>
          </a:xfrm>
        </p:spPr>
        <p:txBody>
          <a:bodyPr>
            <a:noAutofit/>
          </a:bodyPr>
          <a:lstStyle/>
          <a:p>
            <a:pPr algn="ctr"/>
            <a:r>
              <a:rPr lang="en-GB" sz="2700" dirty="0">
                <a:solidFill>
                  <a:srgbClr val="13B4CA"/>
                </a:solidFill>
                <a:latin typeface="League Spartan" panose="020B0604020202020204" charset="0"/>
              </a:rPr>
              <a:t>Vaccine Handling &amp; Storage Resources</a:t>
            </a:r>
          </a:p>
        </p:txBody>
      </p:sp>
      <p:pic>
        <p:nvPicPr>
          <p:cNvPr id="12" name="Picture 11">
            <a:hlinkClick r:id="rId3"/>
            <a:extLst>
              <a:ext uri="{FF2B5EF4-FFF2-40B4-BE49-F238E27FC236}">
                <a16:creationId xmlns:a16="http://schemas.microsoft.com/office/drawing/2014/main" id="{FC8C4D91-A9C9-A39F-D6FD-765B00A35409}"/>
              </a:ext>
            </a:extLst>
          </p:cNvPr>
          <p:cNvPicPr>
            <a:picLocks noChangeAspect="1"/>
          </p:cNvPicPr>
          <p:nvPr/>
        </p:nvPicPr>
        <p:blipFill>
          <a:blip r:embed="rId4"/>
          <a:stretch>
            <a:fillRect/>
          </a:stretch>
        </p:blipFill>
        <p:spPr>
          <a:xfrm>
            <a:off x="132968" y="1520115"/>
            <a:ext cx="8077200" cy="328040"/>
          </a:xfrm>
          <a:prstGeom prst="rect">
            <a:avLst/>
          </a:prstGeom>
        </p:spPr>
      </p:pic>
      <p:grpSp>
        <p:nvGrpSpPr>
          <p:cNvPr id="14" name="Group 13">
            <a:extLst>
              <a:ext uri="{FF2B5EF4-FFF2-40B4-BE49-F238E27FC236}">
                <a16:creationId xmlns:a16="http://schemas.microsoft.com/office/drawing/2014/main" id="{FC449D7E-7290-9FE9-C947-54AB00F35DD7}"/>
              </a:ext>
            </a:extLst>
          </p:cNvPr>
          <p:cNvGrpSpPr/>
          <p:nvPr/>
        </p:nvGrpSpPr>
        <p:grpSpPr>
          <a:xfrm>
            <a:off x="128000" y="1928461"/>
            <a:ext cx="4801027" cy="2832380"/>
            <a:chOff x="539865" y="2006407"/>
            <a:chExt cx="6401369" cy="3776506"/>
          </a:xfrm>
        </p:grpSpPr>
        <p:pic>
          <p:nvPicPr>
            <p:cNvPr id="8" name="Picture 7">
              <a:hlinkClick r:id="rId3"/>
              <a:extLst>
                <a:ext uri="{FF2B5EF4-FFF2-40B4-BE49-F238E27FC236}">
                  <a16:creationId xmlns:a16="http://schemas.microsoft.com/office/drawing/2014/main" id="{6A3FF140-9E47-14BB-F789-8E1318D544AB}"/>
                </a:ext>
              </a:extLst>
            </p:cNvPr>
            <p:cNvPicPr>
              <a:picLocks noChangeAspect="1"/>
            </p:cNvPicPr>
            <p:nvPr/>
          </p:nvPicPr>
          <p:blipFill>
            <a:blip r:embed="rId5"/>
            <a:stretch>
              <a:fillRect/>
            </a:stretch>
          </p:blipFill>
          <p:spPr>
            <a:xfrm>
              <a:off x="539865" y="4555377"/>
              <a:ext cx="6294628" cy="1227536"/>
            </a:xfrm>
            <a:prstGeom prst="rect">
              <a:avLst/>
            </a:prstGeom>
          </p:spPr>
        </p:pic>
        <p:pic>
          <p:nvPicPr>
            <p:cNvPr id="10" name="Picture 9">
              <a:hlinkClick r:id="rId3"/>
              <a:extLst>
                <a:ext uri="{FF2B5EF4-FFF2-40B4-BE49-F238E27FC236}">
                  <a16:creationId xmlns:a16="http://schemas.microsoft.com/office/drawing/2014/main" id="{BC6DAF34-1F39-7611-664B-277CCB2F8E72}"/>
                </a:ext>
              </a:extLst>
            </p:cNvPr>
            <p:cNvPicPr>
              <a:picLocks noChangeAspect="1"/>
            </p:cNvPicPr>
            <p:nvPr/>
          </p:nvPicPr>
          <p:blipFill>
            <a:blip r:embed="rId6"/>
            <a:srcRect b="74364"/>
            <a:stretch/>
          </p:blipFill>
          <p:spPr>
            <a:xfrm>
              <a:off x="539865" y="2006407"/>
              <a:ext cx="6401369" cy="737698"/>
            </a:xfrm>
            <a:prstGeom prst="rect">
              <a:avLst/>
            </a:prstGeom>
          </p:spPr>
        </p:pic>
        <p:pic>
          <p:nvPicPr>
            <p:cNvPr id="13" name="Picture 12">
              <a:hlinkClick r:id="rId3"/>
              <a:extLst>
                <a:ext uri="{FF2B5EF4-FFF2-40B4-BE49-F238E27FC236}">
                  <a16:creationId xmlns:a16="http://schemas.microsoft.com/office/drawing/2014/main" id="{44D43C4B-DF21-45E2-1706-A999D1F178E8}"/>
                </a:ext>
              </a:extLst>
            </p:cNvPr>
            <p:cNvPicPr>
              <a:picLocks noChangeAspect="1"/>
            </p:cNvPicPr>
            <p:nvPr/>
          </p:nvPicPr>
          <p:blipFill>
            <a:blip r:embed="rId7"/>
            <a:srcRect t="36495"/>
            <a:stretch/>
          </p:blipFill>
          <p:spPr>
            <a:xfrm>
              <a:off x="539865" y="2727977"/>
              <a:ext cx="6401355" cy="1827400"/>
            </a:xfrm>
            <a:prstGeom prst="rect">
              <a:avLst/>
            </a:prstGeom>
          </p:spPr>
        </p:pic>
      </p:grpSp>
      <p:pic>
        <p:nvPicPr>
          <p:cNvPr id="16" name="Picture 15">
            <a:hlinkClick r:id="rId3"/>
            <a:extLst>
              <a:ext uri="{FF2B5EF4-FFF2-40B4-BE49-F238E27FC236}">
                <a16:creationId xmlns:a16="http://schemas.microsoft.com/office/drawing/2014/main" id="{B1FD8DFF-16F5-ABCF-59A4-AEDD9A54991A}"/>
              </a:ext>
            </a:extLst>
          </p:cNvPr>
          <p:cNvPicPr>
            <a:picLocks noChangeAspect="1"/>
          </p:cNvPicPr>
          <p:nvPr/>
        </p:nvPicPr>
        <p:blipFill>
          <a:blip r:embed="rId8"/>
          <a:srcRect l="5878" t="3877" r="1811" b="3792"/>
          <a:stretch/>
        </p:blipFill>
        <p:spPr>
          <a:xfrm>
            <a:off x="7075870" y="3720176"/>
            <a:ext cx="1694888" cy="1706520"/>
          </a:xfrm>
          <a:prstGeom prst="rect">
            <a:avLst/>
          </a:prstGeom>
        </p:spPr>
      </p:pic>
      <p:grpSp>
        <p:nvGrpSpPr>
          <p:cNvPr id="25" name="Group 24">
            <a:extLst>
              <a:ext uri="{FF2B5EF4-FFF2-40B4-BE49-F238E27FC236}">
                <a16:creationId xmlns:a16="http://schemas.microsoft.com/office/drawing/2014/main" id="{8C5D8359-9B5D-F46A-F19E-BB02AE9664C9}"/>
              </a:ext>
            </a:extLst>
          </p:cNvPr>
          <p:cNvGrpSpPr/>
          <p:nvPr/>
        </p:nvGrpSpPr>
        <p:grpSpPr>
          <a:xfrm>
            <a:off x="6962325" y="1951611"/>
            <a:ext cx="1941927" cy="1659090"/>
            <a:chOff x="9283100" y="1459148"/>
            <a:chExt cx="2589236" cy="2212120"/>
          </a:xfrm>
        </p:grpSpPr>
        <p:pic>
          <p:nvPicPr>
            <p:cNvPr id="21" name="Picture 20">
              <a:hlinkClick r:id="rId9"/>
              <a:extLst>
                <a:ext uri="{FF2B5EF4-FFF2-40B4-BE49-F238E27FC236}">
                  <a16:creationId xmlns:a16="http://schemas.microsoft.com/office/drawing/2014/main" id="{0EFDC64F-59D6-41CF-9138-89F9A17BF494}"/>
                </a:ext>
              </a:extLst>
            </p:cNvPr>
            <p:cNvPicPr>
              <a:picLocks noChangeAspect="1"/>
            </p:cNvPicPr>
            <p:nvPr/>
          </p:nvPicPr>
          <p:blipFill>
            <a:blip r:embed="rId10"/>
            <a:stretch>
              <a:fillRect/>
            </a:stretch>
          </p:blipFill>
          <p:spPr>
            <a:xfrm>
              <a:off x="9283100" y="1716648"/>
              <a:ext cx="2589236" cy="19546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Picture 21">
              <a:hlinkClick r:id="rId9"/>
              <a:extLst>
                <a:ext uri="{FF2B5EF4-FFF2-40B4-BE49-F238E27FC236}">
                  <a16:creationId xmlns:a16="http://schemas.microsoft.com/office/drawing/2014/main" id="{FAA00C22-64CB-50E4-122C-A419AF6886DC}"/>
                </a:ext>
              </a:extLst>
            </p:cNvPr>
            <p:cNvPicPr>
              <a:picLocks noChangeAspect="1"/>
            </p:cNvPicPr>
            <p:nvPr/>
          </p:nvPicPr>
          <p:blipFill>
            <a:blip r:embed="rId11"/>
            <a:stretch>
              <a:fillRect/>
            </a:stretch>
          </p:blipFill>
          <p:spPr>
            <a:xfrm>
              <a:off x="10135510" y="1459148"/>
              <a:ext cx="884416" cy="552760"/>
            </a:xfrm>
            <a:prstGeom prst="rect">
              <a:avLst/>
            </a:prstGeom>
          </p:spPr>
        </p:pic>
      </p:grpSp>
      <p:grpSp>
        <p:nvGrpSpPr>
          <p:cNvPr id="24" name="Group 23">
            <a:extLst>
              <a:ext uri="{FF2B5EF4-FFF2-40B4-BE49-F238E27FC236}">
                <a16:creationId xmlns:a16="http://schemas.microsoft.com/office/drawing/2014/main" id="{A5139642-6C77-B03A-1B93-6CBAF4FD5704}"/>
              </a:ext>
            </a:extLst>
          </p:cNvPr>
          <p:cNvGrpSpPr/>
          <p:nvPr/>
        </p:nvGrpSpPr>
        <p:grpSpPr>
          <a:xfrm>
            <a:off x="5016273" y="1999552"/>
            <a:ext cx="1808431" cy="2610824"/>
            <a:chOff x="6688363" y="1523067"/>
            <a:chExt cx="2411241" cy="3481099"/>
          </a:xfrm>
        </p:grpSpPr>
        <p:pic>
          <p:nvPicPr>
            <p:cNvPr id="15" name="Picture 14">
              <a:hlinkClick r:id="rId12"/>
              <a:extLst>
                <a:ext uri="{FF2B5EF4-FFF2-40B4-BE49-F238E27FC236}">
                  <a16:creationId xmlns:a16="http://schemas.microsoft.com/office/drawing/2014/main" id="{A1B7C122-CDF5-81DD-2E99-C1B28712E64D}"/>
                </a:ext>
              </a:extLst>
            </p:cNvPr>
            <p:cNvPicPr>
              <a:picLocks noChangeAspect="1"/>
            </p:cNvPicPr>
            <p:nvPr/>
          </p:nvPicPr>
          <p:blipFill>
            <a:blip r:embed="rId13"/>
            <a:stretch>
              <a:fillRect/>
            </a:stretch>
          </p:blipFill>
          <p:spPr>
            <a:xfrm>
              <a:off x="6688363" y="1637183"/>
              <a:ext cx="2411241" cy="3366983"/>
            </a:xfrm>
            <a:prstGeom prst="rect">
              <a:avLst/>
            </a:prstGeom>
          </p:spPr>
        </p:pic>
        <p:pic>
          <p:nvPicPr>
            <p:cNvPr id="23" name="Picture 22">
              <a:hlinkClick r:id="rId12"/>
              <a:extLst>
                <a:ext uri="{FF2B5EF4-FFF2-40B4-BE49-F238E27FC236}">
                  <a16:creationId xmlns:a16="http://schemas.microsoft.com/office/drawing/2014/main" id="{0B5EEB25-56AA-1422-7380-969ACD921E52}"/>
                </a:ext>
              </a:extLst>
            </p:cNvPr>
            <p:cNvPicPr>
              <a:picLocks noChangeAspect="1"/>
            </p:cNvPicPr>
            <p:nvPr/>
          </p:nvPicPr>
          <p:blipFill>
            <a:blip r:embed="rId14"/>
            <a:srcRect l="11888" t="5480" r="11400" b="5205"/>
            <a:stretch/>
          </p:blipFill>
          <p:spPr>
            <a:xfrm>
              <a:off x="7392696" y="1523067"/>
              <a:ext cx="671003" cy="781239"/>
            </a:xfrm>
            <a:prstGeom prst="rect">
              <a:avLst/>
            </a:prstGeom>
          </p:spPr>
        </p:pic>
      </p:grpSp>
      <p:sp>
        <p:nvSpPr>
          <p:cNvPr id="26" name="TextBox 25">
            <a:extLst>
              <a:ext uri="{FF2B5EF4-FFF2-40B4-BE49-F238E27FC236}">
                <a16:creationId xmlns:a16="http://schemas.microsoft.com/office/drawing/2014/main" id="{1849FD59-38A4-42E3-0334-4FD0E03503F3}"/>
              </a:ext>
            </a:extLst>
          </p:cNvPr>
          <p:cNvSpPr txBox="1"/>
          <p:nvPr/>
        </p:nvSpPr>
        <p:spPr>
          <a:xfrm>
            <a:off x="132969" y="4823513"/>
            <a:ext cx="6691735" cy="369332"/>
          </a:xfrm>
          <a:prstGeom prst="rect">
            <a:avLst/>
          </a:prstGeom>
          <a:noFill/>
        </p:spPr>
        <p:txBody>
          <a:bodyPr wrap="square" rtlCol="0">
            <a:spAutoFit/>
          </a:bodyPr>
          <a:lstStyle/>
          <a:p>
            <a:r>
              <a:rPr lang="en-GB" b="1" dirty="0">
                <a:solidFill>
                  <a:srgbClr val="FF0000"/>
                </a:solidFill>
              </a:rPr>
              <a:t>Information for managing Cold Chain Breaches included</a:t>
            </a:r>
          </a:p>
        </p:txBody>
      </p:sp>
    </p:spTree>
    <p:extLst>
      <p:ext uri="{BB962C8B-B14F-4D97-AF65-F5344CB8AC3E}">
        <p14:creationId xmlns:p14="http://schemas.microsoft.com/office/powerpoint/2010/main" val="2174365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35C93-78A1-48D7-9318-6178A17C87F0}"/>
              </a:ext>
            </a:extLst>
          </p:cNvPr>
          <p:cNvSpPr>
            <a:spLocks noGrp="1"/>
          </p:cNvSpPr>
          <p:nvPr>
            <p:ph type="title"/>
          </p:nvPr>
        </p:nvSpPr>
        <p:spPr>
          <a:xfrm>
            <a:off x="700216" y="131950"/>
            <a:ext cx="8443784" cy="1450757"/>
          </a:xfrm>
        </p:spPr>
        <p:txBody>
          <a:bodyPr>
            <a:normAutofit fontScale="90000"/>
          </a:bodyPr>
          <a:lstStyle/>
          <a:p>
            <a:r>
              <a:rPr lang="en-GB" dirty="0"/>
              <a:t>Expansion to existing pneumococcal vaccination programme </a:t>
            </a:r>
          </a:p>
        </p:txBody>
      </p:sp>
      <p:sp>
        <p:nvSpPr>
          <p:cNvPr id="3" name="Content Placeholder 2">
            <a:extLst>
              <a:ext uri="{FF2B5EF4-FFF2-40B4-BE49-F238E27FC236}">
                <a16:creationId xmlns:a16="http://schemas.microsoft.com/office/drawing/2014/main" id="{4B1F2582-77DD-4836-983E-0BAD0752D644}"/>
              </a:ext>
            </a:extLst>
          </p:cNvPr>
          <p:cNvSpPr>
            <a:spLocks noGrp="1"/>
          </p:cNvSpPr>
          <p:nvPr>
            <p:ph idx="1"/>
          </p:nvPr>
        </p:nvSpPr>
        <p:spPr>
          <a:xfrm>
            <a:off x="131805" y="1845733"/>
            <a:ext cx="8443784" cy="4393057"/>
          </a:xfrm>
        </p:spPr>
        <p:txBody>
          <a:bodyPr>
            <a:normAutofit fontScale="70000" lnSpcReduction="20000"/>
          </a:bodyPr>
          <a:lstStyle/>
          <a:p>
            <a:endParaRPr lang="en-GB" dirty="0"/>
          </a:p>
          <a:p>
            <a:r>
              <a:rPr lang="en-GB" sz="2600" dirty="0"/>
              <a:t>Key points about the expansion of the pneumococcal vaccination programme: </a:t>
            </a:r>
          </a:p>
          <a:p>
            <a:r>
              <a:rPr lang="en-GB" sz="2600" dirty="0"/>
              <a:t>• Eligible people experiencing homelessness (PEH) are defined as individuals experiencing homelessness who are rough sleepers and those using hostels for the homeless or night shelters, or in other accommodation on an emergency / ‘crash bed’ basis only; </a:t>
            </a:r>
          </a:p>
          <a:p>
            <a:r>
              <a:rPr lang="en-GB" sz="2600" dirty="0"/>
              <a:t>• From October 2026, pneumococcal vaccination should be offered to PEH through existing Trust inclusion services; GPs are asked to facilitate vaccination of people experiencing homelessness, as defined above, on request. GPs can claim the normal Item of Service (</a:t>
            </a:r>
            <a:r>
              <a:rPr lang="en-GB" sz="2600" dirty="0" err="1"/>
              <a:t>IoS</a:t>
            </a:r>
            <a:r>
              <a:rPr lang="en-GB" sz="2600" dirty="0"/>
              <a:t>) fee for these patients. </a:t>
            </a:r>
          </a:p>
          <a:p>
            <a:r>
              <a:rPr lang="en-GB" sz="2600" dirty="0"/>
              <a:t>• PEH aged 16 years and over will be eligible while retaining a degree of flexibility in practice to accommodate younger individuals experiencing homelessness (as defined above) when / as appropriate; </a:t>
            </a:r>
          </a:p>
          <a:p>
            <a:r>
              <a:rPr lang="en-GB" sz="2600" dirty="0"/>
              <a:t>• PCV20 (Prevenar 20® vaccine) can be co-administered with seasonal influenza vaccine and all other vaccines for which individuals in this cohort may be eligible. Administration of any vaccination presents an opportunity to review an individual’s vaccination history and offer any outstanding vaccinations for which they are eligible; see: Vaccination of individuals with uncertain or incomplete immunisation </a:t>
            </a:r>
          </a:p>
          <a:p>
            <a:endParaRPr lang="en-GB" dirty="0"/>
          </a:p>
        </p:txBody>
      </p:sp>
    </p:spTree>
    <p:extLst>
      <p:ext uri="{BB962C8B-B14F-4D97-AF65-F5344CB8AC3E}">
        <p14:creationId xmlns:p14="http://schemas.microsoft.com/office/powerpoint/2010/main" val="23923177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ADFC7-3F6B-407A-AC31-020C24415C20}"/>
              </a:ext>
            </a:extLst>
          </p:cNvPr>
          <p:cNvSpPr>
            <a:spLocks noGrp="1"/>
          </p:cNvSpPr>
          <p:nvPr>
            <p:ph type="title"/>
          </p:nvPr>
        </p:nvSpPr>
        <p:spPr/>
        <p:txBody>
          <a:bodyPr/>
          <a:lstStyle/>
          <a:p>
            <a:r>
              <a:rPr lang="en-GB" dirty="0"/>
              <a:t>CMO Letter for PEH Expansion</a:t>
            </a:r>
          </a:p>
        </p:txBody>
      </p:sp>
      <p:graphicFrame>
        <p:nvGraphicFramePr>
          <p:cNvPr id="11" name="Content Placeholder 10">
            <a:extLst>
              <a:ext uri="{FF2B5EF4-FFF2-40B4-BE49-F238E27FC236}">
                <a16:creationId xmlns:a16="http://schemas.microsoft.com/office/drawing/2014/main" id="{C839B9C9-DB21-41B7-9874-F8C190BAD422}"/>
              </a:ext>
            </a:extLst>
          </p:cNvPr>
          <p:cNvGraphicFramePr>
            <a:graphicFrameLocks noGrp="1" noChangeAspect="1"/>
          </p:cNvGraphicFramePr>
          <p:nvPr>
            <p:ph idx="1"/>
            <p:extLst>
              <p:ext uri="{D42A27DB-BD31-4B8C-83A1-F6EECF244321}">
                <p14:modId xmlns:p14="http://schemas.microsoft.com/office/powerpoint/2010/main" val="674771281"/>
              </p:ext>
            </p:extLst>
          </p:nvPr>
        </p:nvGraphicFramePr>
        <p:xfrm>
          <a:off x="781771" y="2398069"/>
          <a:ext cx="914400" cy="792163"/>
        </p:xfrm>
        <a:graphic>
          <a:graphicData uri="http://schemas.openxmlformats.org/presentationml/2006/ole">
            <mc:AlternateContent xmlns:mc="http://schemas.openxmlformats.org/markup-compatibility/2006">
              <mc:Choice xmlns:v="urn:schemas-microsoft-com:vml" Requires="v">
                <p:oleObj spid="_x0000_s1040" name="Acrobat Document" showAsIcon="1" r:id="rId3" imgW="914294" imgH="792338" progId="AcroExch.Document.DC">
                  <p:embed/>
                </p:oleObj>
              </mc:Choice>
              <mc:Fallback>
                <p:oleObj name="Acrobat Document" showAsIcon="1" r:id="rId3" imgW="914294" imgH="792338" progId="AcroExch.Document.DC">
                  <p:embed/>
                  <p:pic>
                    <p:nvPicPr>
                      <p:cNvPr id="0" name=""/>
                      <p:cNvPicPr/>
                      <p:nvPr/>
                    </p:nvPicPr>
                    <p:blipFill>
                      <a:blip r:embed="rId4"/>
                      <a:stretch>
                        <a:fillRect/>
                      </a:stretch>
                    </p:blipFill>
                    <p:spPr>
                      <a:xfrm>
                        <a:off x="781771" y="2398069"/>
                        <a:ext cx="914400" cy="792163"/>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D78CCB95-8EF3-4053-AC56-1A70C9E66E99}"/>
              </a:ext>
            </a:extLst>
          </p:cNvPr>
          <p:cNvSpPr txBox="1"/>
          <p:nvPr/>
        </p:nvSpPr>
        <p:spPr>
          <a:xfrm>
            <a:off x="1977081" y="2520778"/>
            <a:ext cx="6137189" cy="338554"/>
          </a:xfrm>
          <a:prstGeom prst="rect">
            <a:avLst/>
          </a:prstGeom>
          <a:noFill/>
        </p:spPr>
        <p:txBody>
          <a:bodyPr wrap="square" rtlCol="0">
            <a:spAutoFit/>
          </a:bodyPr>
          <a:lstStyle/>
          <a:p>
            <a:r>
              <a:rPr lang="en-GB" sz="1600" dirty="0"/>
              <a:t>HSS MD 35 2026 pneumococcal Vaccination for PEH</a:t>
            </a:r>
          </a:p>
        </p:txBody>
      </p:sp>
    </p:spTree>
    <p:extLst>
      <p:ext uri="{BB962C8B-B14F-4D97-AF65-F5344CB8AC3E}">
        <p14:creationId xmlns:p14="http://schemas.microsoft.com/office/powerpoint/2010/main" val="33196167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303" y="-185110"/>
            <a:ext cx="7543800" cy="1450757"/>
          </a:xfrm>
        </p:spPr>
        <p:txBody>
          <a:bodyPr>
            <a:normAutofit/>
          </a:bodyPr>
          <a:lstStyle/>
          <a:p>
            <a:pPr algn="ctr"/>
            <a:r>
              <a:rPr lang="en-GB" sz="4400">
                <a:solidFill>
                  <a:schemeClr val="accent1">
                    <a:lumMod val="75000"/>
                  </a:schemeClr>
                </a:solidFill>
              </a:rPr>
              <a:t>Further resources</a:t>
            </a:r>
            <a:endParaRPr lang="en-GB" sz="4400">
              <a:solidFill>
                <a:schemeClr val="accent1">
                  <a:lumMod val="75000"/>
                </a:schemeClr>
              </a:solidFill>
              <a:ea typeface="Calibri Light"/>
              <a:cs typeface="Calibri Light"/>
            </a:endParaRPr>
          </a:p>
        </p:txBody>
      </p:sp>
      <p:sp>
        <p:nvSpPr>
          <p:cNvPr id="3" name="Content Placeholder 2"/>
          <p:cNvSpPr>
            <a:spLocks noGrp="1"/>
          </p:cNvSpPr>
          <p:nvPr>
            <p:ph idx="1"/>
          </p:nvPr>
        </p:nvSpPr>
        <p:spPr>
          <a:xfrm>
            <a:off x="161367" y="2666245"/>
            <a:ext cx="7543801" cy="4023360"/>
          </a:xfrm>
        </p:spPr>
        <p:txBody>
          <a:bodyPr vert="horz" lIns="0" tIns="45720" rIns="0" bIns="45720" rtlCol="0" anchor="t">
            <a:normAutofit/>
          </a:bodyPr>
          <a:lstStyle/>
          <a:p>
            <a:pPr marL="457200" indent="-457200">
              <a:buFont typeface="Wingdings" panose="05000000000000000000" pitchFamily="2" charset="2"/>
              <a:buChar char="Ø"/>
            </a:pPr>
            <a:r>
              <a:rPr lang="en-GB" sz="2400" dirty="0">
                <a:solidFill>
                  <a:schemeClr val="tx2">
                    <a:lumMod val="60000"/>
                    <a:lumOff val="40000"/>
                  </a:schemeClr>
                </a:solidFill>
                <a:hlinkClick r:id="rId3">
                  <a:extLst>
                    <a:ext uri="{A12FA001-AC4F-418D-AE19-62706E023703}">
                      <ahyp:hlinkClr xmlns:ahyp="http://schemas.microsoft.com/office/drawing/2018/hyperlinkcolor" val="tx"/>
                    </a:ext>
                  </a:extLst>
                </a:hlinkClick>
              </a:rPr>
              <a:t>Pneumococcal: the green book chapter</a:t>
            </a:r>
            <a:endParaRPr lang="en-GB" sz="2400" dirty="0">
              <a:solidFill>
                <a:schemeClr val="tx2">
                  <a:lumMod val="60000"/>
                  <a:lumOff val="40000"/>
                </a:schemeClr>
              </a:solidFill>
              <a:hlinkClick r:id="rId4">
                <a:extLst>
                  <a:ext uri="{A12FA001-AC4F-418D-AE19-62706E023703}">
                    <ahyp:hlinkClr xmlns:ahyp="http://schemas.microsoft.com/office/drawing/2018/hyperlinkcolor" val="tx"/>
                  </a:ext>
                </a:extLst>
              </a:hlinkClick>
            </a:endParaRPr>
          </a:p>
          <a:p>
            <a:pPr marL="457200" indent="-457200">
              <a:buFont typeface="Wingdings" panose="05000000000000000000" pitchFamily="2" charset="2"/>
              <a:buChar char="Ø"/>
            </a:pPr>
            <a:r>
              <a:rPr lang="en-GB" sz="2400" dirty="0">
                <a:solidFill>
                  <a:schemeClr val="tx2">
                    <a:lumMod val="60000"/>
                    <a:lumOff val="40000"/>
                  </a:schemeClr>
                </a:solidFill>
                <a:hlinkClick r:id="rId4">
                  <a:extLst>
                    <a:ext uri="{A12FA001-AC4F-418D-AE19-62706E023703}">
                      <ahyp:hlinkClr xmlns:ahyp="http://schemas.microsoft.com/office/drawing/2018/hyperlinkcolor" val="tx"/>
                    </a:ext>
                  </a:extLst>
                </a:hlinkClick>
              </a:rPr>
              <a:t>Immunisation – e learning for healthcare (e-lfh.org.uk)</a:t>
            </a:r>
            <a:endParaRPr lang="en-GB" sz="2400" dirty="0">
              <a:solidFill>
                <a:schemeClr val="tx2">
                  <a:lumMod val="60000"/>
                  <a:lumOff val="40000"/>
                </a:schemeClr>
              </a:solidFill>
            </a:endParaRPr>
          </a:p>
          <a:p>
            <a:pPr marL="457200" indent="-457200">
              <a:buFont typeface="Wingdings" panose="05000000000000000000" pitchFamily="2" charset="2"/>
              <a:buChar char="Ø"/>
            </a:pPr>
            <a:r>
              <a:rPr lang="en-GB" sz="2400" dirty="0">
                <a:solidFill>
                  <a:schemeClr val="tx2">
                    <a:lumMod val="60000"/>
                    <a:lumOff val="40000"/>
                  </a:schemeClr>
                </a:solidFill>
                <a:hlinkClick r:id="rId5">
                  <a:extLst>
                    <a:ext uri="{A12FA001-AC4F-418D-AE19-62706E023703}">
                      <ahyp:hlinkClr xmlns:ahyp="http://schemas.microsoft.com/office/drawing/2018/hyperlinkcolor" val="tx"/>
                    </a:ext>
                  </a:extLst>
                </a:hlinkClick>
              </a:rPr>
              <a:t>Immunisation/vaccine preventable diseases | HSC Public Health Agency (hscni.net)</a:t>
            </a:r>
            <a:endParaRPr lang="en-GB" sz="2400" dirty="0">
              <a:solidFill>
                <a:schemeClr val="tx2">
                  <a:lumMod val="60000"/>
                  <a:lumOff val="40000"/>
                </a:schemeClr>
              </a:solidFill>
            </a:endParaRPr>
          </a:p>
          <a:p>
            <a:pPr marL="457200" indent="-457200">
              <a:buFont typeface="Wingdings" panose="05000000000000000000" pitchFamily="2" charset="2"/>
              <a:buChar char="Ø"/>
            </a:pPr>
            <a:r>
              <a:rPr lang="en-GB" sz="2400" dirty="0">
                <a:solidFill>
                  <a:schemeClr val="tx2">
                    <a:lumMod val="60000"/>
                    <a:lumOff val="40000"/>
                  </a:schemeClr>
                </a:solidFill>
                <a:hlinkClick r:id="rId6">
                  <a:extLst>
                    <a:ext uri="{A12FA001-AC4F-418D-AE19-62706E023703}">
                      <ahyp:hlinkClr xmlns:ahyp="http://schemas.microsoft.com/office/drawing/2018/hyperlinkcolor" val="tx"/>
                    </a:ext>
                  </a:extLst>
                </a:hlinkClick>
              </a:rPr>
              <a:t>Publications</a:t>
            </a:r>
            <a:endParaRPr lang="en-GB" sz="2400" dirty="0">
              <a:solidFill>
                <a:schemeClr val="tx2">
                  <a:lumMod val="60000"/>
                  <a:lumOff val="40000"/>
                </a:schemeClr>
              </a:solidFill>
            </a:endParaRPr>
          </a:p>
          <a:p>
            <a:pPr marL="0" indent="0">
              <a:buNone/>
            </a:pPr>
            <a:endParaRPr lang="en-GB" dirty="0"/>
          </a:p>
        </p:txBody>
      </p:sp>
      <p:pic>
        <p:nvPicPr>
          <p:cNvPr id="8" name="Picture 7">
            <a:extLst>
              <a:ext uri="{FF2B5EF4-FFF2-40B4-BE49-F238E27FC236}">
                <a16:creationId xmlns:a16="http://schemas.microsoft.com/office/drawing/2014/main" id="{110EAA19-EA0A-447E-BDB9-9669CEE0A88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98685" y="317362"/>
            <a:ext cx="1508835" cy="2164650"/>
          </a:xfrm>
          <a:prstGeom prst="rect">
            <a:avLst/>
          </a:prstGeom>
        </p:spPr>
      </p:pic>
      <p:pic>
        <p:nvPicPr>
          <p:cNvPr id="10" name="Picture 9">
            <a:extLst>
              <a:ext uri="{FF2B5EF4-FFF2-40B4-BE49-F238E27FC236}">
                <a16:creationId xmlns:a16="http://schemas.microsoft.com/office/drawing/2014/main" id="{E23603F1-906A-43A8-9A5B-1594F64C193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16506" y="4086344"/>
            <a:ext cx="1166127" cy="2125823"/>
          </a:xfrm>
          <a:prstGeom prst="rect">
            <a:avLst/>
          </a:prstGeom>
        </p:spPr>
      </p:pic>
    </p:spTree>
    <p:extLst>
      <p:ext uri="{BB962C8B-B14F-4D97-AF65-F5344CB8AC3E}">
        <p14:creationId xmlns:p14="http://schemas.microsoft.com/office/powerpoint/2010/main" val="2759120827"/>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E45FF0DC6F3F94F9FC073FA29C8F3B8" ma:contentTypeVersion="1" ma:contentTypeDescription="Create a new document." ma:contentTypeScope="" ma:versionID="6f58ed3a203013f783b01437eae14d9b">
  <xsd:schema xmlns:xsd="http://www.w3.org/2001/XMLSchema" xmlns:xs="http://www.w3.org/2001/XMLSchema" xmlns:p="http://schemas.microsoft.com/office/2006/metadata/properties" xmlns:ns2="59087933-29e1-43ba-9f34-822d6f2c20f4" targetNamespace="http://schemas.microsoft.com/office/2006/metadata/properties" ma:root="true" ma:fieldsID="1624a8e2010292e2f7f4eff75e8c3596" ns2:_="">
    <xsd:import namespace="59087933-29e1-43ba-9f34-822d6f2c20f4"/>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087933-29e1-43ba-9f34-822d6f2c20f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530D8E6-7394-4A0A-82D0-6F7C710D8C29}">
  <ds:schemaRefs>
    <ds:schemaRef ds:uri="http://schemas.microsoft.com/sharepoint/v3/contenttype/forms"/>
  </ds:schemaRefs>
</ds:datastoreItem>
</file>

<file path=customXml/itemProps2.xml><?xml version="1.0" encoding="utf-8"?>
<ds:datastoreItem xmlns:ds="http://schemas.openxmlformats.org/officeDocument/2006/customXml" ds:itemID="{DC348B68-BC96-4CEB-86B0-1F9964760242}">
  <ds:schemaRefs>
    <ds:schemaRef ds:uri="http://purl.org/dc/elements/1.1/"/>
    <ds:schemaRef ds:uri="59087933-29e1-43ba-9f34-822d6f2c20f4"/>
    <ds:schemaRef ds:uri="http://schemas.microsoft.com/office/infopath/2007/PartnerControls"/>
    <ds:schemaRef ds:uri="http://purl.org/dc/terms/"/>
    <ds:schemaRef ds:uri="http://schemas.microsoft.com/office/2006/metadata/properties"/>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D0AC3702-947D-4B56-BA72-173A5943E609}">
  <ds:schemaRefs>
    <ds:schemaRef ds:uri="59087933-29e1-43ba-9f34-822d6f2c20f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Retrospect</Template>
  <TotalTime>2546</TotalTime>
  <Words>5323</Words>
  <Application>Microsoft Office PowerPoint</Application>
  <PresentationFormat>On-screen Show (4:3)</PresentationFormat>
  <Paragraphs>460</Paragraphs>
  <Slides>29</Slides>
  <Notes>25</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43" baseType="lpstr">
      <vt:lpstr>Aptos</vt:lpstr>
      <vt:lpstr>Arial</vt:lpstr>
      <vt:lpstr>Arial,Sans-Serif</vt:lpstr>
      <vt:lpstr>Calibri</vt:lpstr>
      <vt:lpstr>Calibri Light</vt:lpstr>
      <vt:lpstr>League Spartan</vt:lpstr>
      <vt:lpstr>Rage Italic</vt:lpstr>
      <vt:lpstr>Segoe UI</vt:lpstr>
      <vt:lpstr>Source Sans Pro</vt:lpstr>
      <vt:lpstr>Times New Roman</vt:lpstr>
      <vt:lpstr>Wingdings</vt:lpstr>
      <vt:lpstr>ヒラギノ角ゴ Pro W3</vt:lpstr>
      <vt:lpstr>Retrospect</vt:lpstr>
      <vt:lpstr>Acrobat Document</vt:lpstr>
      <vt:lpstr> Pneumococcal Vaccines: Protecting Those Most at Risk  </vt:lpstr>
      <vt:lpstr>Learning outcomes</vt:lpstr>
      <vt:lpstr>Streptococcus pneumoniae</vt:lpstr>
      <vt:lpstr>PowerPoint Presentation</vt:lpstr>
      <vt:lpstr>Epidemiology</vt:lpstr>
      <vt:lpstr>PowerPoint Presentation</vt:lpstr>
      <vt:lpstr>PowerPoint Presentation</vt:lpstr>
      <vt:lpstr>  Laboratory confirmed cases of IPD by PCV/non-PCV  serogroup, 2000-2022, Northern Ireland</vt:lpstr>
      <vt:lpstr>Laboratory confirmed cases of Invasive Streptococcus Pneumoniae  by age group, 2007-2022, Northern Ireland</vt:lpstr>
      <vt:lpstr>Eligibility  Pneumococcal Immunisation Programme </vt:lpstr>
      <vt:lpstr>PowerPoint Presentation</vt:lpstr>
      <vt:lpstr>Pneumococcal vaccines</vt:lpstr>
      <vt:lpstr>Changes to UK national immunisation programme: PPV23 and PCV20 </vt:lpstr>
      <vt:lpstr>Objectives of pneumococcal childhood programme</vt:lpstr>
      <vt:lpstr>Universal Childhood Programme  Pneumococcal Conjugate Vaccine (PCV13)  Prevenar 13®  </vt:lpstr>
      <vt:lpstr>Pneumococcal Conjugate Vaccine (PCV13)</vt:lpstr>
      <vt:lpstr>AT RISK AND 65+ ADULT PROGRAMME</vt:lpstr>
      <vt:lpstr>Objectives of pneumococcal adult programme</vt:lpstr>
      <vt:lpstr>Pneumococcal Polysaccharide Vaccine (PPV23)</vt:lpstr>
      <vt:lpstr>  Pneumococcal Conjugate Vaccine (PCV20)</vt:lpstr>
      <vt:lpstr>PPV23 and PCV20 dose and schedule</vt:lpstr>
      <vt:lpstr>Contraindications</vt:lpstr>
      <vt:lpstr>Side effects (adverse reactions)</vt:lpstr>
      <vt:lpstr>  Reporting suspected adverse reactions   </vt:lpstr>
      <vt:lpstr>  Cold Chain </vt:lpstr>
      <vt:lpstr>Vaccine Handling &amp; Storage Resources</vt:lpstr>
      <vt:lpstr>Expansion to existing pneumococcal vaccination programme </vt:lpstr>
      <vt:lpstr>CMO Letter for PEH Expansion</vt:lpstr>
      <vt:lpstr>Further resources</vt:lpstr>
    </vt:vector>
  </TitlesOfParts>
  <Company>HSC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jjohn032</dc:creator>
  <cp:lastModifiedBy>Gina McCabe</cp:lastModifiedBy>
  <cp:revision>82</cp:revision>
  <dcterms:created xsi:type="dcterms:W3CDTF">2018-06-12T11:09:24Z</dcterms:created>
  <dcterms:modified xsi:type="dcterms:W3CDTF">2026-10-19T13:14:29Z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0x0101000E45FF0DC6F3F94F9FC073FA29C8F3B8</vt:lpwstr>
  </property>
</Properties>
</file>