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4"/>
    <p:sldMasterId id="2147483674" r:id="rId5"/>
    <p:sldMasterId id="2147483702" r:id="rId6"/>
  </p:sldMasterIdLst>
  <p:notesMasterIdLst>
    <p:notesMasterId r:id="rId72"/>
  </p:notesMasterIdLst>
  <p:handoutMasterIdLst>
    <p:handoutMasterId r:id="rId73"/>
  </p:handoutMasterIdLst>
  <p:sldIdLst>
    <p:sldId id="257" r:id="rId7"/>
    <p:sldId id="395" r:id="rId8"/>
    <p:sldId id="258" r:id="rId9"/>
    <p:sldId id="434" r:id="rId10"/>
    <p:sldId id="335" r:id="rId11"/>
    <p:sldId id="261" r:id="rId12"/>
    <p:sldId id="337" r:id="rId13"/>
    <p:sldId id="358" r:id="rId14"/>
    <p:sldId id="267" r:id="rId15"/>
    <p:sldId id="471" r:id="rId16"/>
    <p:sldId id="484" r:id="rId17"/>
    <p:sldId id="444" r:id="rId18"/>
    <p:sldId id="450" r:id="rId19"/>
    <p:sldId id="449" r:id="rId20"/>
    <p:sldId id="472" r:id="rId21"/>
    <p:sldId id="435" r:id="rId22"/>
    <p:sldId id="451" r:id="rId23"/>
    <p:sldId id="272" r:id="rId24"/>
    <p:sldId id="271" r:id="rId25"/>
    <p:sldId id="276" r:id="rId26"/>
    <p:sldId id="278" r:id="rId27"/>
    <p:sldId id="470" r:id="rId28"/>
    <p:sldId id="475" r:id="rId29"/>
    <p:sldId id="407" r:id="rId30"/>
    <p:sldId id="473" r:id="rId31"/>
    <p:sldId id="409" r:id="rId32"/>
    <p:sldId id="480" r:id="rId33"/>
    <p:sldId id="441" r:id="rId34"/>
    <p:sldId id="476" r:id="rId35"/>
    <p:sldId id="461" r:id="rId36"/>
    <p:sldId id="481" r:id="rId37"/>
    <p:sldId id="329" r:id="rId38"/>
    <p:sldId id="355" r:id="rId39"/>
    <p:sldId id="367" r:id="rId40"/>
    <p:sldId id="462" r:id="rId41"/>
    <p:sldId id="486" r:id="rId42"/>
    <p:sldId id="347" r:id="rId43"/>
    <p:sldId id="465" r:id="rId44"/>
    <p:sldId id="294" r:id="rId45"/>
    <p:sldId id="295" r:id="rId46"/>
    <p:sldId id="296" r:id="rId47"/>
    <p:sldId id="371" r:id="rId48"/>
    <p:sldId id="417" r:id="rId49"/>
    <p:sldId id="416" r:id="rId50"/>
    <p:sldId id="442" r:id="rId51"/>
    <p:sldId id="482" r:id="rId52"/>
    <p:sldId id="485" r:id="rId53"/>
    <p:sldId id="301" r:id="rId54"/>
    <p:sldId id="303" r:id="rId55"/>
    <p:sldId id="304" r:id="rId56"/>
    <p:sldId id="466" r:id="rId57"/>
    <p:sldId id="474" r:id="rId58"/>
    <p:sldId id="445" r:id="rId59"/>
    <p:sldId id="483" r:id="rId60"/>
    <p:sldId id="424" r:id="rId61"/>
    <p:sldId id="448" r:id="rId62"/>
    <p:sldId id="456" r:id="rId63"/>
    <p:sldId id="426" r:id="rId64"/>
    <p:sldId id="427" r:id="rId65"/>
    <p:sldId id="418" r:id="rId66"/>
    <p:sldId id="431" r:id="rId67"/>
    <p:sldId id="432" r:id="rId68"/>
    <p:sldId id="433" r:id="rId69"/>
    <p:sldId id="487" r:id="rId70"/>
    <p:sldId id="460" r:id="rId71"/>
  </p:sldIdLst>
  <p:sldSz cx="9144000" cy="6858000" type="screen4x3"/>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1">
          <p15:clr>
            <a:srgbClr val="A4A3A4"/>
          </p15:clr>
        </p15:guide>
        <p15:guide id="2" pos="214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lison Quinn" initials="AQ" lastIdx="2" clrIdx="0"/>
  <p:cmAuthor id="1" name="Claire Neill" initials="CN" lastIdx="25" clrIdx="1"/>
  <p:cmAuthor id="2" name="Paul Cavanagh" initials="PC" lastIdx="27" clrIdx="2"/>
  <p:cmAuthor id="3" name="David Irwin" initials="DI" lastIdx="2" clrIdx="3"/>
  <p:cmAuthor id="4" name="Kelly Neville" initials="KN" lastIdx="56" clrIdx="4">
    <p:extLst>
      <p:ext uri="{19B8F6BF-5375-455C-9EA6-DF929625EA0E}">
        <p15:presenceInfo xmlns:p15="http://schemas.microsoft.com/office/powerpoint/2012/main" userId="S-1-5-21-1087248158-1645291680-3373200396-55332" providerId="AD"/>
      </p:ext>
    </p:extLst>
  </p:cmAuthor>
  <p:cmAuthor id="5" name="Ashling Kerr" initials="AK" lastIdx="6" clrIdx="5">
    <p:extLst>
      <p:ext uri="{19B8F6BF-5375-455C-9EA6-DF929625EA0E}">
        <p15:presenceInfo xmlns:p15="http://schemas.microsoft.com/office/powerpoint/2012/main" userId="S-1-5-21-1087248158-1645291680-3373200396-8149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CC"/>
    <a:srgbClr val="00B5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71" autoAdjust="0"/>
    <p:restoredTop sz="81031" autoAdjust="0"/>
  </p:normalViewPr>
  <p:slideViewPr>
    <p:cSldViewPr>
      <p:cViewPr varScale="1">
        <p:scale>
          <a:sx n="105" d="100"/>
          <a:sy n="105" d="100"/>
        </p:scale>
        <p:origin x="1788" y="102"/>
      </p:cViewPr>
      <p:guideLst>
        <p:guide orient="horz" pos="2160"/>
        <p:guide pos="2880"/>
      </p:guideLst>
    </p:cSldViewPr>
  </p:slideViewPr>
  <p:outlineViewPr>
    <p:cViewPr>
      <p:scale>
        <a:sx n="33" d="100"/>
        <a:sy n="33" d="100"/>
      </p:scale>
      <p:origin x="0" y="2010"/>
    </p:cViewPr>
  </p:outlineViewPr>
  <p:notesTextViewPr>
    <p:cViewPr>
      <p:scale>
        <a:sx n="1" d="1"/>
        <a:sy n="1" d="1"/>
      </p:scale>
      <p:origin x="0" y="0"/>
    </p:cViewPr>
  </p:notesTextViewPr>
  <p:sorterViewPr>
    <p:cViewPr>
      <p:scale>
        <a:sx n="100" d="100"/>
        <a:sy n="100" d="100"/>
      </p:scale>
      <p:origin x="0" y="3192"/>
    </p:cViewPr>
  </p:sorterViewPr>
  <p:notesViewPr>
    <p:cSldViewPr>
      <p:cViewPr>
        <p:scale>
          <a:sx n="90" d="100"/>
          <a:sy n="90" d="100"/>
        </p:scale>
        <p:origin x="-2130" y="-72"/>
      </p:cViewPr>
      <p:guideLst>
        <p:guide orient="horz" pos="3131"/>
        <p:guide pos="214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slide" Target="slides/slide62.xml"/><Relationship Id="rId76" Type="http://schemas.openxmlformats.org/officeDocument/2006/relationships/viewProps" Target="viewProps.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61" Type="http://schemas.openxmlformats.org/officeDocument/2006/relationships/slide" Target="slides/slide5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handoutMaster" Target="handoutMasters/handoutMaster1.xml"/><Relationship Id="rId78"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038" y="0"/>
            <a:ext cx="2951162" cy="496888"/>
          </a:xfrm>
          <a:prstGeom prst="rect">
            <a:avLst/>
          </a:prstGeom>
        </p:spPr>
        <p:txBody>
          <a:bodyPr vert="horz" lIns="91440" tIns="45720" rIns="91440" bIns="45720" rtlCol="0"/>
          <a:lstStyle>
            <a:lvl1pPr algn="r">
              <a:defRPr sz="1200"/>
            </a:lvl1pPr>
          </a:lstStyle>
          <a:p>
            <a:fld id="{97EB9AF7-70A9-44A1-8765-0F791F45D717}" type="datetimeFigureOut">
              <a:rPr lang="en-GB" smtClean="0"/>
              <a:t>11/09/2026</a:t>
            </a:fld>
            <a:endParaRPr lang="en-GB"/>
          </a:p>
        </p:txBody>
      </p:sp>
      <p:sp>
        <p:nvSpPr>
          <p:cNvPr id="4" name="Footer Placeholder 3"/>
          <p:cNvSpPr>
            <a:spLocks noGrp="1"/>
          </p:cNvSpPr>
          <p:nvPr>
            <p:ph type="ftr" sz="quarter" idx="2"/>
          </p:nvPr>
        </p:nvSpPr>
        <p:spPr>
          <a:xfrm>
            <a:off x="0" y="9442450"/>
            <a:ext cx="2951163" cy="49688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038" y="9442450"/>
            <a:ext cx="2951162" cy="496888"/>
          </a:xfrm>
          <a:prstGeom prst="rect">
            <a:avLst/>
          </a:prstGeom>
        </p:spPr>
        <p:txBody>
          <a:bodyPr vert="horz" lIns="91440" tIns="45720" rIns="91440" bIns="45720" rtlCol="0" anchor="b"/>
          <a:lstStyle>
            <a:lvl1pPr algn="r">
              <a:defRPr sz="1200"/>
            </a:lvl1pPr>
          </a:lstStyle>
          <a:p>
            <a:fld id="{407C4541-75EE-47F3-B2E9-1DB981BB8F4B}" type="slidenum">
              <a:rPr lang="en-GB" smtClean="0"/>
              <a:t>‹#›</a:t>
            </a:fld>
            <a:endParaRPr lang="en-GB"/>
          </a:p>
        </p:txBody>
      </p:sp>
    </p:spTree>
    <p:extLst>
      <p:ext uri="{BB962C8B-B14F-4D97-AF65-F5344CB8AC3E}">
        <p14:creationId xmlns:p14="http://schemas.microsoft.com/office/powerpoint/2010/main" val="42423392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704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7046"/>
          </a:xfrm>
          <a:prstGeom prst="rect">
            <a:avLst/>
          </a:prstGeom>
        </p:spPr>
        <p:txBody>
          <a:bodyPr vert="horz" lIns="91440" tIns="45720" rIns="91440" bIns="45720" rtlCol="0"/>
          <a:lstStyle>
            <a:lvl1pPr algn="r">
              <a:defRPr sz="1200"/>
            </a:lvl1pPr>
          </a:lstStyle>
          <a:p>
            <a:fld id="{285B73BC-BD46-4FB6-9BB0-632524AD317F}" type="datetimeFigureOut">
              <a:rPr lang="en-GB" smtClean="0"/>
              <a:t>11/09/2026</a:t>
            </a:fld>
            <a:endParaRPr lang="en-GB"/>
          </a:p>
        </p:txBody>
      </p:sp>
      <p:sp>
        <p:nvSpPr>
          <p:cNvPr id="4" name="Slide Image Placeholder 3"/>
          <p:cNvSpPr>
            <a:spLocks noGrp="1" noRot="1" noChangeAspect="1"/>
          </p:cNvSpPr>
          <p:nvPr>
            <p:ph type="sldImg" idx="2"/>
          </p:nvPr>
        </p:nvSpPr>
        <p:spPr>
          <a:xfrm>
            <a:off x="920750" y="746125"/>
            <a:ext cx="4967288" cy="37274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21940"/>
            <a:ext cx="5447030" cy="4473416"/>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7046"/>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7046"/>
          </a:xfrm>
          <a:prstGeom prst="rect">
            <a:avLst/>
          </a:prstGeom>
        </p:spPr>
        <p:txBody>
          <a:bodyPr vert="horz" lIns="91440" tIns="45720" rIns="91440" bIns="45720" rtlCol="0" anchor="b"/>
          <a:lstStyle>
            <a:lvl1pPr algn="r">
              <a:defRPr sz="1200"/>
            </a:lvl1pPr>
          </a:lstStyle>
          <a:p>
            <a:fld id="{C1736FF6-1147-4FCB-8859-A9D484787462}" type="slidenum">
              <a:rPr lang="en-GB" smtClean="0"/>
              <a:t>‹#›</a:t>
            </a:fld>
            <a:endParaRPr lang="en-GB"/>
          </a:p>
        </p:txBody>
      </p:sp>
    </p:spTree>
    <p:extLst>
      <p:ext uri="{BB962C8B-B14F-4D97-AF65-F5344CB8AC3E}">
        <p14:creationId xmlns:p14="http://schemas.microsoft.com/office/powerpoint/2010/main" val="1971487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assets.publishing.service.gov.uk/media/654cf306014cc90010677371/Green-book-chapter-19-influenza-_3November2023.pdf"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assets.publishing.service.gov.uk/media/654cf306014cc90010677371/Green-book-chapter-19-influenza-_3November2023.pdf"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portal.e-lfh.org.uk/myElearning/Index?HierarchyId=0_33514&amp;programmeId=33514"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assets.publishing.service.gov.uk/media/654cf306014cc90010677371/Green-book-chapter-19-influenza-_3November2023.pdf"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1107978/Influenza-green-book-chapter19-16September22.pdf"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gov.uk/government/statistics/national-flu-and-covid-19-surveillance-reports-2025-to-2026-season"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portal.e-lfh.org.uk/myElearning/Index?HierarchyId=0_33514&amp;programmeId=33514" TargetMode="External"/><Relationship Id="rId2" Type="http://schemas.openxmlformats.org/officeDocument/2006/relationships/slide" Target="../slides/slide14.xml"/><Relationship Id="rId1" Type="http://schemas.openxmlformats.org/officeDocument/2006/relationships/notesMaster" Target="../notesMasters/notesMaster1.xml"/><Relationship Id="rId5" Type="http://schemas.openxmlformats.org/officeDocument/2006/relationships/hyperlink" Target="https://www.gov.uk/government/statistics/annual-flu-reports" TargetMode="External"/><Relationship Id="rId4" Type="http://schemas.openxmlformats.org/officeDocument/2006/relationships/hyperlink" Target="https://www.gov.uk/government/publications/influenza-the-green-book-chapter-19"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1107978/Influenza-green-book-chapter19-16September22.pdf"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image" Target="../media/image16.emf"/></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gov.uk/government/publications/influenza-the-green-book-chapter-19"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www.health-ni.gov.uk/sites/default/files/publications/health/doh-hss-md-64-2021.pdf"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1107978/Influenza-green-book-chapter19-16September22.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publichealth.hscni.net/services-and-teams/public-health-services/health-protection/vaccination-and-immunisation-2#seasonal-influenza-vaccination-programme-202526"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health-ni.gov.uk/sites/default/files/2026-07/HSS%28MD%29%2030%202026%20-%20THE%202026%202027%20SEASONAL%20INFLUENZA%20VACCINATION%20PROGRAMME.pdf"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portal.e-lfh.org.uk/myElearning/Index?HierarchyId=0_33514&amp;programmeId=33514"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who.int/news/item/27-02-2026-recommendations-for-influenza-vaccine-composition-for-the-2026-2027-northern-hemisphere-season"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health-ni.gov.uk/sites/default/files/2026-07/HSS%28MD%29%2030%202026%20-%20THE%202026%202027%20SEASONAL%20INFLUENZA%20VACCINATION%20PROGRAMME.pdf"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gov.uk/government/publications/flu-vaccines-2026-to-2027-jcvi-advice-16-july-2025/jcvi-statement-on-influenza-vaccines-for-2026-to-2027" TargetMode="External"/><Relationship Id="rId2" Type="http://schemas.openxmlformats.org/officeDocument/2006/relationships/slide" Target="../slides/slide30.xml"/><Relationship Id="rId1" Type="http://schemas.openxmlformats.org/officeDocument/2006/relationships/notesMaster" Target="../notesMasters/notesMaster1.xml"/><Relationship Id="rId5" Type="http://schemas.openxmlformats.org/officeDocument/2006/relationships/hyperlink" Target="https://www.medicines.org.uk/emc/product/15818/smpc" TargetMode="External"/><Relationship Id="rId4" Type="http://schemas.openxmlformats.org/officeDocument/2006/relationships/hyperlink" Target="https://assets.publishing.service.gov.uk/media/6838317b5150d70c85aafab9/Green-book-chapter-19-influenza-28May2025.pdf" TargetMode="Externa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1107978/Influenza-green-book-chapter19-16September22.pdf"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medicines.org.uk/emc/product/15790/smpc"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gov.uk/government/publications/immunisation-procedures-the-green-book-chapter-4"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publichealth.hscni.net/publications/guidance-vaccine-handling-and-storage-gp-practices"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www.medicines.org.uk/emc" TargetMode="External"/><Relationship Id="rId2" Type="http://schemas.openxmlformats.org/officeDocument/2006/relationships/slide" Target="../slides/slide39.xml"/><Relationship Id="rId1" Type="http://schemas.openxmlformats.org/officeDocument/2006/relationships/notesMaster" Target="../notesMasters/notesMaster1.xml"/><Relationship Id="rId4" Type="http://schemas.openxmlformats.org/officeDocument/2006/relationships/hyperlink" Target="https://assets.publishing.service.gov.uk/government/uploads/system/uploads/attachment_data/file/1107978/Influenza-green-book-chapter19-16September22.pdf" TargetMode="Externa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www.gov.uk/government/publications/contraindications-and-special-considerations-the-green-book-chapter-6"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1107978/Influenza-green-book-chapter19-16September22.pdf"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1107978/Influenza-green-book-chapter19-16September22.pdf"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1107978/Influenza-green-book-chapter19-16September22.pdf"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655225/Greenbook_chapter_6.pdf"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assets.publishing.service.gov.uk/media/654cf306014cc90010677371/Green-book-chapter-19-influenza-_3November2023.pdf" TargetMode="External"/><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assets.publishing.service.gov.uk/media/654cf306014cc90010677371/Green-book-chapter-19-influenza-_3November2023.pdf"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a:ln/>
        </p:spPr>
      </p:sp>
      <p:sp>
        <p:nvSpPr>
          <p:cNvPr id="14336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dirty="0">
                <a:latin typeface="Arial" panose="020B0604020202020204" pitchFamily="34" charset="0"/>
                <a:cs typeface="Arial" panose="020B0604020202020204" pitchFamily="34" charset="0"/>
              </a:rPr>
              <a:t>This training resource has been designed</a:t>
            </a:r>
            <a:r>
              <a:rPr lang="en-GB" altLang="en-US" baseline="0" dirty="0">
                <a:latin typeface="Arial" panose="020B0604020202020204" pitchFamily="34" charset="0"/>
                <a:cs typeface="Arial" panose="020B0604020202020204" pitchFamily="34" charset="0"/>
              </a:rPr>
              <a:t> to deliver core information for healthcare practitioners involved in delivering the influenza immunisation programme for the 2026/27 flu season. </a:t>
            </a:r>
            <a:r>
              <a:rPr lang="en-GB" altLang="en-US" dirty="0">
                <a:solidFill>
                  <a:srgbClr val="000000"/>
                </a:solidFill>
                <a:latin typeface="Arial" panose="020B0604020202020204" pitchFamily="34" charset="0"/>
                <a:ea typeface="Calibri" pitchFamily="34" charset="0"/>
                <a:cs typeface="Arial" panose="020B0604020202020204" pitchFamily="34" charset="0"/>
              </a:rPr>
              <a:t>This resource does </a:t>
            </a:r>
            <a:r>
              <a:rPr lang="en-GB" altLang="en-US" b="1" dirty="0">
                <a:solidFill>
                  <a:srgbClr val="000000"/>
                </a:solidFill>
                <a:latin typeface="Arial" panose="020B0604020202020204" pitchFamily="34" charset="0"/>
                <a:ea typeface="Calibri" pitchFamily="34" charset="0"/>
                <a:cs typeface="Arial" panose="020B0604020202020204" pitchFamily="34" charset="0"/>
              </a:rPr>
              <a:t>not </a:t>
            </a:r>
            <a:r>
              <a:rPr lang="en-GB" altLang="en-US" dirty="0">
                <a:solidFill>
                  <a:srgbClr val="000000"/>
                </a:solidFill>
                <a:latin typeface="Arial" panose="020B0604020202020204" pitchFamily="34" charset="0"/>
                <a:ea typeface="Calibri" pitchFamily="34" charset="0"/>
                <a:cs typeface="Arial" panose="020B0604020202020204" pitchFamily="34" charset="0"/>
              </a:rPr>
              <a:t>cover the actual administration techniques involved in vaccination. If staff are required to deliver vaccinations they should refer to their line manager for additional training that may be required. </a:t>
            </a:r>
          </a:p>
          <a:p>
            <a:pPr eaLnBrk="1" hangingPunct="1"/>
            <a:endParaRPr lang="en-GB" altLang="en-US" dirty="0">
              <a:latin typeface="Arial" panose="020B0604020202020204" pitchFamily="34" charset="0"/>
              <a:cs typeface="Arial" panose="020B0604020202020204" pitchFamily="34" charset="0"/>
            </a:endParaRPr>
          </a:p>
        </p:txBody>
      </p:sp>
      <p:sp>
        <p:nvSpPr>
          <p:cNvPr id="14336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28663" indent="-279400" eaLnBrk="0" hangingPunct="0">
              <a:spcBef>
                <a:spcPct val="30000"/>
              </a:spcBef>
              <a:defRPr sz="1200">
                <a:solidFill>
                  <a:schemeClr val="tx1"/>
                </a:solidFill>
                <a:latin typeface="Arial" pitchFamily="34" charset="0"/>
              </a:defRPr>
            </a:lvl2pPr>
            <a:lvl3pPr marL="1120775" indent="-223838" eaLnBrk="0" hangingPunct="0">
              <a:spcBef>
                <a:spcPct val="30000"/>
              </a:spcBef>
              <a:defRPr sz="1200">
                <a:solidFill>
                  <a:schemeClr val="tx1"/>
                </a:solidFill>
                <a:latin typeface="Arial" pitchFamily="34" charset="0"/>
              </a:defRPr>
            </a:lvl3pPr>
            <a:lvl4pPr marL="1570038" indent="-223838" eaLnBrk="0" hangingPunct="0">
              <a:spcBef>
                <a:spcPct val="30000"/>
              </a:spcBef>
              <a:defRPr sz="1200">
                <a:solidFill>
                  <a:schemeClr val="tx1"/>
                </a:solidFill>
                <a:latin typeface="Arial" pitchFamily="34" charset="0"/>
              </a:defRPr>
            </a:lvl4pPr>
            <a:lvl5pPr marL="2019300" indent="-223838" eaLnBrk="0" hangingPunct="0">
              <a:spcBef>
                <a:spcPct val="30000"/>
              </a:spcBef>
              <a:defRPr sz="1200">
                <a:solidFill>
                  <a:schemeClr val="tx1"/>
                </a:solidFill>
                <a:latin typeface="Arial" pitchFamily="34" charset="0"/>
              </a:defRPr>
            </a:lvl5pPr>
            <a:lvl6pPr marL="2476500" indent="-223838" eaLnBrk="0" fontAlgn="base" hangingPunct="0">
              <a:spcBef>
                <a:spcPct val="30000"/>
              </a:spcBef>
              <a:spcAft>
                <a:spcPct val="0"/>
              </a:spcAft>
              <a:defRPr sz="1200">
                <a:solidFill>
                  <a:schemeClr val="tx1"/>
                </a:solidFill>
                <a:latin typeface="Arial" pitchFamily="34" charset="0"/>
              </a:defRPr>
            </a:lvl6pPr>
            <a:lvl7pPr marL="2933700" indent="-223838" eaLnBrk="0" fontAlgn="base" hangingPunct="0">
              <a:spcBef>
                <a:spcPct val="30000"/>
              </a:spcBef>
              <a:spcAft>
                <a:spcPct val="0"/>
              </a:spcAft>
              <a:defRPr sz="1200">
                <a:solidFill>
                  <a:schemeClr val="tx1"/>
                </a:solidFill>
                <a:latin typeface="Arial" pitchFamily="34" charset="0"/>
              </a:defRPr>
            </a:lvl7pPr>
            <a:lvl8pPr marL="3390900" indent="-223838" eaLnBrk="0" fontAlgn="base" hangingPunct="0">
              <a:spcBef>
                <a:spcPct val="30000"/>
              </a:spcBef>
              <a:spcAft>
                <a:spcPct val="0"/>
              </a:spcAft>
              <a:defRPr sz="1200">
                <a:solidFill>
                  <a:schemeClr val="tx1"/>
                </a:solidFill>
                <a:latin typeface="Arial" pitchFamily="34" charset="0"/>
              </a:defRPr>
            </a:lvl8pPr>
            <a:lvl9pPr marL="3848100" indent="-223838"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buClr>
                <a:prstClr val="white"/>
              </a:buClr>
            </a:pPr>
            <a:fld id="{FAF89521-7293-4EF1-AD68-E47EAF7D0E37}" type="slidenum">
              <a:rPr lang="en-US" altLang="en-US">
                <a:solidFill>
                  <a:prstClr val="black"/>
                </a:solidFill>
                <a:latin typeface="Times New Roman" pitchFamily="18" charset="0"/>
              </a:rPr>
              <a:pPr eaLnBrk="1" hangingPunct="1">
                <a:spcBef>
                  <a:spcPct val="0"/>
                </a:spcBef>
                <a:buClr>
                  <a:prstClr val="white"/>
                </a:buClr>
              </a:pPr>
              <a:t>1</a:t>
            </a:fld>
            <a:endParaRPr lang="en-US" altLang="en-US">
              <a:solidFill>
                <a:prstClr val="black"/>
              </a:solidFill>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Vaccination has been shown to have many benefits including reducing the risk of influenza illness, hospitalisation and influenza-related death. Whilst it may not prevent every person who is vaccinated from getting influenza, flu vaccination has been shown to reduce the severity of illness.</a:t>
            </a:r>
            <a:endParaRPr lang="en-GB" dirty="0"/>
          </a:p>
        </p:txBody>
      </p:sp>
      <p:sp>
        <p:nvSpPr>
          <p:cNvPr id="4" name="Slide Number Placeholder 3"/>
          <p:cNvSpPr>
            <a:spLocks noGrp="1"/>
          </p:cNvSpPr>
          <p:nvPr>
            <p:ph type="sldNum" sz="quarter" idx="5"/>
          </p:nvPr>
        </p:nvSpPr>
        <p:spPr/>
        <p:txBody>
          <a:bodyPr/>
          <a:lstStyle/>
          <a:p>
            <a:fld id="{C1736FF6-1147-4FCB-8859-A9D484787462}" type="slidenum">
              <a:rPr lang="en-GB" smtClean="0"/>
              <a:t>2</a:t>
            </a:fld>
            <a:endParaRPr lang="en-GB"/>
          </a:p>
        </p:txBody>
      </p:sp>
    </p:spTree>
    <p:extLst>
      <p:ext uri="{BB962C8B-B14F-4D97-AF65-F5344CB8AC3E}">
        <p14:creationId xmlns:p14="http://schemas.microsoft.com/office/powerpoint/2010/main" val="1926237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Slide Image Placeholder 1"/>
          <p:cNvSpPr>
            <a:spLocks noGrp="1" noRot="1" noChangeAspect="1" noTextEdit="1"/>
          </p:cNvSpPr>
          <p:nvPr>
            <p:ph type="sldImg"/>
          </p:nvPr>
        </p:nvSpPr>
        <p:spPr>
          <a:ln/>
        </p:spPr>
      </p:sp>
      <p:sp>
        <p:nvSpPr>
          <p:cNvPr id="31949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pPr>
            <a:r>
              <a:rPr lang="en-GB" altLang="en-US" dirty="0">
                <a:latin typeface="Arial" pitchFamily="34" charset="0"/>
              </a:rPr>
              <a:t>Influenza</a:t>
            </a:r>
            <a:r>
              <a:rPr lang="en-GB" altLang="en-US" baseline="0" dirty="0">
                <a:latin typeface="Arial" pitchFamily="34" charset="0"/>
              </a:rPr>
              <a:t> virus causes an acute viral infection of the respiratory tract commonly referred to as flu. </a:t>
            </a:r>
          </a:p>
          <a:p>
            <a:pPr marL="171450" indent="-171450">
              <a:buFont typeface="Arial" panose="020B0604020202020204" pitchFamily="34" charset="0"/>
              <a:buChar char="•"/>
            </a:pPr>
            <a:r>
              <a:rPr lang="en-GB" altLang="en-US" baseline="0" dirty="0">
                <a:latin typeface="Arial" pitchFamily="34" charset="0"/>
              </a:rPr>
              <a:t>Flu is highly infectious and spreads rapidly in closed communities, such as nursing and residential homes. </a:t>
            </a:r>
          </a:p>
          <a:p>
            <a:pPr marL="171450" indent="-171450">
              <a:buFont typeface="Arial" panose="020B0604020202020204" pitchFamily="34" charset="0"/>
              <a:buChar char="•"/>
            </a:pPr>
            <a:r>
              <a:rPr lang="en-GB" altLang="en-US" baseline="0" dirty="0">
                <a:latin typeface="Arial" pitchFamily="34" charset="0"/>
              </a:rPr>
              <a:t>It is possible to have been infected with flu and to have mild symptoms, or remain asymptomatic. </a:t>
            </a:r>
            <a:r>
              <a:rPr lang="en-GB" altLang="en-US" dirty="0">
                <a:latin typeface="Arial" pitchFamily="34" charset="0"/>
              </a:rPr>
              <a:t>Serological studies in healthcare professionals have shown that approximately </a:t>
            </a:r>
            <a:r>
              <a:rPr lang="en-GB" altLang="en-US" baseline="0" dirty="0">
                <a:latin typeface="Arial" pitchFamily="34" charset="0"/>
              </a:rPr>
              <a:t>30-50% of influenza infections can be asymptomatic. Asymptomatic</a:t>
            </a:r>
            <a:r>
              <a:rPr lang="en-GB" altLang="en-US" dirty="0">
                <a:latin typeface="Arial" pitchFamily="34" charset="0"/>
              </a:rPr>
              <a:t> </a:t>
            </a:r>
            <a:r>
              <a:rPr lang="en-GB" altLang="en-US" baseline="0" dirty="0">
                <a:latin typeface="Arial" pitchFamily="34" charset="0"/>
              </a:rPr>
              <a:t>people can still transmit flu to other people. </a:t>
            </a:r>
            <a:endParaRPr lang="en-GB" altLang="en-US" dirty="0">
              <a:latin typeface="Arial" pitchFamily="34" charset="0"/>
            </a:endParaRPr>
          </a:p>
          <a:p>
            <a:pPr marL="171450" indent="-171450">
              <a:buFont typeface="Arial" panose="020B0604020202020204" pitchFamily="34" charset="0"/>
              <a:buChar char="•"/>
            </a:pPr>
            <a:r>
              <a:rPr lang="en-GB" altLang="en-US" baseline="0" dirty="0">
                <a:latin typeface="Arial" pitchFamily="34" charset="0"/>
              </a:rPr>
              <a:t>Most cases of flu occur during an 8-10 week period during the winter months but sometimes the</a:t>
            </a:r>
            <a:r>
              <a:rPr lang="en-GB" altLang="en-US" dirty="0">
                <a:latin typeface="Arial" pitchFamily="34" charset="0"/>
              </a:rPr>
              <a:t> </a:t>
            </a:r>
            <a:r>
              <a:rPr lang="en-GB" altLang="en-US" baseline="0" dirty="0">
                <a:latin typeface="Arial" pitchFamily="34" charset="0"/>
              </a:rPr>
              <a:t>flu season can start earlier. It is important that those at higher risk are vaccinated by the end of December to prevent infection.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hlinkClick r:id="rId3"/>
              </a:rPr>
              <a:t>Green book chapter 19 Influenza (publishing.service.gov.uk)</a:t>
            </a:r>
            <a:endParaRPr lang="en-GB" altLang="en-US" baseline="0" dirty="0">
              <a:latin typeface="Arial" pitchFamily="34" charset="0"/>
            </a:endParaRPr>
          </a:p>
        </p:txBody>
      </p:sp>
      <p:sp>
        <p:nvSpPr>
          <p:cNvPr id="4" name="Slide Number Placeholder 3"/>
          <p:cNvSpPr>
            <a:spLocks noGrp="1"/>
          </p:cNvSpPr>
          <p:nvPr>
            <p:ph type="sldNum" sz="quarter" idx="5"/>
          </p:nvPr>
        </p:nvSpPr>
        <p:spPr/>
        <p:txBody>
          <a:bodyPr/>
          <a:lstStyle/>
          <a:p>
            <a:pPr>
              <a:buClr>
                <a:prstClr val="white"/>
              </a:buClr>
              <a:defRPr/>
            </a:pPr>
            <a:fld id="{8A5AC9D2-EED7-4232-90AC-5521905DB7F3}" type="slidenum">
              <a:rPr lang="en-US">
                <a:solidFill>
                  <a:srgbClr val="EEECE1"/>
                </a:solidFill>
              </a:rPr>
              <a:pPr>
                <a:buClr>
                  <a:prstClr val="white"/>
                </a:buClr>
                <a:defRPr/>
              </a:pPr>
              <a:t>3</a:t>
            </a:fld>
            <a:endParaRPr lang="en-US">
              <a:solidFill>
                <a:srgbClr val="EEECE1"/>
              </a:solidFill>
            </a:endParaRPr>
          </a:p>
        </p:txBody>
      </p:sp>
      <p:sp>
        <p:nvSpPr>
          <p:cNvPr id="5" name="Slide Number Placeholder 3"/>
          <p:cNvSpPr txBox="1">
            <a:spLocks/>
          </p:cNvSpPr>
          <p:nvPr/>
        </p:nvSpPr>
        <p:spPr>
          <a:xfrm>
            <a:off x="3841273" y="9443879"/>
            <a:ext cx="2950475" cy="49704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lstStyle>
            <a:defPPr>
              <a:defRPr lang="en-US"/>
            </a:defPPr>
            <a:lvl1pPr marL="0" algn="r" defTabSz="914400" rtl="0" eaLnBrk="0" latinLnBrk="0" hangingPunct="0">
              <a:spcBef>
                <a:spcPct val="30000"/>
              </a:spcBef>
              <a:defRPr sz="1200" kern="1200">
                <a:solidFill>
                  <a:schemeClr val="tx1"/>
                </a:solidFill>
                <a:latin typeface="Arial" pitchFamily="34" charset="0"/>
                <a:ea typeface="+mn-ea"/>
                <a:cs typeface="+mn-cs"/>
              </a:defRPr>
            </a:lvl1pPr>
            <a:lvl2pPr marL="728663" indent="-279400" algn="l" defTabSz="914400" rtl="0" eaLnBrk="0" latinLnBrk="0" hangingPunct="0">
              <a:spcBef>
                <a:spcPct val="30000"/>
              </a:spcBef>
              <a:defRPr sz="1200" kern="1200">
                <a:solidFill>
                  <a:schemeClr val="tx1"/>
                </a:solidFill>
                <a:latin typeface="Arial" pitchFamily="34" charset="0"/>
                <a:ea typeface="+mn-ea"/>
                <a:cs typeface="+mn-cs"/>
              </a:defRPr>
            </a:lvl2pPr>
            <a:lvl3pPr marL="1120775" indent="-223838" algn="l" defTabSz="914400" rtl="0" eaLnBrk="0" latinLnBrk="0" hangingPunct="0">
              <a:spcBef>
                <a:spcPct val="30000"/>
              </a:spcBef>
              <a:defRPr sz="1200" kern="1200">
                <a:solidFill>
                  <a:schemeClr val="tx1"/>
                </a:solidFill>
                <a:latin typeface="Arial" pitchFamily="34" charset="0"/>
                <a:ea typeface="+mn-ea"/>
                <a:cs typeface="+mn-cs"/>
              </a:defRPr>
            </a:lvl3pPr>
            <a:lvl4pPr marL="1570038" indent="-223838" algn="l" defTabSz="914400" rtl="0" eaLnBrk="0" latinLnBrk="0" hangingPunct="0">
              <a:spcBef>
                <a:spcPct val="30000"/>
              </a:spcBef>
              <a:defRPr sz="1200" kern="1200">
                <a:solidFill>
                  <a:schemeClr val="tx1"/>
                </a:solidFill>
                <a:latin typeface="Arial" pitchFamily="34" charset="0"/>
                <a:ea typeface="+mn-ea"/>
                <a:cs typeface="+mn-cs"/>
              </a:defRPr>
            </a:lvl4pPr>
            <a:lvl5pPr marL="2019300" indent="-223838" algn="l" defTabSz="914400" rtl="0" eaLnBrk="0" latinLnBrk="0" hangingPunct="0">
              <a:spcBef>
                <a:spcPct val="30000"/>
              </a:spcBef>
              <a:defRPr sz="1200" kern="1200">
                <a:solidFill>
                  <a:schemeClr val="tx1"/>
                </a:solidFill>
                <a:latin typeface="Arial" pitchFamily="34" charset="0"/>
                <a:ea typeface="+mn-ea"/>
                <a:cs typeface="+mn-cs"/>
              </a:defRPr>
            </a:lvl5pPr>
            <a:lvl6pPr marL="2476500" indent="-223838" algn="l" defTabSz="914400" rtl="0" eaLnBrk="0" fontAlgn="base" latinLnBrk="0" hangingPunct="0">
              <a:spcBef>
                <a:spcPct val="30000"/>
              </a:spcBef>
              <a:spcAft>
                <a:spcPct val="0"/>
              </a:spcAft>
              <a:defRPr sz="1200" kern="1200">
                <a:solidFill>
                  <a:schemeClr val="tx1"/>
                </a:solidFill>
                <a:latin typeface="Arial" pitchFamily="34" charset="0"/>
                <a:ea typeface="+mn-ea"/>
                <a:cs typeface="+mn-cs"/>
              </a:defRPr>
            </a:lvl6pPr>
            <a:lvl7pPr marL="2933700" indent="-223838" algn="l" defTabSz="914400" rtl="0" eaLnBrk="0" fontAlgn="base" latinLnBrk="0" hangingPunct="0">
              <a:spcBef>
                <a:spcPct val="30000"/>
              </a:spcBef>
              <a:spcAft>
                <a:spcPct val="0"/>
              </a:spcAft>
              <a:defRPr sz="1200" kern="1200">
                <a:solidFill>
                  <a:schemeClr val="tx1"/>
                </a:solidFill>
                <a:latin typeface="Arial" pitchFamily="34" charset="0"/>
                <a:ea typeface="+mn-ea"/>
                <a:cs typeface="+mn-cs"/>
              </a:defRPr>
            </a:lvl7pPr>
            <a:lvl8pPr marL="3390900" indent="-223838" algn="l" defTabSz="914400" rtl="0" eaLnBrk="0" fontAlgn="base" latinLnBrk="0" hangingPunct="0">
              <a:spcBef>
                <a:spcPct val="30000"/>
              </a:spcBef>
              <a:spcAft>
                <a:spcPct val="0"/>
              </a:spcAft>
              <a:defRPr sz="1200" kern="1200">
                <a:solidFill>
                  <a:schemeClr val="tx1"/>
                </a:solidFill>
                <a:latin typeface="Arial" pitchFamily="34" charset="0"/>
                <a:ea typeface="+mn-ea"/>
                <a:cs typeface="+mn-cs"/>
              </a:defRPr>
            </a:lvl8pPr>
            <a:lvl9pPr marL="3848100" indent="-223838" algn="l" defTabSz="914400" rtl="0" eaLnBrk="0" fontAlgn="base" latinLnBrk="0" hangingPunct="0">
              <a:spcBef>
                <a:spcPct val="30000"/>
              </a:spcBef>
              <a:spcAft>
                <a:spcPct val="0"/>
              </a:spcAft>
              <a:defRPr sz="1200" kern="1200">
                <a:solidFill>
                  <a:schemeClr val="tx1"/>
                </a:solidFill>
                <a:latin typeface="Arial" pitchFamily="34" charset="0"/>
                <a:ea typeface="+mn-ea"/>
                <a:cs typeface="+mn-cs"/>
              </a:defRPr>
            </a:lvl9pPr>
          </a:lstStyle>
          <a:p>
            <a:pPr eaLnBrk="1" hangingPunct="1">
              <a:spcBef>
                <a:spcPct val="0"/>
              </a:spcBef>
              <a:buClr>
                <a:prstClr val="white"/>
              </a:buClr>
            </a:pPr>
            <a:fld id="{FAF89521-7293-4EF1-AD68-E47EAF7D0E37}" type="slidenum">
              <a:rPr lang="en-US" altLang="en-US" smtClean="0">
                <a:solidFill>
                  <a:prstClr val="black"/>
                </a:solidFill>
                <a:latin typeface="Times New Roman" pitchFamily="18" charset="0"/>
              </a:rPr>
              <a:pPr eaLnBrk="1" hangingPunct="1">
                <a:spcBef>
                  <a:spcPct val="0"/>
                </a:spcBef>
                <a:buClr>
                  <a:prstClr val="white"/>
                </a:buClr>
              </a:pPr>
              <a:t>3</a:t>
            </a:fld>
            <a:endParaRPr lang="en-US" altLang="en-US">
              <a:solidFill>
                <a:prstClr val="black"/>
              </a:solidFill>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ltLang="en-US" dirty="0">
                <a:latin typeface="Arial" pitchFamily="34" charset="0"/>
              </a:rPr>
              <a:t>There are three types of influenza virus that can cause disease in humans: A, B &amp; C. Influenza A &amp; B are responsible for most clinical illness. </a:t>
            </a:r>
          </a:p>
          <a:p>
            <a:pPr marL="171450" indent="-171450">
              <a:buFont typeface="Arial" panose="020B0604020202020204" pitchFamily="34" charset="0"/>
              <a:buChar char="•"/>
            </a:pPr>
            <a:r>
              <a:rPr lang="en-GB" altLang="en-US" dirty="0">
                <a:latin typeface="Arial" pitchFamily="34" charset="0"/>
              </a:rPr>
              <a:t>Influenza A causes the majority of seasonal influenza cases and outbreaks, and it is the usual cause of epidemics/pandemics. The virus is found in many different animal species and may spread between them. Birds, particularly wildfowl, are the main animal reservoir for influenza A. </a:t>
            </a:r>
          </a:p>
          <a:p>
            <a:pPr marL="171450" indent="-171450">
              <a:buFont typeface="Arial" panose="020B0604020202020204" pitchFamily="34" charset="0"/>
              <a:buChar char="•"/>
            </a:pPr>
            <a:r>
              <a:rPr lang="en-GB" altLang="en-US" dirty="0">
                <a:latin typeface="Arial" pitchFamily="34" charset="0"/>
              </a:rPr>
              <a:t>The burden of Influenza B disease is mostly in children when the severity of illness can be similar to that associated with influenza A. </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A fourth type of influenza virus (D virus), primarily affects cattle and is not known to infect or cause illness in humans.</a:t>
            </a:r>
            <a:endParaRPr lang="en-GB" altLang="en-US" dirty="0">
              <a:latin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Green book chapter 19 Influenza (publishing.service.gov.uk)</a:t>
            </a:r>
            <a:endParaRPr lang="en-GB" altLang="en-US" baseline="0" dirty="0">
              <a:latin typeface="Arial" pitchFamily="34" charset="0"/>
            </a:endParaRPr>
          </a:p>
        </p:txBody>
      </p:sp>
      <p:sp>
        <p:nvSpPr>
          <p:cNvPr id="4" name="Slide Number Placeholder 3"/>
          <p:cNvSpPr>
            <a:spLocks noGrp="1"/>
          </p:cNvSpPr>
          <p:nvPr>
            <p:ph type="sldNum" sz="quarter" idx="10"/>
          </p:nvPr>
        </p:nvSpPr>
        <p:spPr/>
        <p:txBody>
          <a:bodyPr/>
          <a:lstStyle/>
          <a:p>
            <a:fld id="{C1736FF6-1147-4FCB-8859-A9D484787462}" type="slidenum">
              <a:rPr lang="en-GB" smtClean="0"/>
              <a:t>4</a:t>
            </a:fld>
            <a:endParaRPr lang="en-GB"/>
          </a:p>
        </p:txBody>
      </p:sp>
    </p:spTree>
    <p:extLst>
      <p:ext uri="{BB962C8B-B14F-4D97-AF65-F5344CB8AC3E}">
        <p14:creationId xmlns:p14="http://schemas.microsoft.com/office/powerpoint/2010/main" val="3526003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Slide Image Placeholder 1"/>
          <p:cNvSpPr>
            <a:spLocks noGrp="1" noRot="1" noChangeAspect="1" noTextEdit="1"/>
          </p:cNvSpPr>
          <p:nvPr>
            <p:ph type="sldImg"/>
          </p:nvPr>
        </p:nvSpPr>
        <p:spPr>
          <a:ln/>
        </p:spPr>
      </p:sp>
      <p:sp>
        <p:nvSpPr>
          <p:cNvPr id="32153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pPr>
            <a:r>
              <a:rPr lang="en-GB" altLang="en-US" dirty="0">
                <a:latin typeface="Arial" pitchFamily="34" charset="0"/>
              </a:rPr>
              <a:t>This slide shows a schematic</a:t>
            </a:r>
            <a:r>
              <a:rPr lang="en-GB" altLang="en-US" baseline="0" dirty="0">
                <a:latin typeface="Arial" pitchFamily="34" charset="0"/>
              </a:rPr>
              <a:t> model of an influenza A virus. Influenza A is an RNA virus and there are two antigens on the surface of the virus as illustrated.</a:t>
            </a:r>
          </a:p>
          <a:p>
            <a:pPr marL="171450" indent="-171450">
              <a:buFont typeface="Arial" panose="020B0604020202020204" pitchFamily="34" charset="0"/>
              <a:buChar char="•"/>
            </a:pPr>
            <a:r>
              <a:rPr lang="en-GB" altLang="en-US" baseline="0" dirty="0">
                <a:latin typeface="Arial" pitchFamily="34" charset="0"/>
              </a:rPr>
              <a:t>The role of the Hemagglutinin (H) antigen is to bind to the cells of the host. There are currently 18 known different types </a:t>
            </a:r>
            <a:r>
              <a:rPr lang="en-GB" altLang="en-US" dirty="0">
                <a:latin typeface="Arial" pitchFamily="34" charset="0"/>
              </a:rPr>
              <a:t>of</a:t>
            </a:r>
            <a:r>
              <a:rPr lang="en-GB" altLang="en-US" baseline="0" dirty="0">
                <a:latin typeface="Arial" pitchFamily="34" charset="0"/>
              </a:rPr>
              <a:t> H surface antigen.</a:t>
            </a:r>
          </a:p>
          <a:p>
            <a:pPr marL="171450" indent="-171450">
              <a:buFont typeface="Arial" panose="020B0604020202020204" pitchFamily="34" charset="0"/>
              <a:buChar char="•"/>
            </a:pPr>
            <a:r>
              <a:rPr lang="en-GB" altLang="en-US" baseline="0" dirty="0">
                <a:latin typeface="Arial" pitchFamily="34" charset="0"/>
              </a:rPr>
              <a:t>The role of the Neuraminidase (N) antigen is to release the virus from the host cell surface. There are currently 11 known different types of N surface antigen.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baseline="0" dirty="0">
                <a:latin typeface="Arial" pitchFamily="34" charset="0"/>
              </a:rPr>
              <a:t>The different types of H and N antigens are identified by numbers that when combined provide the name of the influenza A virus e.g.  H3N2 / H1N1.</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hlinkClick r:id="rId3"/>
              </a:rPr>
              <a:t>NHSE </a:t>
            </a:r>
            <a:r>
              <a:rPr lang="en-GB" dirty="0" err="1">
                <a:hlinkClick r:id="rId3"/>
              </a:rPr>
              <a:t>elfh</a:t>
            </a:r>
            <a:r>
              <a:rPr lang="en-GB" dirty="0">
                <a:hlinkClick r:id="rId3"/>
              </a:rPr>
              <a:t> Hub (e-lfh.org.uk)</a:t>
            </a:r>
            <a:endParaRPr lang="en-GB" altLang="en-US" dirty="0">
              <a:latin typeface="Arial" pitchFamily="34" charset="0"/>
            </a:endParaRPr>
          </a:p>
          <a:p>
            <a:endParaRPr lang="en-GB" altLang="en-US" baseline="0" dirty="0">
              <a:latin typeface="Arial" pitchFamily="34" charset="0"/>
            </a:endParaRPr>
          </a:p>
        </p:txBody>
      </p:sp>
      <p:sp>
        <p:nvSpPr>
          <p:cNvPr id="4" name="Slide Number Placeholder 3"/>
          <p:cNvSpPr>
            <a:spLocks noGrp="1"/>
          </p:cNvSpPr>
          <p:nvPr>
            <p:ph type="sldNum" sz="quarter" idx="5"/>
          </p:nvPr>
        </p:nvSpPr>
        <p:spPr/>
        <p:txBody>
          <a:bodyPr/>
          <a:lstStyle/>
          <a:p>
            <a:pPr>
              <a:buClr>
                <a:prstClr val="white"/>
              </a:buClr>
              <a:defRPr/>
            </a:pPr>
            <a:fld id="{4C1BC55A-7A6E-427E-8815-80041CA6D94A}" type="slidenum">
              <a:rPr lang="en-US">
                <a:solidFill>
                  <a:srgbClr val="EEECE1"/>
                </a:solidFill>
              </a:rPr>
              <a:pPr>
                <a:buClr>
                  <a:prstClr val="white"/>
                </a:buClr>
                <a:defRPr/>
              </a:pPr>
              <a:t>5</a:t>
            </a:fld>
            <a:endParaRPr lang="en-US">
              <a:solidFill>
                <a:srgbClr val="EEECE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xfrm>
            <a:off x="920750" y="746125"/>
            <a:ext cx="4967288" cy="3727450"/>
          </a:xfrm>
          <a:noFill/>
          <a:ln>
            <a:solidFill>
              <a:srgbClr val="000000"/>
            </a:solidFill>
            <a:miter lim="800000"/>
            <a:headEnd/>
            <a:tailEnd/>
          </a:ln>
        </p:spPr>
      </p:sp>
      <p:sp>
        <p:nvSpPr>
          <p:cNvPr id="81923" name="Notes Placeholder 2"/>
          <p:cNvSpPr>
            <a:spLocks noGrp="1"/>
          </p:cNvSpPr>
          <p:nvPr>
            <p:ph type="body" idx="1"/>
          </p:nvPr>
        </p:nvSpPr>
        <p:spPr bwMode="auto">
          <a:noFill/>
        </p:spPr>
        <p:txBody>
          <a:bodyPr/>
          <a:lstStyle/>
          <a:p>
            <a:pPr marL="171450" indent="-171450">
              <a:buFont typeface="Arial" panose="020B0604020202020204" pitchFamily="34" charset="0"/>
              <a:buChar char="•"/>
            </a:pPr>
            <a:r>
              <a:rPr lang="en-GB"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Influenza A viruses are prone to antigenic variation</a:t>
            </a:r>
            <a:r>
              <a:rPr lang="en-GB" b="0" i="0" u="none" strike="noStrike" kern="1200" dirty="0">
                <a:solidFill>
                  <a:schemeClr val="tx1"/>
                </a:solidFill>
                <a:latin typeface="Arial" panose="020B0604020202020204" pitchFamily="34" charset="0"/>
                <a:ea typeface="ヒラギノ角ゴ Pro W3" pitchFamily="84" charset="-128"/>
                <a:cs typeface="Arial" panose="020B0604020202020204" pitchFamily="34" charset="0"/>
              </a:rPr>
              <a:t> / changes in the principal surface antigens. </a:t>
            </a:r>
            <a:endParaRPr lang="en-GB"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endParaRPr>
          </a:p>
          <a:p>
            <a:pPr marL="171450" indent="-171450">
              <a:buFont typeface="Arial" panose="020B0604020202020204" pitchFamily="34" charset="0"/>
              <a:buChar char="•"/>
            </a:pPr>
            <a:r>
              <a:rPr lang="en-GB"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Minor changes described as </a:t>
            </a:r>
            <a:r>
              <a:rPr lang="en-GB" b="1"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antigenic drift </a:t>
            </a:r>
            <a:r>
              <a:rPr lang="en-GB"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occur progressively</a:t>
            </a:r>
            <a:r>
              <a:rPr lang="en-GB" i="0" u="none" strike="noStrike" kern="1200" dirty="0">
                <a:solidFill>
                  <a:schemeClr val="tx1"/>
                </a:solidFill>
                <a:latin typeface="Arial" panose="020B0604020202020204" pitchFamily="34" charset="0"/>
                <a:ea typeface="ヒラギノ角ゴ Pro W3" pitchFamily="84" charset="-128"/>
                <a:cs typeface="Arial" panose="020B0604020202020204" pitchFamily="34" charset="0"/>
              </a:rPr>
              <a:t> from season to season</a:t>
            </a:r>
            <a:r>
              <a:rPr lang="en-GB"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 This means that the circulating strain will differ every year and is the reason why the flu vaccine is given every year, as the content may change.</a:t>
            </a:r>
          </a:p>
          <a:p>
            <a:endParaRPr lang="en-GB"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sp>
        <p:nvSpPr>
          <p:cNvPr id="81924" name="Slide Number Placeholder 3"/>
          <p:cNvSpPr>
            <a:spLocks noGrp="1"/>
          </p:cNvSpPr>
          <p:nvPr>
            <p:ph type="sldNum" sz="quarter" idx="5"/>
          </p:nvPr>
        </p:nvSpPr>
        <p:spPr bwMode="auto">
          <a:noFill/>
          <a:ln>
            <a:miter lim="800000"/>
            <a:headEnd/>
            <a:tailEnd/>
          </a:ln>
        </p:spPr>
        <p:txBody>
          <a:bodyPr/>
          <a:lstStyle/>
          <a:p>
            <a:fld id="{A8ED966E-B27A-5446-9DC7-70EF3AD70B53}" type="slidenum">
              <a:rPr lang="en-GB">
                <a:solidFill>
                  <a:prstClr val="black"/>
                </a:solidFill>
              </a:rPr>
              <a:pPr/>
              <a:t>6</a:t>
            </a:fld>
            <a:endParaRPr lang="en-GB">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xfrm>
            <a:off x="920750" y="746125"/>
            <a:ext cx="4967288" cy="3727450"/>
          </a:xfrm>
          <a:noFill/>
          <a:ln>
            <a:solidFill>
              <a:srgbClr val="000000"/>
            </a:solidFill>
            <a:miter lim="800000"/>
            <a:headEnd/>
            <a:tailEnd/>
          </a:ln>
        </p:spPr>
      </p:sp>
      <p:sp>
        <p:nvSpPr>
          <p:cNvPr id="81923" name="Notes Placeholder 2"/>
          <p:cNvSpPr>
            <a:spLocks noGrp="1"/>
          </p:cNvSpPr>
          <p:nvPr>
            <p:ph type="body" idx="1"/>
          </p:nvPr>
        </p:nvSpPr>
        <p:spPr bwMode="auto">
          <a:noFill/>
        </p:spPr>
        <p:txBody>
          <a:bodyPr/>
          <a:lstStyle/>
          <a:p>
            <a:pPr marL="171450" indent="-171450">
              <a:buFont typeface="Arial" panose="020B0604020202020204" pitchFamily="34" charset="0"/>
              <a:buChar char="•"/>
            </a:pPr>
            <a:r>
              <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Influenza A virus can also change abruptly when two </a:t>
            </a:r>
            <a:r>
              <a:rPr lang="en-GB" dirty="0">
                <a:latin typeface="Arial" panose="020B0604020202020204" pitchFamily="34" charset="0"/>
                <a:ea typeface="ヒラギノ角ゴ Pro W3" pitchFamily="84" charset="-128"/>
                <a:cs typeface="Arial" panose="020B0604020202020204" pitchFamily="34" charset="0"/>
              </a:rPr>
              <a:t>or </a:t>
            </a:r>
            <a:r>
              <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more different strains of influenza A combine, resulting in </a:t>
            </a:r>
            <a:r>
              <a:rPr lang="en-GB" sz="1200" b="1"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antigenic shift </a:t>
            </a:r>
            <a:r>
              <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and a new subtype of influenza A, to which little / no immunity exists within the general population. This potentially leads to a widespread epidemic / pandemic.</a:t>
            </a:r>
          </a:p>
          <a:p>
            <a:pPr marL="171450" indent="-171450">
              <a:buFont typeface="Arial" panose="020B0604020202020204" pitchFamily="34" charset="0"/>
              <a:buChar char="•"/>
            </a:pPr>
            <a:r>
              <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The World Health Organization (WHO) convenes a group that reviews the global influenza situation (once each year for the northern hemisphere and once for the southern hemisphere) and recommends which influenza strains should go in the seasonal vaccine to be produced by manufacturers for the following season six to eight months later. This recommendation is based on information about the circulating viruses and epidemiological data from around the world at that time. </a:t>
            </a:r>
            <a:endPar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endParaRPr>
          </a:p>
          <a:p>
            <a:pPr marL="171450" marR="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GB" sz="1200" kern="1200" dirty="0">
                <a:solidFill>
                  <a:srgbClr val="FF0000"/>
                </a:solidFill>
                <a:effectLst/>
                <a:latin typeface="Arial" panose="020B0604020202020204" pitchFamily="34" charset="0"/>
                <a:ea typeface="ヒラギノ角ゴ Pro W3" pitchFamily="84" charset="-128"/>
                <a:cs typeface="Arial" panose="020B0604020202020204" pitchFamily="34" charset="0"/>
              </a:rPr>
              <a:t>Trivalent vaccines for example, the IIVc and aIIV, contain two subtypes of influenza A (A-H1N1 and A-H3N2) and one subtype of B virus (Victoria lineage). </a:t>
            </a:r>
            <a:endParaRPr lang="en-GB" dirty="0"/>
          </a:p>
        </p:txBody>
      </p:sp>
      <p:sp>
        <p:nvSpPr>
          <p:cNvPr id="81924" name="Slide Number Placeholder 3"/>
          <p:cNvSpPr>
            <a:spLocks noGrp="1"/>
          </p:cNvSpPr>
          <p:nvPr>
            <p:ph type="sldNum" sz="quarter" idx="5"/>
          </p:nvPr>
        </p:nvSpPr>
        <p:spPr bwMode="auto">
          <a:noFill/>
          <a:ln>
            <a:miter lim="800000"/>
            <a:headEnd/>
            <a:tailEnd/>
          </a:ln>
        </p:spPr>
        <p:txBody>
          <a:bodyPr/>
          <a:lstStyle/>
          <a:p>
            <a:fld id="{A8ED966E-B27A-5446-9DC7-70EF3AD70B53}" type="slidenum">
              <a:rPr lang="en-GB">
                <a:solidFill>
                  <a:prstClr val="black"/>
                </a:solidFill>
              </a:rPr>
              <a:pPr/>
              <a:t>7</a:t>
            </a:fld>
            <a:endParaRPr lang="en-GB"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Serological studies in healthcare professionals have shown that approximately 30 to 50% of influenza infections can be asymptomatic</a:t>
            </a:r>
            <a:r>
              <a:rPr lang="en-GB" sz="1200" kern="1200" baseline="30000" dirty="0">
                <a:solidFill>
                  <a:schemeClr val="tx1"/>
                </a:solidFill>
                <a:effectLst/>
                <a:latin typeface="Arial" panose="020B0604020202020204" pitchFamily="34" charset="0"/>
                <a:ea typeface="ヒラギノ角ゴ Pro W3" pitchFamily="84" charset="-128"/>
                <a:cs typeface="Arial" panose="020B0604020202020204" pitchFamily="34" charset="0"/>
              </a:rPr>
              <a:t>; </a:t>
            </a:r>
            <a:r>
              <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but the proportion of influenza infections that are asymptomatic may vary depending on the characteristics of the influenza strain. </a:t>
            </a:r>
            <a:endParaRPr lang="en-GB"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en-GB" dirty="0">
                <a:latin typeface="Arial" panose="020B0604020202020204" pitchFamily="34" charset="0"/>
                <a:cs typeface="Arial" panose="020B0604020202020204" pitchFamily="34" charset="0"/>
              </a:rPr>
              <a:t>In healthy individuals,</a:t>
            </a:r>
            <a:r>
              <a:rPr lang="en-GB" baseline="0" dirty="0">
                <a:latin typeface="Arial" panose="020B0604020202020204" pitchFamily="34" charset="0"/>
                <a:cs typeface="Arial" panose="020B0604020202020204" pitchFamily="34" charset="0"/>
              </a:rPr>
              <a:t> flu </a:t>
            </a:r>
            <a:r>
              <a:rPr lang="en-GB" dirty="0">
                <a:latin typeface="Arial" panose="020B0604020202020204" pitchFamily="34" charset="0"/>
                <a:cs typeface="Arial" panose="020B0604020202020204" pitchFamily="34" charset="0"/>
              </a:rPr>
              <a:t>is usually unpleasant but self-limiting with recovery within 2-7 days.</a:t>
            </a:r>
          </a:p>
          <a:p>
            <a:pPr marL="171450" indent="-171450" eaLnBrk="1" hangingPunct="1">
              <a:spcBef>
                <a:spcPct val="0"/>
              </a:spcBef>
              <a:buFont typeface="Arial" panose="020B0604020202020204" pitchFamily="34" charset="0"/>
              <a:buChar char="•"/>
            </a:pPr>
            <a:r>
              <a:rPr lang="en-GB" dirty="0"/>
              <a:t>Cases of influenza in the UK tend to occur during an 8 to 10 week period during the winter, however the timing, extent and severity of this ‘seasonal’ influenza can all vary.</a:t>
            </a:r>
            <a:endParaRPr lang="en-GB" baseline="300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GB" dirty="0">
                <a:hlinkClick r:id="rId3"/>
              </a:rPr>
              <a:t>Green book chapter 19 Influenza (publishing.service.gov.uk)</a:t>
            </a:r>
            <a:endParaRPr lang="en-GB" dirty="0">
              <a:latin typeface="Arial" panose="020B0604020202020204" pitchFamily="34" charset="0"/>
              <a:cs typeface="Arial" panose="020B0604020202020204" pitchFamily="34" charset="0"/>
            </a:endParaRPr>
          </a:p>
          <a:p>
            <a:pPr eaLnBrk="1" hangingPunct="1">
              <a:spcBef>
                <a:spcPct val="0"/>
              </a:spcBef>
            </a:pPr>
            <a:endParaRPr lang="en-GB" dirty="0"/>
          </a:p>
          <a:p>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8</a:t>
            </a:fld>
            <a:endParaRPr lang="en-US"/>
          </a:p>
        </p:txBody>
      </p:sp>
    </p:spTree>
    <p:extLst>
      <p:ext uri="{BB962C8B-B14F-4D97-AF65-F5344CB8AC3E}">
        <p14:creationId xmlns:p14="http://schemas.microsoft.com/office/powerpoint/2010/main" val="676304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xfrm>
            <a:off x="920750" y="746125"/>
            <a:ext cx="4967288" cy="3727450"/>
          </a:xfrm>
          <a:noFill/>
          <a:ln>
            <a:solidFill>
              <a:srgbClr val="000000"/>
            </a:solidFill>
            <a:miter lim="800000"/>
            <a:headEnd/>
            <a:tailEnd/>
          </a:ln>
        </p:spPr>
      </p:sp>
      <p:sp>
        <p:nvSpPr>
          <p:cNvPr id="84995" name="Notes Placeholder 2"/>
          <p:cNvSpPr>
            <a:spLocks noGrp="1"/>
          </p:cNvSpPr>
          <p:nvPr>
            <p:ph type="body" idx="1"/>
          </p:nvPr>
        </p:nvSpPr>
        <p:spPr bwMode="auto">
          <a:noFill/>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a:t>Primary influenza pneumonia is a rare complication that may occur at any age and carries a high case fatality rate, it was seen more frequently during the 2009 pandemic and the following influenza season.</a:t>
            </a:r>
            <a:endParaRPr lang="en-GB" dirty="0">
              <a:hlinkClick r:id="rId3"/>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dirty="0">
                <a:hlinkClick r:id="rId3"/>
              </a:rPr>
              <a:t>Green Book Chapter 19 Influenza (publishing.service.gov.uk)</a:t>
            </a:r>
            <a:endParaRPr lang="en-GB" dirty="0">
              <a:latin typeface="Arial" panose="020B0604020202020204" pitchFamily="34" charset="0"/>
              <a:cs typeface="Arial" panose="020B0604020202020204" pitchFamily="34" charset="0"/>
            </a:endParaRPr>
          </a:p>
        </p:txBody>
      </p:sp>
      <p:sp>
        <p:nvSpPr>
          <p:cNvPr id="84996" name="Slide Number Placeholder 3"/>
          <p:cNvSpPr>
            <a:spLocks noGrp="1"/>
          </p:cNvSpPr>
          <p:nvPr>
            <p:ph type="sldNum" sz="quarter" idx="5"/>
          </p:nvPr>
        </p:nvSpPr>
        <p:spPr bwMode="auto">
          <a:noFill/>
          <a:ln>
            <a:miter lim="800000"/>
            <a:headEnd/>
            <a:tailEnd/>
          </a:ln>
        </p:spPr>
        <p:txBody>
          <a:bodyPr/>
          <a:lstStyle/>
          <a:p>
            <a:fld id="{2C189023-879F-4D4A-A38F-7542818EAC0B}" type="slidenum">
              <a:rPr lang="en-GB">
                <a:solidFill>
                  <a:prstClr val="black"/>
                </a:solidFill>
              </a:rPr>
              <a:pPr/>
              <a:t>9</a:t>
            </a:fld>
            <a:endParaRPr lang="en-GB">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200" b="0" i="0" u="none" strike="noStrike" kern="1200" baseline="0" dirty="0">
                <a:latin typeface="Arial" panose="020B0604020202020204" pitchFamily="34" charset="0"/>
                <a:ea typeface="ヒラギノ角ゴ Pro W3" pitchFamily="84" charset="-128"/>
                <a:cs typeface="Arial" panose="020B0604020202020204" pitchFamily="34" charset="0"/>
              </a:rPr>
              <a:t>This graph shows the r</a:t>
            </a:r>
            <a:r>
              <a:rPr lang="en-GB" sz="1200" dirty="0">
                <a:latin typeface="Arial" panose="020B0604020202020204" pitchFamily="34" charset="0"/>
                <a:cs typeface="Arial" panose="020B0604020202020204" pitchFamily="34" charset="0"/>
              </a:rPr>
              <a:t>ate of influenza/influenza-like illness episodes in Northern Ireland</a:t>
            </a:r>
            <a:r>
              <a:rPr lang="en-GB" sz="1200" baseline="0" dirty="0">
                <a:latin typeface="Arial" panose="020B0604020202020204" pitchFamily="34" charset="0"/>
                <a:cs typeface="Arial" panose="020B0604020202020204" pitchFamily="34" charset="0"/>
              </a:rPr>
              <a:t> </a:t>
            </a:r>
            <a:r>
              <a:rPr lang="en-GB" sz="1200" b="0" i="0" u="none" strike="noStrike" kern="1200" baseline="0" dirty="0">
                <a:latin typeface="Arial" panose="020B0604020202020204" pitchFamily="34" charset="0"/>
                <a:ea typeface="ヒラギノ角ゴ Pro W3" pitchFamily="84" charset="-128"/>
                <a:cs typeface="Arial" panose="020B0604020202020204" pitchFamily="34" charset="0"/>
              </a:rPr>
              <a:t>per 100,000 consultations in primary care for the 2021/22 to 2025/26 flu seasons. The data show that although flu viruses circulate each winter season, the degree of activity varies substantially.</a:t>
            </a:r>
            <a:r>
              <a:rPr lang="en-GB" sz="1200" b="0" i="0" u="none" strike="noStrike" kern="1200" baseline="30000" dirty="0">
                <a:latin typeface="Arial" panose="020B0604020202020204" pitchFamily="34" charset="0"/>
                <a:ea typeface="ヒラギノ角ゴ Pro W3" pitchFamily="84" charset="-128"/>
                <a:cs typeface="Arial" panose="020B0604020202020204" pitchFamily="34" charset="0"/>
              </a:rPr>
              <a:t> </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200" b="0" i="0" kern="1200" dirty="0">
                <a:solidFill>
                  <a:schemeClr val="tx1"/>
                </a:solidFill>
                <a:effectLst/>
                <a:latin typeface="+mn-lt"/>
                <a:ea typeface="+mn-ea"/>
                <a:cs typeface="+mn-cs"/>
              </a:rPr>
              <a:t>Weekly </a:t>
            </a:r>
            <a:r>
              <a:rPr lang="en-GB" dirty="0"/>
              <a:t>GP</a:t>
            </a:r>
            <a:r>
              <a:rPr lang="en-GB" sz="1200" b="0" i="0" kern="1200" dirty="0">
                <a:solidFill>
                  <a:schemeClr val="tx1"/>
                </a:solidFill>
                <a:effectLst/>
                <a:latin typeface="+mn-lt"/>
                <a:ea typeface="+mn-ea"/>
                <a:cs typeface="+mn-cs"/>
              </a:rPr>
              <a:t> consultations in Northern Ireland in the 24/25 and 25/26 seasons were higher than observed in the 22/23 and 23/24 seasons. Consultations for the 25/26 peaked earlier than the previous seasons. </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GB" sz="1200" b="0" i="0" kern="1200" dirty="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GB" sz="1200" b="0" i="0" kern="1200" dirty="0">
                <a:solidFill>
                  <a:schemeClr val="tx1"/>
                </a:solidFill>
                <a:effectLst/>
                <a:latin typeface="+mn-lt"/>
                <a:ea typeface="+mn-ea"/>
                <a:cs typeface="+mn-cs"/>
              </a:rPr>
              <a:t>Influenza activity in England is monitored by the UK Health Security Agency (UKHSA) </a:t>
            </a:r>
            <a:r>
              <a:rPr lang="en-GB" dirty="0">
                <a:hlinkClick r:id="rId3"/>
              </a:rPr>
              <a:t>National flu and COVID-19 surveillance reports: 2025 to 2026 season - GOV.UK</a:t>
            </a:r>
            <a:r>
              <a:rPr lang="en-GB" dirty="0"/>
              <a:t> </a:t>
            </a:r>
            <a:endParaRPr lang="en-GB" sz="1200" b="0" i="0" u="none" strike="noStrike" kern="1200" baseline="30000" dirty="0">
              <a:solidFill>
                <a:srgbClr val="FF0000"/>
              </a:solidFill>
              <a:latin typeface="Arial" panose="020B0604020202020204" pitchFamily="34" charset="0"/>
              <a:ea typeface="ヒラギノ角ゴ Pro W3" pitchFamily="84" charset="-128"/>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b="0" i="0" u="none" strike="noStrike" kern="1200" baseline="30000" dirty="0">
              <a:solidFill>
                <a:srgbClr val="FF0000"/>
              </a:solidFill>
              <a:latin typeface="Arial" panose="020B0604020202020204" pitchFamily="34" charset="0"/>
              <a:ea typeface="ヒラギノ角ゴ Pro W3" pitchFamily="84" charset="-128"/>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fld id="{C1736FF6-1147-4FCB-8859-A9D484787462}" type="slidenum">
              <a:rPr lang="en-GB" smtClean="0"/>
              <a:t>11</a:t>
            </a:fld>
            <a:endParaRPr lang="en-GB"/>
          </a:p>
        </p:txBody>
      </p:sp>
    </p:spTree>
    <p:extLst>
      <p:ext uri="{BB962C8B-B14F-4D97-AF65-F5344CB8AC3E}">
        <p14:creationId xmlns:p14="http://schemas.microsoft.com/office/powerpoint/2010/main" val="20225529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During the flu season (1</a:t>
            </a:r>
            <a:r>
              <a:rPr lang="en-GB" baseline="30000" dirty="0"/>
              <a:t>st</a:t>
            </a:r>
            <a:r>
              <a:rPr lang="en-GB" baseline="0" dirty="0"/>
              <a:t> October to end of March) the flu bulletin is available weekly. The report is published fortnightly during the summer. </a:t>
            </a:r>
            <a:endParaRPr lang="en-GB" dirty="0"/>
          </a:p>
        </p:txBody>
      </p:sp>
      <p:sp>
        <p:nvSpPr>
          <p:cNvPr id="4" name="Slide Number Placeholder 3"/>
          <p:cNvSpPr>
            <a:spLocks noGrp="1"/>
          </p:cNvSpPr>
          <p:nvPr>
            <p:ph type="sldNum" sz="quarter" idx="10"/>
          </p:nvPr>
        </p:nvSpPr>
        <p:spPr/>
        <p:txBody>
          <a:bodyPr/>
          <a:lstStyle/>
          <a:p>
            <a:fld id="{C1736FF6-1147-4FCB-8859-A9D484787462}" type="slidenum">
              <a:rPr lang="en-GB" smtClean="0"/>
              <a:t>12</a:t>
            </a:fld>
            <a:endParaRPr lang="en-GB"/>
          </a:p>
        </p:txBody>
      </p:sp>
    </p:spTree>
    <p:extLst>
      <p:ext uri="{BB962C8B-B14F-4D97-AF65-F5344CB8AC3E}">
        <p14:creationId xmlns:p14="http://schemas.microsoft.com/office/powerpoint/2010/main" val="3728348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xfrm>
            <a:off x="920750" y="746125"/>
            <a:ext cx="4967288" cy="3727450"/>
          </a:xfrm>
          <a:noFill/>
          <a:ln>
            <a:solidFill>
              <a:srgbClr val="000000"/>
            </a:solidFill>
            <a:miter lim="800000"/>
            <a:headEnd/>
            <a:tailEnd/>
          </a:ln>
        </p:spPr>
      </p:sp>
      <p:sp>
        <p:nvSpPr>
          <p:cNvPr id="86019" name="Notes Placeholder 2"/>
          <p:cNvSpPr>
            <a:spLocks noGrp="1"/>
          </p:cNvSpPr>
          <p:nvPr>
            <p:ph type="body" idx="1"/>
          </p:nvPr>
        </p:nvSpPr>
        <p:spPr bwMode="auto">
          <a:noFill/>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dirty="0"/>
              <a:t>unlike 2021, the flu vaccine will not be available this season to everyone aged 50-64 years of age; </a:t>
            </a:r>
            <a:r>
              <a:rPr lang="en-GB" dirty="0"/>
              <a:t>only those aged 50 – 64 who are in a clinical at risk group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latin typeface="Arial" panose="020B0604020202020204" pitchFamily="34" charset="0"/>
                <a:cs typeface="Arial" panose="020B0604020202020204" pitchFamily="34" charset="0"/>
              </a:rPr>
              <a:t>The flu vaccination programme was introduced into NI in the late 1960s and</a:t>
            </a:r>
            <a:r>
              <a:rPr lang="en-GB" baseline="0"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was recommended for those in clinical risk groups that have</a:t>
            </a:r>
            <a:r>
              <a:rPr lang="en-GB" baseline="0" dirty="0">
                <a:latin typeface="Arial" panose="020B0604020202020204" pitchFamily="34" charset="0"/>
                <a:cs typeface="Arial" panose="020B0604020202020204" pitchFamily="34" charset="0"/>
              </a:rPr>
              <a:t> a higher risk of associated morbidity and mortality. In 2000 the programme was extended to include everyone &gt; 65 years of age. In 2010 pregnancy was added as a </a:t>
            </a:r>
            <a:r>
              <a:rPr lang="en-GB" dirty="0">
                <a:latin typeface="Arial" panose="020B0604020202020204" pitchFamily="34" charset="0"/>
                <a:cs typeface="Arial" panose="020B0604020202020204" pitchFamily="34" charset="0"/>
              </a:rPr>
              <a:t>c</a:t>
            </a:r>
            <a:r>
              <a:rPr lang="en-GB" baseline="0" dirty="0">
                <a:latin typeface="Arial" panose="020B0604020202020204" pitchFamily="34" charset="0"/>
                <a:cs typeface="Arial" panose="020B0604020202020204" pitchFamily="34" charset="0"/>
              </a:rPr>
              <a:t>linical risk category for routine flu immunisation. In 2013 the programme </a:t>
            </a:r>
            <a:r>
              <a:rPr lang="en-GB" dirty="0">
                <a:latin typeface="Arial" panose="020B0604020202020204" pitchFamily="34" charset="0"/>
                <a:cs typeface="Arial" panose="020B0604020202020204" pitchFamily="34" charset="0"/>
              </a:rPr>
              <a:t>w</a:t>
            </a:r>
            <a:r>
              <a:rPr lang="en-GB" baseline="0" dirty="0">
                <a:latin typeface="Arial" panose="020B0604020202020204" pitchFamily="34" charset="0"/>
                <a:cs typeface="Arial" panose="020B0604020202020204" pitchFamily="34" charset="0"/>
              </a:rPr>
              <a:t>as extended to include pre-school children from 2 years and older and all primary school children</a:t>
            </a:r>
          </a:p>
          <a:p>
            <a:pPr marL="171450" indent="-171450">
              <a:buFont typeface="Arial" panose="020B0604020202020204" pitchFamily="34" charset="0"/>
              <a:buChar char="•"/>
            </a:pPr>
            <a:r>
              <a:rPr lang="en-GB" baseline="0" dirty="0">
                <a:latin typeface="Arial" panose="020B0604020202020204" pitchFamily="34" charset="0"/>
                <a:cs typeface="Arial" panose="020B0604020202020204" pitchFamily="34" charset="0"/>
              </a:rPr>
              <a:t>In 2020/21, the programme was extended to include Year 8 school children and household contacts of anyone who had received a shielding letter during the COVID-19 pandemic.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srgbClr val="FF0000"/>
                </a:solidFill>
                <a:latin typeface="Arial"/>
              </a:rPr>
              <a:t>In 2021/22,</a:t>
            </a:r>
            <a:r>
              <a:rPr lang="en-GB" baseline="0" dirty="0">
                <a:solidFill>
                  <a:srgbClr val="FF0000"/>
                </a:solidFill>
                <a:latin typeface="Arial"/>
              </a:rPr>
              <a:t> </a:t>
            </a:r>
            <a:r>
              <a:rPr lang="en-GB" dirty="0">
                <a:solidFill>
                  <a:srgbClr val="FF0000"/>
                </a:solidFill>
                <a:latin typeface="Arial"/>
              </a:rPr>
              <a:t>the vaccination programme </a:t>
            </a:r>
            <a:r>
              <a:rPr lang="en-GB" b="0" dirty="0">
                <a:solidFill>
                  <a:srgbClr val="FF0000"/>
                </a:solidFill>
                <a:latin typeface="Arial"/>
              </a:rPr>
              <a:t>was further extended to</a:t>
            </a:r>
            <a:r>
              <a:rPr lang="en-GB" dirty="0">
                <a:solidFill>
                  <a:srgbClr val="FF0000"/>
                </a:solidFill>
                <a:latin typeface="Arial"/>
              </a:rPr>
              <a:t> additional cohorts, such as all healthy 50 to 64 year olds, year 9 -12</a:t>
            </a:r>
            <a:r>
              <a:rPr lang="en-GB" baseline="0" dirty="0">
                <a:solidFill>
                  <a:srgbClr val="FF0000"/>
                </a:solidFill>
                <a:latin typeface="Arial"/>
              </a:rPr>
              <a:t> school children and household contacts of immunocompromised individuals.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a:solidFill>
                  <a:srgbClr val="FF0000"/>
                </a:solidFill>
                <a:latin typeface="Arial"/>
              </a:rPr>
              <a:t>In 2023/24, the extension to 50 – 64 year olds was removed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aseline="0" dirty="0">
              <a:solidFill>
                <a:srgbClr val="FF0000"/>
              </a:solidFill>
              <a:latin typeface="Arial"/>
            </a:endParaRPr>
          </a:p>
        </p:txBody>
      </p:sp>
      <p:sp>
        <p:nvSpPr>
          <p:cNvPr id="86020" name="Slide Number Placeholder 3"/>
          <p:cNvSpPr>
            <a:spLocks noGrp="1"/>
          </p:cNvSpPr>
          <p:nvPr>
            <p:ph type="sldNum" sz="quarter" idx="5"/>
          </p:nvPr>
        </p:nvSpPr>
        <p:spPr bwMode="auto">
          <a:noFill/>
          <a:ln>
            <a:miter lim="800000"/>
            <a:headEnd/>
            <a:tailEnd/>
          </a:ln>
        </p:spPr>
        <p:txBody>
          <a:bodyPr/>
          <a:lstStyle/>
          <a:p>
            <a:fld id="{7A7B2F2E-796C-1B47-9A23-D7F90DF216CB}" type="slidenum">
              <a:rPr lang="en-GB">
                <a:solidFill>
                  <a:prstClr val="black"/>
                </a:solidFill>
              </a:rPr>
              <a:pPr/>
              <a:t>13</a:t>
            </a:fld>
            <a:endParaRPr lang="en-GB"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Influenza activity is monitored in the UK through a variety of schemes based in primary and secondary care. One important indicator is based on reports of new consultations for influenza-like illness from GP practices, combined with virologic surveillance.</a:t>
            </a:r>
          </a:p>
          <a:p>
            <a:pPr marL="171450" indent="-171450">
              <a:buFont typeface="Arial" panose="020B0604020202020204" pitchFamily="34" charset="0"/>
              <a:buChar char="•"/>
            </a:pPr>
            <a:r>
              <a:rPr lang="en-GB" dirty="0"/>
              <a:t>All authorised influenza vaccines need to meet safety, efficacy and quality standards set by the Commission on Human Medicines. </a:t>
            </a:r>
          </a:p>
          <a:p>
            <a:pPr marL="171450" indent="-171450">
              <a:buFont typeface="Arial" panose="020B0604020202020204" pitchFamily="34" charset="0"/>
              <a:buChar char="•"/>
            </a:pPr>
            <a:r>
              <a:rPr lang="en-GB" dirty="0"/>
              <a:t>Mismatches between the components in the vaccine and circulating viruses do occur from time to time and explains much of the variation in estimates of vaccine effectiveness. When antigenic drift occurs, vaccination is still recommended as some degree of protection may be conferred against the drifted strain and the vaccine should still offer protection against the other strains in the vaccine.</a:t>
            </a:r>
          </a:p>
          <a:p>
            <a:pPr marL="171450" indent="-171450">
              <a:buFont typeface="Arial" panose="020B0604020202020204" pitchFamily="34" charset="0"/>
              <a:buChar char="•"/>
            </a:pPr>
            <a:r>
              <a:rPr lang="en-GB" dirty="0"/>
              <a:t>After immunisation, protective immune responses may be achieved within 14 days.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hlinkClick r:id="rId3"/>
              </a:rPr>
              <a:t>NHSE </a:t>
            </a:r>
            <a:r>
              <a:rPr lang="en-GB" dirty="0" err="1">
                <a:hlinkClick r:id="rId3"/>
              </a:rPr>
              <a:t>elfh</a:t>
            </a:r>
            <a:r>
              <a:rPr lang="en-GB" dirty="0">
                <a:hlinkClick r:id="rId3"/>
              </a:rPr>
              <a:t> Hub (e-lfh.org.uk)</a:t>
            </a:r>
            <a:endParaRPr lang="en-GB" altLang="en-US" dirty="0">
              <a:latin typeface="Arial" pitchFamily="34" charset="0"/>
            </a:endParaRPr>
          </a:p>
          <a:p>
            <a:pPr marL="0" indent="0">
              <a:buFont typeface="Arial" panose="020B0604020202020204" pitchFamily="34" charset="0"/>
              <a:buNone/>
            </a:pPr>
            <a:r>
              <a:rPr lang="en-GB" dirty="0">
                <a:hlinkClick r:id="rId4"/>
              </a:rPr>
              <a:t>Influenza: the green book, chapter 19 - GOV.UK (www.gov.uk)</a:t>
            </a:r>
            <a:endParaRPr lang="en-GB" dirty="0"/>
          </a:p>
          <a:p>
            <a:pPr marL="0" indent="0">
              <a:buFont typeface="Arial" panose="020B0604020202020204" pitchFamily="34" charset="0"/>
              <a:buNone/>
            </a:pPr>
            <a:endParaRPr lang="en-GB" dirty="0"/>
          </a:p>
          <a:p>
            <a:r>
              <a:rPr lang="en-GB" dirty="0"/>
              <a:t>International evidence continues to accumulate on the effectiveness of the newer vaccines (ECDC 2020). JCVI keeps its advice on seasonal influenza vaccines under regular review </a:t>
            </a:r>
            <a:r>
              <a:rPr lang="en-GB" dirty="0">
                <a:hlinkClick r:id="rId5"/>
              </a:rPr>
              <a:t>Surveillance of influenza and other seasonal respiratory viruses in the UK - GOV.UK (www.gov.uk)</a:t>
            </a:r>
            <a:endParaRPr lang="en-GB" dirty="0"/>
          </a:p>
          <a:p>
            <a:endParaRPr lang="en-GB" dirty="0"/>
          </a:p>
          <a:p>
            <a:r>
              <a:rPr lang="en-GB" sz="1200" b="0" i="0" kern="1200" dirty="0">
                <a:solidFill>
                  <a:schemeClr val="tx1"/>
                </a:solidFill>
                <a:effectLst/>
                <a:latin typeface="+mn-lt"/>
                <a:ea typeface="+mn-ea"/>
                <a:cs typeface="+mn-cs"/>
              </a:rPr>
              <a:t>It is important to remember that flu vaccination remains the best way to protect people from flu. It not only protects people who have received the vaccine, but also those around them.</a:t>
            </a:r>
            <a:endParaRPr lang="en-GB" dirty="0"/>
          </a:p>
          <a:p>
            <a:pPr marL="0" indent="0">
              <a:buFont typeface="Arial" panose="020B0604020202020204" pitchFamily="34" charset="0"/>
              <a:buNone/>
            </a:pPr>
            <a:endParaRPr lang="en-GB" b="1" dirty="0"/>
          </a:p>
        </p:txBody>
      </p:sp>
      <p:sp>
        <p:nvSpPr>
          <p:cNvPr id="4" name="Slide Number Placeholder 3"/>
          <p:cNvSpPr>
            <a:spLocks noGrp="1"/>
          </p:cNvSpPr>
          <p:nvPr>
            <p:ph type="sldNum" sz="quarter" idx="10"/>
          </p:nvPr>
        </p:nvSpPr>
        <p:spPr/>
        <p:txBody>
          <a:bodyPr/>
          <a:lstStyle/>
          <a:p>
            <a:fld id="{C1736FF6-1147-4FCB-8859-A9D484787462}" type="slidenum">
              <a:rPr lang="en-GB" smtClean="0"/>
              <a:t>14</a:t>
            </a:fld>
            <a:endParaRPr lang="en-GB"/>
          </a:p>
        </p:txBody>
      </p:sp>
    </p:spTree>
    <p:extLst>
      <p:ext uri="{BB962C8B-B14F-4D97-AF65-F5344CB8AC3E}">
        <p14:creationId xmlns:p14="http://schemas.microsoft.com/office/powerpoint/2010/main" val="24952964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solidFill>
                  <a:srgbClr val="FF0000"/>
                </a:solidFill>
                <a:latin typeface="Arial" panose="020B0604020202020204" pitchFamily="34" charset="0"/>
                <a:cs typeface="Arial" panose="020B0604020202020204" pitchFamily="34" charset="0"/>
              </a:rPr>
              <a:t>Every</a:t>
            </a:r>
            <a:r>
              <a:rPr lang="en-GB" baseline="0" dirty="0">
                <a:solidFill>
                  <a:srgbClr val="FF0000"/>
                </a:solidFill>
                <a:latin typeface="Arial" panose="020B0604020202020204" pitchFamily="34" charset="0"/>
                <a:cs typeface="Arial" panose="020B0604020202020204" pitchFamily="34" charset="0"/>
              </a:rPr>
              <a:t> year the Department of Health publishes the annual CMO season flu letter. This letter provides information on the policy for the seasonal flu programme in NI. </a:t>
            </a:r>
            <a:r>
              <a:rPr lang="en-GB" sz="1400" dirty="0">
                <a:solidFill>
                  <a:srgbClr val="FF0000"/>
                </a:solidFill>
                <a:latin typeface="Arial"/>
              </a:rPr>
              <a:t>Eligible</a:t>
            </a:r>
            <a:r>
              <a:rPr lang="en-GB" sz="1400" baseline="0" dirty="0">
                <a:solidFill>
                  <a:srgbClr val="FF0000"/>
                </a:solidFill>
                <a:latin typeface="Arial"/>
              </a:rPr>
              <a:t> groups, types of vaccine and other relevant information is included within the letter. </a:t>
            </a:r>
          </a:p>
          <a:p>
            <a:pPr lvl="0"/>
            <a:endParaRPr lang="en-GB" sz="1400" baseline="0" dirty="0">
              <a:solidFill>
                <a:srgbClr val="FF0000"/>
              </a:solidFill>
              <a:latin typeface="Arial"/>
            </a:endParaRPr>
          </a:p>
        </p:txBody>
      </p:sp>
      <p:sp>
        <p:nvSpPr>
          <p:cNvPr id="4" name="Slide Number Placeholder 3"/>
          <p:cNvSpPr>
            <a:spLocks noGrp="1"/>
          </p:cNvSpPr>
          <p:nvPr>
            <p:ph type="sldNum" sz="quarter" idx="10"/>
          </p:nvPr>
        </p:nvSpPr>
        <p:spPr/>
        <p:txBody>
          <a:bodyPr/>
          <a:lstStyle/>
          <a:p>
            <a:fld id="{C1736FF6-1147-4FCB-8859-A9D484787462}" type="slidenum">
              <a:rPr lang="en-GB" smtClean="0"/>
              <a:t>16</a:t>
            </a:fld>
            <a:endParaRPr lang="en-GB"/>
          </a:p>
        </p:txBody>
      </p:sp>
    </p:spTree>
    <p:extLst>
      <p:ext uri="{BB962C8B-B14F-4D97-AF65-F5344CB8AC3E}">
        <p14:creationId xmlns:p14="http://schemas.microsoft.com/office/powerpoint/2010/main" val="250860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a:solidFill>
                  <a:schemeClr val="tx1"/>
                </a:solidFill>
                <a:effectLst/>
                <a:latin typeface="+mn-lt"/>
                <a:ea typeface="+mn-ea"/>
                <a:cs typeface="+mn-cs"/>
              </a:rPr>
              <a:t>*H</a:t>
            </a:r>
            <a:r>
              <a:rPr lang="en-GB" dirty="0"/>
              <a:t>ealth and social care workers (HSCWs) employed by: </a:t>
            </a:r>
          </a:p>
          <a:p>
            <a:pPr lvl="0"/>
            <a:r>
              <a:rPr lang="en-GB" dirty="0"/>
              <a:t>• Health and Social Care (HSC) Trusts, including NIAS </a:t>
            </a:r>
          </a:p>
          <a:p>
            <a:pPr lvl="0"/>
            <a:r>
              <a:rPr lang="en-GB" dirty="0"/>
              <a:t>• community HSC providers including GP practices, pharmacies, dentists </a:t>
            </a:r>
          </a:p>
          <a:p>
            <a:pPr lvl="0"/>
            <a:r>
              <a:rPr lang="en-GB" dirty="0"/>
              <a:t>• registered independent sector residential care or nursing home </a:t>
            </a:r>
          </a:p>
          <a:p>
            <a:pPr lvl="0"/>
            <a:r>
              <a:rPr lang="en-GB" dirty="0"/>
              <a:t>• registered domiciliary care providers </a:t>
            </a:r>
          </a:p>
          <a:p>
            <a:pPr lvl="0"/>
            <a:r>
              <a:rPr lang="en-GB" dirty="0"/>
              <a:t>• voluntary managed hospice provider.</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**v</a:t>
            </a:r>
            <a:r>
              <a:rPr lang="en-GB" dirty="0"/>
              <a:t>accination should also be offered to household contacts of immunocompromised individuals, those individuals who expect to share living accommodation on most days over the winter and therefore for whom continuing close contact is unavoidable. </a:t>
            </a:r>
          </a:p>
          <a:p>
            <a:pPr lvl="0"/>
            <a:r>
              <a:rPr lang="en-GB" sz="1200" kern="1200" dirty="0">
                <a:solidFill>
                  <a:schemeClr val="tx1"/>
                </a:solidFill>
                <a:effectLst/>
                <a:latin typeface="+mn-lt"/>
                <a:ea typeface="+mn-ea"/>
                <a:cs typeface="+mn-cs"/>
              </a:rPr>
              <a:t>***</a:t>
            </a:r>
            <a:r>
              <a:rPr lang="en-GB" dirty="0"/>
              <a:t>Workers employed at, or regularly visiting, statutorily registered poultry / swine / cattle units and poultry / swine / cattle processing units, if they have direct exposure to bird / swine / cattle faeces / litter such as through initial egg sorting or cleaning of premises. Includes people involved in collection of wild bird carcasses where avian influenza is suspected</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dirty="0"/>
              <a:t>The objectives of the influenza immunisation programme are to protect those who are most at risk of serious illness or death should they catch influenza and to reduce transmission of the infection, thereby contributing to the protection of vulnerable patients who may have a suboptimal response to their own immunisations.</a:t>
            </a:r>
            <a:endParaRPr lang="en-GB" sz="1200" kern="1200" dirty="0">
              <a:solidFill>
                <a:schemeClr val="tx1"/>
              </a:solidFill>
              <a:effectLst/>
              <a:latin typeface="+mn-lt"/>
              <a:ea typeface="+mn-ea"/>
              <a:cs typeface="+mn-cs"/>
            </a:endParaRPr>
          </a:p>
          <a:p>
            <a:pPr marL="0" marR="0" lvl="0" indent="0" algn="l" defTabSz="914400" rtl="0" eaLnBrk="0" fontAlgn="base" latinLnBrk="0" hangingPunct="0">
              <a:lnSpc>
                <a:spcPct val="150000"/>
              </a:lnSpc>
              <a:spcBef>
                <a:spcPct val="20000"/>
              </a:spcBef>
              <a:spcAft>
                <a:spcPct val="0"/>
              </a:spcAft>
              <a:buClr>
                <a:srgbClr val="00A8CA"/>
              </a:buClr>
              <a:buSzPct val="65000"/>
              <a:buFont typeface="Wingdings" panose="05000000000000000000" pitchFamily="2" charset="2"/>
              <a:buNone/>
              <a:tabLst/>
              <a:defRPr/>
            </a:pPr>
            <a:endParaRPr kumimoji="0" lang="en-GB" b="0" i="0" u="none" strike="noStrike" kern="0" cap="none" spc="0" normalizeH="0" noProof="0" dirty="0">
              <a:ln>
                <a:noFill/>
              </a:ln>
              <a:solidFill>
                <a:prstClr val="black"/>
              </a:solidFill>
              <a:effectLst/>
              <a:uLnTx/>
              <a:uFillTx/>
              <a:latin typeface="Arial"/>
            </a:endParaRPr>
          </a:p>
          <a:p>
            <a:pPr marL="0" marR="0" lvl="0" indent="0" algn="l" defTabSz="914400" rtl="0" eaLnBrk="0" fontAlgn="base" latinLnBrk="0" hangingPunct="0">
              <a:lnSpc>
                <a:spcPct val="100000"/>
              </a:lnSpc>
              <a:spcBef>
                <a:spcPct val="20000"/>
              </a:spcBef>
              <a:spcAft>
                <a:spcPct val="0"/>
              </a:spcAft>
              <a:buClr>
                <a:srgbClr val="00A8CA"/>
              </a:buClr>
              <a:buSzPct val="65000"/>
              <a:buFont typeface="Wingdings" panose="05000000000000000000" pitchFamily="2" charset="2"/>
              <a:buNone/>
              <a:tabLst/>
              <a:defRPr/>
            </a:pPr>
            <a:endParaRPr kumimoji="0" lang="en-GB" b="0" i="0" u="none" strike="noStrike" kern="0" cap="none" spc="0" normalizeH="0" baseline="0" noProof="0" dirty="0">
              <a:ln>
                <a:noFill/>
              </a:ln>
              <a:solidFill>
                <a:prstClr val="black"/>
              </a:solidFill>
              <a:effectLst/>
              <a:uLnTx/>
              <a:uFillTx/>
              <a:latin typeface="Arial"/>
            </a:endParaRPr>
          </a:p>
          <a:p>
            <a:pPr>
              <a:buFont typeface="Arial" panose="020B0604020202020204" pitchFamily="34" charset="0"/>
              <a:buNone/>
            </a:pPr>
            <a:endParaRPr lang="en-GB"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solidFill>
                  <a:prstClr val="black"/>
                </a:solidFill>
              </a:rPr>
              <a:pPr>
                <a:defRPr/>
              </a:pPr>
              <a:t>17</a:t>
            </a:fld>
            <a:endParaRPr lang="en-US" dirty="0">
              <a:solidFill>
                <a:prstClr val="black"/>
              </a:solidFill>
            </a:endParaRPr>
          </a:p>
        </p:txBody>
      </p:sp>
    </p:spTree>
    <p:extLst>
      <p:ext uri="{BB962C8B-B14F-4D97-AF65-F5344CB8AC3E}">
        <p14:creationId xmlns:p14="http://schemas.microsoft.com/office/powerpoint/2010/main" val="35042245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latin typeface="Arial" panose="020B0604020202020204" pitchFamily="34" charset="0"/>
                <a:cs typeface="Arial" panose="020B0604020202020204" pitchFamily="34" charset="0"/>
              </a:rPr>
              <a:t>Increasing uptake of flu vaccine is important in clinical risk groups because of the increased risk of death and serious illness if people who are in these groups develop flu. In particular uptake rates in people with chronic liver and neurological disease need to be improved. Some of the highest mortality groups are associated with patients with liver and chronic neurological disease.</a:t>
            </a:r>
          </a:p>
          <a:p>
            <a:r>
              <a:rPr lang="en-GB" dirty="0">
                <a:hlinkClick r:id="rId3"/>
              </a:rPr>
              <a:t>Green Book Chapter 19 Influenza (publishing.service.gov.uk)</a:t>
            </a:r>
            <a:endParaRPr lang="en-GB"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E8B83CC1-809C-4D3F-819C-B5FEBDA9B766}" type="slidenum">
              <a:rPr lang="en-GB" smtClean="0">
                <a:solidFill>
                  <a:prstClr val="black"/>
                </a:solidFill>
              </a:rPr>
              <a:pPr/>
              <a:t>18</a:t>
            </a:fld>
            <a:endParaRPr lang="en-GB">
              <a:solidFill>
                <a:prstClr val="black"/>
              </a:solidFill>
            </a:endParaRP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706" y="649982"/>
            <a:ext cx="5170379" cy="3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41820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b="1" kern="1200" dirty="0">
                <a:solidFill>
                  <a:schemeClr val="tx1"/>
                </a:solidFill>
                <a:effectLst/>
                <a:latin typeface="Arial" panose="020B0604020202020204" pitchFamily="34" charset="0"/>
                <a:ea typeface="ヒラギノ角ゴ Pro W3" pitchFamily="84" charset="-128"/>
                <a:cs typeface="Arial" panose="020B0604020202020204" pitchFamily="34" charset="0"/>
              </a:rPr>
              <a:t>The list of</a:t>
            </a:r>
            <a:r>
              <a:rPr lang="en-GB" b="1" kern="1200" baseline="0" dirty="0">
                <a:solidFill>
                  <a:schemeClr val="tx1"/>
                </a:solidFill>
                <a:effectLst/>
                <a:latin typeface="Arial" panose="020B0604020202020204" pitchFamily="34" charset="0"/>
                <a:ea typeface="ヒラギノ角ゴ Pro W3" pitchFamily="84" charset="-128"/>
                <a:cs typeface="Arial" panose="020B0604020202020204" pitchFamily="34" charset="0"/>
              </a:rPr>
              <a:t> eligible clinical risk groups </a:t>
            </a:r>
            <a:r>
              <a:rPr lang="en-GB" b="1" kern="1200" dirty="0">
                <a:solidFill>
                  <a:schemeClr val="tx1"/>
                </a:solidFill>
                <a:effectLst/>
                <a:latin typeface="Arial" panose="020B0604020202020204" pitchFamily="34" charset="0"/>
                <a:ea typeface="ヒラギノ角ゴ Pro W3" pitchFamily="84" charset="-128"/>
                <a:cs typeface="Arial" panose="020B0604020202020204" pitchFamily="34" charset="0"/>
              </a:rPr>
              <a:t>is not exhaustive, and the healthcare</a:t>
            </a:r>
            <a:r>
              <a:rPr lang="en-GB" b="1" kern="1200" baseline="0" dirty="0">
                <a:solidFill>
                  <a:schemeClr val="tx1"/>
                </a:solidFill>
                <a:effectLst/>
                <a:latin typeface="Arial" panose="020B0604020202020204" pitchFamily="34" charset="0"/>
                <a:ea typeface="ヒラギノ角ゴ Pro W3" pitchFamily="84" charset="-128"/>
                <a:cs typeface="Arial" panose="020B0604020202020204" pitchFamily="34" charset="0"/>
              </a:rPr>
              <a:t> </a:t>
            </a:r>
            <a:r>
              <a:rPr lang="en-GB" b="1" kern="1200" dirty="0">
                <a:solidFill>
                  <a:schemeClr val="tx1"/>
                </a:solidFill>
                <a:effectLst/>
                <a:latin typeface="Arial" panose="020B0604020202020204" pitchFamily="34" charset="0"/>
                <a:ea typeface="ヒラギノ角ゴ Pro W3" pitchFamily="84" charset="-128"/>
                <a:cs typeface="Arial" panose="020B0604020202020204" pitchFamily="34" charset="0"/>
              </a:rPr>
              <a:t>practitioners should apply clinical judgement to take into account the risk of influenza exacerbating any underlying disease that a patient may have, as well as the risk of serious illness from </a:t>
            </a:r>
            <a:r>
              <a:rPr lang="en-GB" b="1" dirty="0"/>
              <a:t>influenza </a:t>
            </a:r>
            <a:r>
              <a:rPr lang="en-GB" b="1" kern="1200" dirty="0">
                <a:solidFill>
                  <a:schemeClr val="tx1"/>
                </a:solidFill>
                <a:effectLst/>
                <a:latin typeface="Arial" panose="020B0604020202020204" pitchFamily="34" charset="0"/>
                <a:ea typeface="ヒラギノ角ゴ Pro W3" pitchFamily="84" charset="-128"/>
                <a:cs typeface="Arial" panose="020B0604020202020204" pitchFamily="34" charset="0"/>
              </a:rPr>
              <a:t>itself. Flu vaccine should be offered in such cases even if the individual is not in one of the specified clinical risk groups. </a:t>
            </a:r>
          </a:p>
          <a:p>
            <a:pPr marL="0" marR="0" lvl="0" indent="0" algn="l" defTabSz="914400" rtl="0" eaLnBrk="0" fontAlgn="base" latinLnBrk="0" hangingPunct="0">
              <a:lnSpc>
                <a:spcPct val="150000"/>
              </a:lnSpc>
              <a:spcBef>
                <a:spcPct val="20000"/>
              </a:spcBef>
              <a:spcAft>
                <a:spcPct val="0"/>
              </a:spcAft>
              <a:buClr>
                <a:srgbClr val="00A8CA"/>
              </a:buClr>
              <a:buSzPct val="65000"/>
              <a:buFont typeface="Wingdings" panose="05000000000000000000" pitchFamily="2" charset="2"/>
              <a:buNone/>
              <a:tabLst/>
              <a:defRPr/>
            </a:pPr>
            <a:endParaRPr kumimoji="0" lang="en-GB"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50000"/>
              </a:lnSpc>
              <a:spcBef>
                <a:spcPct val="20000"/>
              </a:spcBef>
              <a:spcAft>
                <a:spcPct val="0"/>
              </a:spcAft>
              <a:buClr>
                <a:srgbClr val="00A8CA"/>
              </a:buClr>
              <a:buSzPct val="65000"/>
              <a:buFont typeface="Wingdings" panose="05000000000000000000" pitchFamily="2" charset="2"/>
              <a:buNone/>
              <a:tabLst/>
              <a:defRPr/>
            </a:pPr>
            <a:r>
              <a:rPr kumimoji="0" lang="en-GB"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The flu chapter of The Green Book has been updated and those involved in delivering flu vaccine programmes should be familiar with the </a:t>
            </a:r>
            <a:r>
              <a:rPr kumimoji="0" lang="en-GB"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hlinkClick r:id="rId3"/>
              </a:rPr>
              <a:t>updated chapter </a:t>
            </a:r>
            <a:r>
              <a:rPr kumimoji="0" lang="en-GB"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and the </a:t>
            </a:r>
            <a:r>
              <a:rPr lang="en-GB" sz="1200" dirty="0">
                <a:hlinkClick r:id="rId4"/>
              </a:rPr>
              <a:t>CMO Seasonal flu letter </a:t>
            </a:r>
            <a:endParaRPr kumimoji="0" lang="en-GB"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solidFill>
                  <a:prstClr val="black"/>
                </a:solidFill>
              </a:rPr>
              <a:pPr>
                <a:defRPr/>
              </a:pPr>
              <a:t>19</a:t>
            </a:fld>
            <a:endParaRPr lang="en-US">
              <a:solidFill>
                <a:prstClr val="black"/>
              </a:solidFill>
            </a:endParaRPr>
          </a:p>
        </p:txBody>
      </p:sp>
    </p:spTree>
    <p:extLst>
      <p:ext uri="{BB962C8B-B14F-4D97-AF65-F5344CB8AC3E}">
        <p14:creationId xmlns:p14="http://schemas.microsoft.com/office/powerpoint/2010/main" val="12927871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200" b="1"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All pregnant women </a:t>
            </a:r>
            <a:r>
              <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are recommended to receive the inactivated flu vaccine (</a:t>
            </a:r>
            <a:r>
              <a:rPr lang="en-GB" sz="1200" b="0" i="0" kern="1200" dirty="0">
                <a:solidFill>
                  <a:schemeClr val="tx1"/>
                </a:solidFill>
                <a:effectLst/>
                <a:latin typeface="+mn-lt"/>
                <a:ea typeface="+mn-ea"/>
                <a:cs typeface="+mn-cs"/>
              </a:rPr>
              <a:t>including those women who become pregnant during the influenza season)</a:t>
            </a:r>
            <a:r>
              <a:rPr lang="en-GB" sz="1200" b="0" i="0" u="none" strike="noStrike" kern="1200" baseline="0" dirty="0">
                <a:solidFill>
                  <a:schemeClr val="tx1"/>
                </a:solidFill>
                <a:effectLst/>
                <a:latin typeface="Arial" panose="020B0604020202020204" pitchFamily="34" charset="0"/>
                <a:ea typeface="ヒラギノ角ゴ Pro W3" pitchFamily="84" charset="-128"/>
                <a:cs typeface="Arial" panose="020B0604020202020204" pitchFamily="34" charset="0"/>
              </a:rPr>
              <a:t>, </a:t>
            </a:r>
            <a:r>
              <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irrespective of their stage of pregnancy. </a:t>
            </a:r>
          </a:p>
          <a:p>
            <a:pPr marL="171450" indent="-171450">
              <a:buFont typeface="Arial" panose="020B0604020202020204" pitchFamily="34" charset="0"/>
              <a:buChar char="•"/>
            </a:pPr>
            <a:r>
              <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There is good evidence that pregnant women are at increased risk from complications if they contract influenza. In addition, studies show that having influenza during pregnancy is associated with premature birth, infants that are small for gestational age (SGA) and low birth weight. </a:t>
            </a:r>
            <a:r>
              <a:rPr lang="en-GB" sz="1200" b="0" i="0" kern="1200" dirty="0">
                <a:solidFill>
                  <a:schemeClr val="tx1"/>
                </a:solidFill>
                <a:effectLst/>
                <a:latin typeface="+mn-lt"/>
                <a:ea typeface="+mn-ea"/>
                <a:cs typeface="+mn-cs"/>
              </a:rPr>
              <a:t>Flu vaccination during pregnancy not only reduces these risks, it also provides passive immunity against influenza to infants in the first few months of life through antibodies passing across the placenta.</a:t>
            </a:r>
            <a:endPar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endParaRPr>
          </a:p>
          <a:p>
            <a:pPr marL="171450" indent="-171450">
              <a:buFont typeface="Arial" panose="020B0604020202020204" pitchFamily="34" charset="0"/>
              <a:buChar char="•"/>
            </a:pPr>
            <a:r>
              <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A review of studies on the safety of flu vaccine in pregnancy concluded that inactivated flu vaccine can be safely and effectively administered during any trimester of pregnancy. No study to date has demonstrated an increased risk of either maternal complications or adverse fetal outcomes associated with inactivated influenza vaccine.</a:t>
            </a:r>
            <a:r>
              <a:rPr lang="en-GB" sz="1200" b="0" i="0" u="none" strike="noStrike" kern="1200" baseline="30000" dirty="0">
                <a:solidFill>
                  <a:schemeClr val="tx1"/>
                </a:solidFill>
                <a:latin typeface="Arial" panose="020B0604020202020204" pitchFamily="34" charset="0"/>
                <a:ea typeface="ヒラギノ角ゴ Pro W3" pitchFamily="84" charset="-128"/>
                <a:cs typeface="Arial" panose="020B0604020202020204" pitchFamily="34" charset="0"/>
              </a:rPr>
              <a:t> </a:t>
            </a:r>
            <a:endPar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endParaRPr>
          </a:p>
          <a:p>
            <a:pPr marL="171450" indent="-171450">
              <a:buFont typeface="Arial" panose="020B0604020202020204" pitchFamily="34" charset="0"/>
              <a:buChar char="•"/>
            </a:pPr>
            <a:r>
              <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The ideal time to offer flu vaccination to pregnant women is before flu starts circulating. However, even after flu is in circulation, vaccine should continue to be offered to those at risk and newly pregnant women. If a woman becomes pregnant after the usual vaccinating period of October to January, it is still worth considering offering the vaccine if flu is still circulating in the community. </a:t>
            </a:r>
          </a:p>
          <a:p>
            <a:pPr marL="0" indent="0">
              <a:buFont typeface="Arial" panose="020B0604020202020204" pitchFamily="34" charset="0"/>
              <a:buNone/>
            </a:pPr>
            <a:r>
              <a:rPr lang="en-GB" dirty="0">
                <a:hlinkClick r:id="rId3"/>
              </a:rPr>
              <a:t>Green Book Chapter 19 Influenza (publishing.service.gov.uk)</a:t>
            </a:r>
            <a:endPar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endParaRPr>
          </a:p>
        </p:txBody>
      </p:sp>
    </p:spTree>
    <p:extLst>
      <p:ext uri="{BB962C8B-B14F-4D97-AF65-F5344CB8AC3E}">
        <p14:creationId xmlns:p14="http://schemas.microsoft.com/office/powerpoint/2010/main" val="23347251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84" charset="-128"/>
                <a:cs typeface="Arial" panose="020B0604020202020204" pitchFamily="34" charset="0"/>
              </a:rPr>
              <a:t>health and social care workers have a duty of care to protect their patients and service users from infection. This includes getting vaccinated against flu.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84" charset="-128"/>
                <a:cs typeface="Arial" panose="020B0604020202020204" pitchFamily="34" charset="0"/>
              </a:rPr>
              <a:t>Flu outbreaks can occur in HSC settings with both staff and their patients/service users being affected when flu is circulating in the community. It is important that HSCWs protect themselves by having the flu vaccine, and, in doing so, they reduce the risk of spreading flu to their patients, service users, colleagues and family members.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84" charset="-128"/>
                <a:cs typeface="Arial" panose="020B0604020202020204" pitchFamily="34" charset="0"/>
              </a:rPr>
              <a:t>Vaccination of healthcare workers against flu has been shown to significantly lower rates of flu-like illness, hospitalisation and mortality in the elderly in long-term healthcare settings. Vaccination of staff in acute care settings may provide similar benefits. Flu immunisation of frontline health and social staff care staff may reduce the transmission of infection to vulnerable patients, some of whom may have impaired immunity, increasing their risks of flu. These people may not respond well to immunisation. </a:t>
            </a:r>
            <a:r>
              <a:rPr lang="en-GB" dirty="0">
                <a:solidFill>
                  <a:prstClr val="black"/>
                </a:solidFill>
                <a:latin typeface="Arial" panose="020B0604020202020204" pitchFamily="34" charset="0"/>
                <a:ea typeface="ヒラギノ角ゴ Pro W3" pitchFamily="84" charset="-128"/>
                <a:cs typeface="Arial" panose="020B0604020202020204" pitchFamily="34" charset="0"/>
              </a:rPr>
              <a:t>Achieving a good uptake of flu vaccine in HSCWs is even more important this year because of the increased risk of morbidity and mortality from co-infection with flu and COVID-19.</a:t>
            </a: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84" charset="-128"/>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84" charset="-128"/>
                <a:cs typeface="Arial" panose="020B0604020202020204" pitchFamily="34" charset="0"/>
              </a:rPr>
              <a:t>Vaccination of health and social care workers also helps to reduce the level of sickness absenteeism that can jeopardise health and social care services. </a:t>
            </a:r>
          </a:p>
        </p:txBody>
      </p:sp>
    </p:spTree>
    <p:extLst>
      <p:ext uri="{BB962C8B-B14F-4D97-AF65-F5344CB8AC3E}">
        <p14:creationId xmlns:p14="http://schemas.microsoft.com/office/powerpoint/2010/main" val="3990533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TextEdit="1"/>
          </p:cNvSpPr>
          <p:nvPr>
            <p:ph type="sldImg"/>
          </p:nvPr>
        </p:nvSpPr>
        <p:spPr bwMode="auto">
          <a:xfrm>
            <a:off x="920750" y="746125"/>
            <a:ext cx="4967288" cy="3727450"/>
          </a:xfrm>
          <a:noFill/>
          <a:ln>
            <a:solidFill>
              <a:srgbClr val="000000"/>
            </a:solidFill>
            <a:miter lim="800000"/>
            <a:headEnd/>
            <a:tailEnd/>
          </a:ln>
        </p:spPr>
      </p:sp>
      <p:sp>
        <p:nvSpPr>
          <p:cNvPr id="89091" name="Rectangle 3"/>
          <p:cNvSpPr>
            <a:spLocks noGrp="1"/>
          </p:cNvSpPr>
          <p:nvPr>
            <p:ph type="body" idx="1"/>
          </p:nvPr>
        </p:nvSpPr>
        <p:spPr bwMode="auto">
          <a:noFill/>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84" charset="-128"/>
                <a:cs typeface="Arial" panose="020B0604020202020204" pitchFamily="34" charset="0"/>
              </a:rPr>
              <a:t>In July 2012, the Joint Committee for Vaccination and Immunisation (JCVI) recommended extending the annual flu programme to include healthy children aged 2 to 17 in order both to lower the potentially serious impact of flu in vaccinated children and also to have a more profound effect on flu transmission. Children are the main source of transmission in the population, and extending the flu programme to include healthy children should therefore reduce the spread of infection from children to other children, to adults and to those in clinical risk groups of any age.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a:solidFill>
                  <a:schemeClr val="tx1"/>
                </a:solidFill>
                <a:effectLst/>
                <a:latin typeface="+mn-lt"/>
                <a:ea typeface="+mn-ea"/>
                <a:cs typeface="+mn-cs"/>
              </a:rPr>
              <a:t>Reducing flu transmission in the community should avert many cases of severe influenza and influenza-related deaths in older adults and people with clinical risk factors.</a:t>
            </a: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84" charset="-128"/>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84" charset="-128"/>
                <a:cs typeface="Arial" panose="020B0604020202020204" pitchFamily="34" charset="0"/>
              </a:rPr>
              <a:t>In Northern Ireland the programme was started in pre-school children &gt; 2 years and all primary school children.  From 2020/21, the programme has been extended to include Year 8 children in Northern Ireland.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84" charset="-128"/>
                <a:cs typeface="Arial" panose="020B0604020202020204" pitchFamily="34" charset="0"/>
              </a:rPr>
              <a:t>From 2021/2022, the programme has been further extended to included Year 9-12 secondary children.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rPr>
              <a:t>Since the programme was introduced</a:t>
            </a:r>
            <a:r>
              <a:rPr lang="en-GB" sz="1200" baseline="0" dirty="0">
                <a:latin typeface="Arial" panose="020B0604020202020204" pitchFamily="34" charset="0"/>
                <a:cs typeface="Arial" panose="020B0604020202020204" pitchFamily="34" charset="0"/>
              </a:rPr>
              <a:t> to pre-school and primary school children in Northern Ireland the levels of GP consultation rates has been lower compared to other parts of the UK and ROI where there was a more limited vaccination programme for healthy children.</a:t>
            </a:r>
            <a:endParaRPr lang="en-GB"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latin typeface="Arial" panose="020B0604020202020204" pitchFamily="34" charset="0"/>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GB" dirty="0"/>
          </a:p>
          <a:p>
            <a:endParaRPr lang="en-GB" dirty="0"/>
          </a:p>
        </p:txBody>
      </p:sp>
    </p:spTree>
    <p:extLst>
      <p:ext uri="{BB962C8B-B14F-4D97-AF65-F5344CB8AC3E}">
        <p14:creationId xmlns:p14="http://schemas.microsoft.com/office/powerpoint/2010/main" val="38828933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a:solidFill>
                  <a:schemeClr val="tx1"/>
                </a:solidFill>
                <a:latin typeface="+mn-lt"/>
                <a:ea typeface="+mn-ea"/>
                <a:cs typeface="+mn-cs"/>
              </a:rPr>
              <a:t>extracted from the Vaccine Management System (VMS)</a:t>
            </a:r>
          </a:p>
          <a:p>
            <a:r>
              <a:rPr lang="en-GB" sz="1200" b="0" i="0" u="none" strike="noStrike" kern="1200" baseline="0" dirty="0">
                <a:solidFill>
                  <a:schemeClr val="tx1"/>
                </a:solidFill>
                <a:latin typeface="+mn-lt"/>
                <a:ea typeface="+mn-ea"/>
                <a:cs typeface="+mn-cs"/>
              </a:rPr>
              <a:t>end of season uptake report available from </a:t>
            </a:r>
            <a:r>
              <a:rPr lang="en-GB" dirty="0">
                <a:hlinkClick r:id="rId3"/>
              </a:rPr>
              <a:t>Seasonal influenza vaccination surveillance in Northern Ireland 2025/26 | HSC Public Health Agency</a:t>
            </a:r>
            <a:r>
              <a:rPr lang="en-GB" dirty="0"/>
              <a:t> </a:t>
            </a:r>
          </a:p>
        </p:txBody>
      </p:sp>
      <p:sp>
        <p:nvSpPr>
          <p:cNvPr id="4" name="Slide Number Placeholder 3"/>
          <p:cNvSpPr>
            <a:spLocks noGrp="1"/>
          </p:cNvSpPr>
          <p:nvPr>
            <p:ph type="sldNum" sz="quarter" idx="5"/>
          </p:nvPr>
        </p:nvSpPr>
        <p:spPr/>
        <p:txBody>
          <a:bodyPr/>
          <a:lstStyle/>
          <a:p>
            <a:fld id="{C1736FF6-1147-4FCB-8859-A9D484787462}" type="slidenum">
              <a:rPr lang="en-GB" smtClean="0"/>
              <a:t>23</a:t>
            </a:fld>
            <a:endParaRPr lang="en-GB"/>
          </a:p>
        </p:txBody>
      </p:sp>
    </p:spTree>
    <p:extLst>
      <p:ext uri="{BB962C8B-B14F-4D97-AF65-F5344CB8AC3E}">
        <p14:creationId xmlns:p14="http://schemas.microsoft.com/office/powerpoint/2010/main" val="31444000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a:solidFill>
                  <a:schemeClr val="tx1"/>
                </a:solidFill>
                <a:latin typeface="+mn-lt"/>
                <a:ea typeface="+mn-ea"/>
                <a:cs typeface="+mn-cs"/>
              </a:rPr>
              <a:t>Whilst the strong uptake rate in the age 65 and over cohort is positive, the Department of Health urge providers to repeat this commitment, with the goal of increasing uptake rates across all eligible cohorts, </a:t>
            </a:r>
            <a:r>
              <a:rPr lang="en-GB" sz="1200" b="1" i="0" u="none" strike="noStrike" kern="1200" baseline="0" dirty="0">
                <a:solidFill>
                  <a:schemeClr val="tx1"/>
                </a:solidFill>
                <a:latin typeface="+mn-lt"/>
                <a:ea typeface="+mn-ea"/>
                <a:cs typeface="+mn-cs"/>
              </a:rPr>
              <a:t>particularly pre-school and secondary school children, those in at-risk groups, pregnant women, and HSCWs</a:t>
            </a:r>
            <a:endParaRPr lang="en-GB" dirty="0"/>
          </a:p>
          <a:p>
            <a:endParaRPr lang="en-GB" dirty="0"/>
          </a:p>
          <a:p>
            <a:r>
              <a:rPr lang="en-GB" dirty="0"/>
              <a:t>The annual flu immunisation programme is a critical element of the system-wide approach for delivering robust and resilient health and care services during the winter.</a:t>
            </a:r>
          </a:p>
          <a:p>
            <a:endParaRPr lang="en-GB" dirty="0">
              <a:hlinkClick r:id="rId3"/>
            </a:endParaRPr>
          </a:p>
          <a:p>
            <a:r>
              <a:rPr lang="en-GB" dirty="0">
                <a:hlinkClick r:id="rId3"/>
              </a:rPr>
              <a:t>HSS(MD) 30 2026 - THE 2026 2027 SEASONAL INFLUENZA VACCINATION PROGRAMME.pdf</a:t>
            </a:r>
            <a:endParaRPr lang="en-GB"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C1736FF6-1147-4FCB-8859-A9D484787462}" type="slidenum">
              <a:rPr lang="en-GB" smtClean="0">
                <a:solidFill>
                  <a:prstClr val="black"/>
                </a:solidFill>
              </a:rPr>
              <a:pPr/>
              <a:t>24</a:t>
            </a:fld>
            <a:endParaRPr lang="en-GB">
              <a:solidFill>
                <a:prstClr val="black"/>
              </a:solidFill>
            </a:endParaRPr>
          </a:p>
        </p:txBody>
      </p:sp>
    </p:spTree>
    <p:extLst>
      <p:ext uri="{BB962C8B-B14F-4D97-AF65-F5344CB8AC3E}">
        <p14:creationId xmlns:p14="http://schemas.microsoft.com/office/powerpoint/2010/main" val="15412456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dirty="0"/>
              <a:t>All vaccines procured for 2026/27 are </a:t>
            </a:r>
            <a:r>
              <a:rPr lang="en-GB" u="sng" dirty="0"/>
              <a:t>trivalent</a:t>
            </a:r>
            <a:r>
              <a:rPr lang="en-GB" dirty="0"/>
              <a:t> formulations, as recommended by JCVI advice and WHO. </a:t>
            </a:r>
          </a:p>
          <a:p>
            <a:pPr marL="0" indent="0">
              <a:buFont typeface="Arial" panose="020B0604020202020204" pitchFamily="34" charset="0"/>
              <a:buNone/>
            </a:pPr>
            <a:endParaRPr lang="en-GB" dirty="0"/>
          </a:p>
          <a:p>
            <a:pPr marL="0" indent="0">
              <a:buFont typeface="Arial" panose="020B0604020202020204" pitchFamily="34" charset="0"/>
              <a:buNone/>
            </a:pPr>
            <a:endParaRPr lang="en-GB"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dirty="0"/>
              <a:t>IIVc</a:t>
            </a:r>
            <a:r>
              <a:rPr lang="en-GB" dirty="0"/>
              <a:t> = </a:t>
            </a:r>
            <a:r>
              <a:rPr lang="en-GB" b="1" u="sng" dirty="0"/>
              <a:t>C</a:t>
            </a:r>
            <a:r>
              <a:rPr lang="en-GB" dirty="0"/>
              <a:t>ell-based, </a:t>
            </a:r>
            <a:r>
              <a:rPr lang="en-GB" b="1" u="sng" dirty="0"/>
              <a:t>I</a:t>
            </a:r>
            <a:r>
              <a:rPr lang="en-GB" dirty="0"/>
              <a:t>nactivated </a:t>
            </a:r>
            <a:r>
              <a:rPr lang="en-GB" b="1" u="sng" dirty="0"/>
              <a:t>I</a:t>
            </a:r>
            <a:r>
              <a:rPr lang="en-GB" dirty="0"/>
              <a:t>nfluenza </a:t>
            </a:r>
            <a:r>
              <a:rPr lang="en-GB" b="1" u="sng" dirty="0"/>
              <a:t>V</a:t>
            </a:r>
            <a:r>
              <a:rPr lang="en-GB" dirty="0"/>
              <a:t>accine (no commercial brand name)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a:p>
            <a:pPr marL="171450" indent="-171450">
              <a:buFont typeface="Arial" panose="020B0604020202020204" pitchFamily="34" charset="0"/>
              <a:buChar char="•"/>
            </a:pPr>
            <a:r>
              <a:rPr lang="en-GB" b="1" dirty="0"/>
              <a:t>LAIV</a:t>
            </a:r>
            <a:r>
              <a:rPr lang="en-GB" dirty="0"/>
              <a:t> = </a:t>
            </a:r>
            <a:r>
              <a:rPr lang="en-GB" b="1" u="sng" dirty="0"/>
              <a:t>L</a:t>
            </a:r>
            <a:r>
              <a:rPr lang="en-GB" dirty="0"/>
              <a:t>ive </a:t>
            </a:r>
            <a:r>
              <a:rPr lang="en-GB" b="1" u="sng" dirty="0"/>
              <a:t>A</a:t>
            </a:r>
            <a:r>
              <a:rPr lang="en-GB" dirty="0"/>
              <a:t>ttenuated </a:t>
            </a:r>
            <a:r>
              <a:rPr lang="en-GB" b="1" u="sng" dirty="0"/>
              <a:t>I</a:t>
            </a:r>
            <a:r>
              <a:rPr lang="en-GB" dirty="0"/>
              <a:t>nfluenza </a:t>
            </a:r>
            <a:r>
              <a:rPr lang="en-GB" b="1" u="sng" dirty="0"/>
              <a:t>V</a:t>
            </a:r>
            <a:r>
              <a:rPr lang="en-GB" dirty="0"/>
              <a:t>accine (commercial brand = Fluenz®)</a:t>
            </a:r>
          </a:p>
          <a:p>
            <a:pPr marL="0" indent="0">
              <a:buFont typeface="Arial" panose="020B0604020202020204" pitchFamily="34" charset="0"/>
              <a:buNone/>
            </a:pPr>
            <a:endParaRPr lang="en-GB" dirty="0"/>
          </a:p>
          <a:p>
            <a:pPr marL="0" indent="0">
              <a:buFont typeface="Arial" panose="020B0604020202020204" pitchFamily="34" charset="0"/>
              <a:buNone/>
            </a:pPr>
            <a:endParaRPr lang="en-GB" dirty="0"/>
          </a:p>
          <a:p>
            <a:pPr marL="0" indent="0">
              <a:buFont typeface="Arial" panose="020B0604020202020204" pitchFamily="34" charset="0"/>
              <a:buNone/>
            </a:pPr>
            <a:r>
              <a:rPr lang="en-GB" dirty="0"/>
              <a:t>See </a:t>
            </a:r>
            <a:r>
              <a:rPr lang="en-GB" b="1" dirty="0"/>
              <a:t>slide 32 </a:t>
            </a:r>
            <a:r>
              <a:rPr lang="en-GB" dirty="0"/>
              <a:t>for further explanation of aIIV and IIVc abbreviation change. </a:t>
            </a:r>
          </a:p>
        </p:txBody>
      </p:sp>
      <p:sp>
        <p:nvSpPr>
          <p:cNvPr id="4" name="Slide Number Placeholder 3"/>
          <p:cNvSpPr>
            <a:spLocks noGrp="1"/>
          </p:cNvSpPr>
          <p:nvPr>
            <p:ph type="sldNum" sz="quarter" idx="5"/>
          </p:nvPr>
        </p:nvSpPr>
        <p:spPr/>
        <p:txBody>
          <a:bodyPr/>
          <a:lstStyle/>
          <a:p>
            <a:fld id="{C1736FF6-1147-4FCB-8859-A9D484787462}" type="slidenum">
              <a:rPr lang="en-GB" smtClean="0"/>
              <a:t>25</a:t>
            </a:fld>
            <a:endParaRPr lang="en-GB"/>
          </a:p>
        </p:txBody>
      </p:sp>
    </p:spTree>
    <p:extLst>
      <p:ext uri="{BB962C8B-B14F-4D97-AF65-F5344CB8AC3E}">
        <p14:creationId xmlns:p14="http://schemas.microsoft.com/office/powerpoint/2010/main" val="32194643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0" i="0" kern="1200" dirty="0">
                <a:solidFill>
                  <a:schemeClr val="tx1"/>
                </a:solidFill>
                <a:effectLst/>
                <a:latin typeface="+mn-lt"/>
                <a:ea typeface="+mn-ea"/>
                <a:cs typeface="+mn-cs"/>
              </a:rPr>
              <a:t>*a</a:t>
            </a:r>
            <a:r>
              <a:rPr lang="en-GB" dirty="0"/>
              <a:t>ll but one of the influenza vaccines available in the UK are inactivated and cannot cause clinical influenza in those that are vaccinated. One vaccine, the live attenuated influenza vaccine (LAIV), contains live viruses that have been attenuated (weakened) and adapted to cold so that they can only replicate at the lower temperatures found in the nasal passage. These live viruses cannot replicate efficiently elsewhere in the body but may cause mild coryzal symptoms. </a:t>
            </a:r>
            <a:r>
              <a:rPr lang="en-GB" b="1" dirty="0"/>
              <a:t>LAIV should not be given to children or adolescents who are clinically severely immunocompromised due to conditions or immunosuppressive therapy. It is also contraindicated in children and adolescents receiving salicylate therapy (other than for topical treatment of localised conditions.</a:t>
            </a:r>
            <a:endParaRPr lang="en-GB"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The adjuvanted trivalent influenza vaccine (aIIV) recommended for those aged 65 years and over, is a surface antigen vaccine with an adjuvant added to boost the immune response made to it.</a:t>
            </a:r>
          </a:p>
          <a:p>
            <a:pPr marL="171450" indent="-171450">
              <a:buFont typeface="Arial" panose="020B0604020202020204" pitchFamily="34" charset="0"/>
              <a:buChar char="•"/>
            </a:pPr>
            <a:r>
              <a:rPr lang="en-GB" sz="1200" kern="1200" dirty="0">
                <a:solidFill>
                  <a:schemeClr val="tx1"/>
                </a:solidFill>
                <a:latin typeface="+mn-lt"/>
                <a:ea typeface="+mn-ea"/>
                <a:cs typeface="+mn-cs"/>
              </a:rPr>
              <a:t>Since March 2020, there have been no confirmed detections of wild type B/Yamagata lineage by the UK national influenza centre or internationally through any WHO influenza collaborating centres (as at August 2023). The public health risk from B/Yamagata is now considerably lower than at the time of the introduction of quadrivalent vaccines and B/Yamagata may be extinct. Therefore trivalent influenza vaccines, without a B/Yamagata strain, are currently considered clinically suitable. As manufacturers start to produce trivalent products, their use will be preferred over the equivalent quadrivalent formulation.</a:t>
            </a:r>
          </a:p>
          <a:p>
            <a:pPr marL="171450" indent="-171450">
              <a:buFont typeface="Arial" panose="020B0604020202020204" pitchFamily="34" charset="0"/>
              <a:buChar char="•"/>
            </a:pPr>
            <a:r>
              <a:rPr lang="en-GB" sz="1200" kern="1200" dirty="0">
                <a:solidFill>
                  <a:schemeClr val="tx1"/>
                </a:solidFill>
                <a:latin typeface="+mn-lt"/>
                <a:ea typeface="+mn-ea"/>
                <a:cs typeface="+mn-cs"/>
              </a:rPr>
              <a:t>In 2024, the live attenuated vaccine will revert to a trivalent formulation as recommended by the WHO.</a:t>
            </a:r>
            <a:endParaRPr lang="en-GB" sz="1200" b="0" i="0" kern="1200" dirty="0">
              <a:solidFill>
                <a:schemeClr val="tx1"/>
              </a:solidFill>
              <a:effectLst/>
              <a:latin typeface="+mn-lt"/>
              <a:ea typeface="+mn-ea"/>
              <a:cs typeface="+mn-cs"/>
            </a:endParaRPr>
          </a:p>
          <a:p>
            <a:r>
              <a:rPr lang="en-GB" dirty="0">
                <a:hlinkClick r:id="rId3"/>
              </a:rPr>
              <a:t>NHSE </a:t>
            </a:r>
            <a:r>
              <a:rPr lang="en-GB" dirty="0" err="1">
                <a:hlinkClick r:id="rId3"/>
              </a:rPr>
              <a:t>elfh</a:t>
            </a:r>
            <a:r>
              <a:rPr lang="en-GB" dirty="0">
                <a:hlinkClick r:id="rId3"/>
              </a:rPr>
              <a:t> Hub (e-lfh.org.uk)</a:t>
            </a:r>
            <a:endParaRPr lang="en-GB" dirty="0"/>
          </a:p>
          <a:p>
            <a:endParaRPr lang="en-GB" dirty="0"/>
          </a:p>
        </p:txBody>
      </p:sp>
      <p:sp>
        <p:nvSpPr>
          <p:cNvPr id="4" name="Slide Number Placeholder 3"/>
          <p:cNvSpPr>
            <a:spLocks noGrp="1"/>
          </p:cNvSpPr>
          <p:nvPr>
            <p:ph type="sldNum" sz="quarter" idx="10"/>
          </p:nvPr>
        </p:nvSpPr>
        <p:spPr/>
        <p:txBody>
          <a:bodyPr/>
          <a:lstStyle/>
          <a:p>
            <a:fld id="{C1736FF6-1147-4FCB-8859-A9D484787462}" type="slidenum">
              <a:rPr lang="en-GB" smtClean="0"/>
              <a:t>26</a:t>
            </a:fld>
            <a:endParaRPr lang="en-GB"/>
          </a:p>
        </p:txBody>
      </p:sp>
    </p:spTree>
    <p:extLst>
      <p:ext uri="{BB962C8B-B14F-4D97-AF65-F5344CB8AC3E}">
        <p14:creationId xmlns:p14="http://schemas.microsoft.com/office/powerpoint/2010/main" val="29116775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*The World Health Organization (WHO) convenes a group that reviews the global influenza situation (once each year for the northern hemisphere and once for the southern hemisphere) and recommends which influenza strains should go in the seasonal flu vaccines to be produced by manufacturers for the following season six to eight months later. This recommendation is based on information about the circulating viruses and epidemiological data from around the world at that time. </a:t>
            </a:r>
          </a:p>
          <a:p>
            <a:endPar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endParaRPr>
          </a:p>
          <a:p>
            <a:r>
              <a:rPr lang="en-GB" dirty="0">
                <a:hlinkClick r:id="rId3"/>
              </a:rPr>
              <a:t>Recommendations for influenza vaccine composition for the 2026-2027 northern hemisphere season</a:t>
            </a:r>
            <a:endParaRPr lang="en-GB" dirty="0"/>
          </a:p>
          <a:p>
            <a:endPar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endParaRPr>
          </a:p>
          <a:p>
            <a:endPar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endParaRPr>
          </a:p>
        </p:txBody>
      </p:sp>
      <p:sp>
        <p:nvSpPr>
          <p:cNvPr id="4" name="Slide Number Placeholder 3"/>
          <p:cNvSpPr>
            <a:spLocks noGrp="1"/>
          </p:cNvSpPr>
          <p:nvPr>
            <p:ph type="sldNum" sz="quarter" idx="10"/>
          </p:nvPr>
        </p:nvSpPr>
        <p:spPr/>
        <p:txBody>
          <a:bodyPr/>
          <a:lstStyle/>
          <a:p>
            <a:fld id="{C1736FF6-1147-4FCB-8859-A9D484787462}" type="slidenum">
              <a:rPr lang="en-GB" smtClean="0"/>
              <a:t>27</a:t>
            </a:fld>
            <a:endParaRPr lang="en-GB"/>
          </a:p>
        </p:txBody>
      </p:sp>
    </p:spTree>
    <p:extLst>
      <p:ext uri="{BB962C8B-B14F-4D97-AF65-F5344CB8AC3E}">
        <p14:creationId xmlns:p14="http://schemas.microsoft.com/office/powerpoint/2010/main" val="13236165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1736FF6-1147-4FCB-8859-A9D484787462}" type="slidenum">
              <a:rPr lang="en-GB" smtClean="0"/>
              <a:t>28</a:t>
            </a:fld>
            <a:endParaRPr lang="en-GB"/>
          </a:p>
        </p:txBody>
      </p:sp>
    </p:spTree>
    <p:extLst>
      <p:ext uri="{BB962C8B-B14F-4D97-AF65-F5344CB8AC3E}">
        <p14:creationId xmlns:p14="http://schemas.microsoft.com/office/powerpoint/2010/main" val="3132632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b="0" i="0" kern="1200" dirty="0">
                <a:solidFill>
                  <a:schemeClr val="tx1"/>
                </a:solidFill>
                <a:effectLst/>
                <a:latin typeface="+mn-lt"/>
                <a:ea typeface="+mn-ea"/>
                <a:cs typeface="+mn-cs"/>
              </a:rPr>
              <a:t>Each year, the JCVI reviews all the available data for the currently licensed flu vaccines and makes recommendations as to which vaccines should be offered to the different patient groups in the forthcoming flu season in order to maximise their protection against flu.</a:t>
            </a:r>
          </a:p>
          <a:p>
            <a:pPr fontAlgn="base"/>
            <a:r>
              <a:rPr lang="en-GB" sz="1200" b="0" i="0" kern="1200" dirty="0">
                <a:solidFill>
                  <a:schemeClr val="tx1"/>
                </a:solidFill>
                <a:effectLst/>
                <a:latin typeface="+mn-lt"/>
                <a:ea typeface="+mn-ea"/>
                <a:cs typeface="+mn-cs"/>
              </a:rPr>
              <a:t>The recommendations change from year to year as a wider and improved range of vaccines becomes available and more is known about the effectiveness of the different vaccines.</a:t>
            </a:r>
          </a:p>
          <a:p>
            <a:pPr fontAlgn="base"/>
            <a:r>
              <a:rPr lang="en-GB" sz="1200" b="0" i="0" kern="1200" dirty="0">
                <a:solidFill>
                  <a:schemeClr val="tx1"/>
                </a:solidFill>
                <a:effectLst/>
                <a:latin typeface="+mn-lt"/>
                <a:ea typeface="+mn-ea"/>
                <a:cs typeface="+mn-cs"/>
              </a:rPr>
              <a:t>Different flu vaccines are recommended for different age groups. It is important to know which vaccine to give to which individuals.</a:t>
            </a:r>
            <a:r>
              <a:rPr lang="en-GB" dirty="0">
                <a:hlinkClick r:id="rId3"/>
              </a:rPr>
              <a:t> HSS(MD) 30 2026 - THE 2026 2027 SEASONAL INFLUENZA VACCINATION PROGRAMME.pdf</a:t>
            </a:r>
            <a:r>
              <a:rPr lang="en-GB" dirty="0"/>
              <a:t> </a:t>
            </a:r>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C1736FF6-1147-4FCB-8859-A9D484787462}" type="slidenum">
              <a:rPr lang="en-GB" smtClean="0"/>
              <a:t>29</a:t>
            </a:fld>
            <a:endParaRPr lang="en-GB"/>
          </a:p>
        </p:txBody>
      </p:sp>
    </p:spTree>
    <p:extLst>
      <p:ext uri="{BB962C8B-B14F-4D97-AF65-F5344CB8AC3E}">
        <p14:creationId xmlns:p14="http://schemas.microsoft.com/office/powerpoint/2010/main" val="6666593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fontAlgn="base">
              <a:buFont typeface="Arial" panose="020B0604020202020204" pitchFamily="34" charset="0"/>
              <a:buChar char="•"/>
            </a:pPr>
            <a:r>
              <a:rPr lang="en-GB" sz="1200" b="0" i="0" kern="1200" dirty="0">
                <a:solidFill>
                  <a:schemeClr val="tx1"/>
                </a:solidFill>
                <a:effectLst/>
                <a:latin typeface="+mn-lt"/>
                <a:ea typeface="+mn-ea"/>
                <a:cs typeface="+mn-cs"/>
              </a:rPr>
              <a:t>For 2026/27, IIVc is formulated as a trivalent vaccine.  </a:t>
            </a:r>
          </a:p>
          <a:p>
            <a:pPr marL="171450" indent="-171450" fontAlgn="base">
              <a:buFont typeface="Arial" panose="020B0604020202020204" pitchFamily="34" charset="0"/>
              <a:buChar char="•"/>
            </a:pPr>
            <a:r>
              <a:rPr lang="en-GB" dirty="0">
                <a:hlinkClick r:id="rId3"/>
              </a:rPr>
              <a:t>JCVI statement on influenza vaccines for 2026 to 2027 - GOV.UK</a:t>
            </a:r>
            <a:endParaRPr lang="en-GB" dirty="0"/>
          </a:p>
          <a:p>
            <a:pPr marL="171450" indent="-171450" fontAlgn="base">
              <a:buFont typeface="Arial" panose="020B0604020202020204" pitchFamily="34" charset="0"/>
              <a:buChar char="•"/>
            </a:pPr>
            <a:r>
              <a:rPr lang="en-GB" dirty="0"/>
              <a:t>JCVI</a:t>
            </a:r>
            <a:r>
              <a:rPr lang="en-GB" sz="1200" b="0" i="0" kern="1200" dirty="0">
                <a:solidFill>
                  <a:schemeClr val="tx1"/>
                </a:solidFill>
                <a:effectLst/>
                <a:latin typeface="+mn-lt"/>
                <a:ea typeface="+mn-ea"/>
                <a:cs typeface="+mn-cs"/>
              </a:rPr>
              <a:t> is of the view that there is enough supporting evidence for </a:t>
            </a:r>
            <a:r>
              <a:rPr lang="en-GB" dirty="0" err="1"/>
              <a:t>IIVc</a:t>
            </a:r>
            <a:r>
              <a:rPr lang="en-GB" sz="1200" b="0" i="0" kern="1200" dirty="0">
                <a:solidFill>
                  <a:schemeClr val="tx1"/>
                </a:solidFill>
                <a:effectLst/>
                <a:latin typeface="+mn-lt"/>
                <a:ea typeface="+mn-ea"/>
                <a:cs typeface="+mn-cs"/>
              </a:rPr>
              <a:t> to now be considered equivalent to </a:t>
            </a:r>
            <a:r>
              <a:rPr lang="en-GB" dirty="0" err="1"/>
              <a:t>aIIV</a:t>
            </a:r>
            <a:r>
              <a:rPr lang="en-GB" sz="1200" b="0" i="0" kern="1200" dirty="0">
                <a:solidFill>
                  <a:schemeClr val="tx1"/>
                </a:solidFill>
                <a:effectLst/>
                <a:latin typeface="+mn-lt"/>
                <a:ea typeface="+mn-ea"/>
                <a:cs typeface="+mn-cs"/>
              </a:rPr>
              <a:t>, </a:t>
            </a:r>
            <a:r>
              <a:rPr lang="en-GB" dirty="0"/>
              <a:t>IIV-HD</a:t>
            </a:r>
            <a:r>
              <a:rPr lang="en-GB" sz="1200" b="0" i="0" kern="1200" dirty="0">
                <a:solidFill>
                  <a:schemeClr val="tx1"/>
                </a:solidFill>
                <a:effectLst/>
                <a:latin typeface="+mn-lt"/>
                <a:ea typeface="+mn-ea"/>
                <a:cs typeface="+mn-cs"/>
              </a:rPr>
              <a:t> and </a:t>
            </a:r>
            <a:r>
              <a:rPr lang="en-GB" dirty="0" err="1"/>
              <a:t>IIVr</a:t>
            </a:r>
            <a:r>
              <a:rPr lang="en-GB" sz="1200" b="0" i="0" kern="1200" dirty="0">
                <a:solidFill>
                  <a:schemeClr val="tx1"/>
                </a:solidFill>
                <a:effectLst/>
                <a:latin typeface="+mn-lt"/>
                <a:ea typeface="+mn-ea"/>
                <a:cs typeface="+mn-cs"/>
              </a:rPr>
              <a:t> in those aged 65 years and older (</a:t>
            </a:r>
            <a:r>
              <a:rPr lang="en-GB" dirty="0"/>
              <a:t>JCVI</a:t>
            </a:r>
            <a:r>
              <a:rPr lang="en-GB" sz="1200" b="0" i="0" kern="1200" dirty="0">
                <a:solidFill>
                  <a:schemeClr val="tx1"/>
                </a:solidFill>
                <a:effectLst/>
                <a:latin typeface="+mn-lt"/>
                <a:ea typeface="+mn-ea"/>
                <a:cs typeface="+mn-cs"/>
              </a:rPr>
              <a:t> meeting, 4 June 2025). This is based on </a:t>
            </a:r>
            <a:r>
              <a:rPr lang="en-GB" dirty="0"/>
              <a:t>UKHSA</a:t>
            </a:r>
            <a:r>
              <a:rPr lang="en-GB" sz="1200" b="0" i="0" kern="1200" dirty="0">
                <a:solidFill>
                  <a:schemeClr val="tx1"/>
                </a:solidFill>
                <a:effectLst/>
                <a:latin typeface="+mn-lt"/>
                <a:ea typeface="+mn-ea"/>
                <a:cs typeface="+mn-cs"/>
              </a:rPr>
              <a:t> vaccine effectiveness data from the 2024 to 2025 season which showed overlapping confidence intervals for </a:t>
            </a:r>
            <a:r>
              <a:rPr lang="en-GB" dirty="0" err="1"/>
              <a:t>aIIV</a:t>
            </a:r>
            <a:r>
              <a:rPr lang="en-GB" sz="1200" b="0" i="0" kern="1200" dirty="0">
                <a:solidFill>
                  <a:schemeClr val="tx1"/>
                </a:solidFill>
                <a:effectLst/>
                <a:latin typeface="+mn-lt"/>
                <a:ea typeface="+mn-ea"/>
                <a:cs typeface="+mn-cs"/>
              </a:rPr>
              <a:t>, </a:t>
            </a:r>
            <a:r>
              <a:rPr lang="en-GB" dirty="0"/>
              <a:t>IIV-HD</a:t>
            </a:r>
            <a:r>
              <a:rPr lang="en-GB" sz="1200" b="0" i="0" kern="1200" dirty="0">
                <a:solidFill>
                  <a:schemeClr val="tx1"/>
                </a:solidFill>
                <a:effectLst/>
                <a:latin typeface="+mn-lt"/>
                <a:ea typeface="+mn-ea"/>
                <a:cs typeface="+mn-cs"/>
              </a:rPr>
              <a:t> and </a:t>
            </a:r>
            <a:r>
              <a:rPr lang="en-GB" dirty="0" err="1"/>
              <a:t>IIVc</a:t>
            </a:r>
            <a:r>
              <a:rPr lang="en-GB" sz="1200" b="0" i="0" kern="1200" dirty="0">
                <a:solidFill>
                  <a:schemeClr val="tx1"/>
                </a:solidFill>
                <a:effectLst/>
                <a:latin typeface="+mn-lt"/>
                <a:ea typeface="+mn-ea"/>
                <a:cs typeface="+mn-cs"/>
              </a:rPr>
              <a:t> (noting that </a:t>
            </a:r>
            <a:r>
              <a:rPr lang="en-GB" dirty="0" err="1"/>
              <a:t>IIVr</a:t>
            </a:r>
            <a:r>
              <a:rPr lang="en-GB" sz="1200" b="0" i="0" kern="1200" dirty="0">
                <a:solidFill>
                  <a:schemeClr val="tx1"/>
                </a:solidFill>
                <a:effectLst/>
                <a:latin typeface="+mn-lt"/>
                <a:ea typeface="+mn-ea"/>
                <a:cs typeface="+mn-cs"/>
              </a:rPr>
              <a:t> was not used in the UK in this season). A meta-analysis of vaccine effectiveness against hospitalisation from the 2022 to 2023 and 2023 to 2024 seasons had also shown overlapping confidence intervals for these vaccines, suggesting that </a:t>
            </a:r>
            <a:r>
              <a:rPr lang="en-GB" dirty="0" err="1"/>
              <a:t>IIVc</a:t>
            </a:r>
            <a:r>
              <a:rPr lang="en-GB" sz="1200" b="0" i="0" kern="1200" dirty="0">
                <a:solidFill>
                  <a:schemeClr val="tx1"/>
                </a:solidFill>
                <a:effectLst/>
                <a:latin typeface="+mn-lt"/>
                <a:ea typeface="+mn-ea"/>
                <a:cs typeface="+mn-cs"/>
              </a:rPr>
              <a:t> performs as well as </a:t>
            </a:r>
            <a:r>
              <a:rPr lang="en-GB" dirty="0" err="1"/>
              <a:t>aIIV</a:t>
            </a:r>
            <a:r>
              <a:rPr lang="en-GB" sz="1200" b="0" i="0" kern="1200" dirty="0">
                <a:solidFill>
                  <a:schemeClr val="tx1"/>
                </a:solidFill>
                <a:effectLst/>
                <a:latin typeface="+mn-lt"/>
                <a:ea typeface="+mn-ea"/>
                <a:cs typeface="+mn-cs"/>
              </a:rPr>
              <a:t> and </a:t>
            </a:r>
            <a:r>
              <a:rPr lang="en-GB" dirty="0"/>
              <a:t>IIV-HD</a:t>
            </a:r>
            <a:r>
              <a:rPr lang="en-GB" sz="1200" b="0" i="0" kern="1200" dirty="0">
                <a:solidFill>
                  <a:schemeClr val="tx1"/>
                </a:solidFill>
                <a:effectLst/>
                <a:latin typeface="+mn-lt"/>
                <a:ea typeface="+mn-ea"/>
                <a:cs typeface="+mn-cs"/>
              </a:rPr>
              <a:t> against hospitalisation for adults over 65 years.</a:t>
            </a:r>
          </a:p>
          <a:p>
            <a:pPr marL="171450" indent="-171450" fontAlgn="base">
              <a:buFont typeface="Arial" panose="020B0604020202020204" pitchFamily="34" charset="0"/>
              <a:buChar char="•"/>
            </a:pPr>
            <a:endParaRPr lang="en-GB" sz="1200" b="0" i="0" kern="1200" dirty="0">
              <a:solidFill>
                <a:schemeClr val="tx1"/>
              </a:solidFill>
              <a:effectLst/>
              <a:latin typeface="+mn-lt"/>
              <a:ea typeface="+mn-ea"/>
              <a:cs typeface="+mn-cs"/>
            </a:endParaRPr>
          </a:p>
          <a:p>
            <a:pPr marL="171450" indent="-171450" fontAlgn="base">
              <a:buFont typeface="Arial" panose="020B0604020202020204" pitchFamily="34" charset="0"/>
              <a:buChar char="•"/>
            </a:pPr>
            <a:endParaRPr lang="en-GB" sz="1200" b="0" i="0" kern="1200" dirty="0">
              <a:solidFill>
                <a:schemeClr val="tx1"/>
              </a:solidFill>
              <a:effectLst/>
              <a:latin typeface="+mn-lt"/>
              <a:ea typeface="+mn-ea"/>
              <a:cs typeface="+mn-cs"/>
            </a:endParaRPr>
          </a:p>
          <a:p>
            <a:pPr marL="0" indent="0" fontAlgn="base">
              <a:buFont typeface="Arial" panose="020B0604020202020204" pitchFamily="34" charset="0"/>
              <a:buNone/>
            </a:pPr>
            <a:r>
              <a:rPr lang="en-GB" dirty="0">
                <a:hlinkClick r:id="rId4"/>
              </a:rPr>
              <a:t>Green Book Chapter 19 Influenza</a:t>
            </a:r>
            <a:r>
              <a:rPr lang="en-GB" dirty="0"/>
              <a:t>:</a:t>
            </a:r>
            <a:endParaRPr lang="en-GB" sz="1200" b="0" i="0" kern="1200" dirty="0">
              <a:solidFill>
                <a:schemeClr val="tx1"/>
              </a:solidFill>
              <a:effectLst/>
              <a:latin typeface="+mn-lt"/>
              <a:ea typeface="+mn-ea"/>
              <a:cs typeface="+mn-cs"/>
            </a:endParaRPr>
          </a:p>
          <a:p>
            <a:pPr marL="171450" indent="-171450" fontAlgn="base">
              <a:buFont typeface="Arial" panose="020B0604020202020204" pitchFamily="34" charset="0"/>
              <a:buChar char="•"/>
            </a:pPr>
            <a:r>
              <a:rPr lang="en-GB" sz="1200" b="0" i="0" kern="1200" dirty="0">
                <a:solidFill>
                  <a:schemeClr val="tx1"/>
                </a:solidFill>
                <a:effectLst/>
                <a:latin typeface="+mn-lt"/>
                <a:ea typeface="+mn-ea"/>
                <a:cs typeface="+mn-cs"/>
              </a:rPr>
              <a:t>Children aged 6 months to under 9 years who are in clinical risk groups and have not received influenza vaccine previously, or who are household contacts of individuals with immunosuppression should be offered a second dose of vaccine. </a:t>
            </a:r>
          </a:p>
          <a:p>
            <a:pPr marL="171450" indent="-171450" fontAlgn="base">
              <a:buFont typeface="Arial" panose="020B0604020202020204" pitchFamily="34" charset="0"/>
              <a:buChar char="•"/>
            </a:pPr>
            <a:r>
              <a:rPr lang="en-GB" sz="1200" b="0" i="0" kern="1200" dirty="0">
                <a:solidFill>
                  <a:schemeClr val="tx1"/>
                </a:solidFill>
                <a:effectLst/>
                <a:latin typeface="+mn-lt"/>
                <a:ea typeface="+mn-ea"/>
                <a:cs typeface="+mn-cs"/>
              </a:rPr>
              <a:t>Children who have received 1 or more doses of any influenza vaccine before should be consider</a:t>
            </a:r>
            <a:r>
              <a:rPr lang="en-GB" sz="1100" b="0" i="0" kern="1200" dirty="0">
                <a:solidFill>
                  <a:schemeClr val="tx1"/>
                </a:solidFill>
                <a:effectLst/>
                <a:latin typeface="+mn-lt"/>
                <a:ea typeface="+mn-ea"/>
                <a:cs typeface="+mn-cs"/>
              </a:rPr>
              <a:t>e</a:t>
            </a:r>
            <a:r>
              <a:rPr lang="en-GB" sz="1200" b="0" i="0" kern="1200" dirty="0">
                <a:solidFill>
                  <a:schemeClr val="tx1"/>
                </a:solidFill>
                <a:effectLst/>
                <a:latin typeface="+mn-lt"/>
                <a:ea typeface="+mn-ea"/>
                <a:cs typeface="+mn-cs"/>
              </a:rPr>
              <a:t>d as previously vaccinated (see later section on children). </a:t>
            </a:r>
          </a:p>
          <a:p>
            <a:pPr marL="171450" indent="-171450" fontAlgn="base">
              <a:buFont typeface="Arial" panose="020B0604020202020204" pitchFamily="34" charset="0"/>
              <a:buChar char="•"/>
            </a:pPr>
            <a:r>
              <a:rPr lang="en-GB" sz="1200" b="0" i="0" kern="1200" dirty="0">
                <a:solidFill>
                  <a:schemeClr val="tx1"/>
                </a:solidFill>
                <a:effectLst/>
                <a:latin typeface="+mn-lt"/>
                <a:ea typeface="+mn-ea"/>
                <a:cs typeface="+mn-cs"/>
              </a:rPr>
              <a:t>JCVI has advised that children aged 2 years to under 9 years of age who are not in a clinical risk group only require a single dose of LAIV irrespective of whether they have received influenza vaccine previously. This advice differs from that in the SmPC for LAIV. </a:t>
            </a:r>
          </a:p>
          <a:p>
            <a:pPr marL="171450" indent="-171450" fontAlgn="base">
              <a:buFont typeface="Arial" panose="020B0604020202020204" pitchFamily="34" charset="0"/>
              <a:buChar char="•"/>
            </a:pPr>
            <a:r>
              <a:rPr lang="en-GB" sz="1200" b="0" i="0" kern="1200" dirty="0">
                <a:solidFill>
                  <a:schemeClr val="tx1"/>
                </a:solidFill>
                <a:effectLst/>
                <a:latin typeface="+mn-lt"/>
                <a:ea typeface="+mn-ea"/>
                <a:cs typeface="+mn-cs"/>
              </a:rPr>
              <a:t>Healthy children under 9 years whose parents request they receive IIV instead of LAIV should be offered a single dose, even if they have not previously received influenza vaccine. The same applies to healthy children who cannot receive LAIV due to contraindications.</a:t>
            </a:r>
          </a:p>
          <a:p>
            <a:pPr marL="171450" indent="-171450" fontAlgn="base">
              <a:buFont typeface="Arial" panose="020B0604020202020204" pitchFamily="34" charset="0"/>
              <a:buChar char="•"/>
            </a:pPr>
            <a:endParaRPr lang="en-GB"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en-GB" sz="1200" dirty="0">
                <a:solidFill>
                  <a:prstClr val="black"/>
                </a:solidFill>
                <a:latin typeface="Arial" charset="0"/>
                <a:ea typeface="ヒラギノ角ゴ Pro W3" charset="-128"/>
                <a:cs typeface="ヒラギノ角ゴ Pro W3" charset="-128"/>
              </a:rPr>
              <a:t>SmPC (Summary of Product Characteristics): </a:t>
            </a:r>
            <a:r>
              <a:rPr lang="en-GB" sz="1200" dirty="0">
                <a:hlinkClick r:id="rId5"/>
              </a:rPr>
              <a:t>Cell-based Trivalent Influenza Vaccine (Surface Antigen, Inactivated) Seqirus suspension for injection in pre-filled syringe - Summary of Product Characteristics (SmPC) - (</a:t>
            </a:r>
            <a:r>
              <a:rPr lang="en-GB" sz="1200" dirty="0" err="1">
                <a:hlinkClick r:id="rId5"/>
              </a:rPr>
              <a:t>emc</a:t>
            </a:r>
            <a:r>
              <a:rPr lang="en-GB" sz="1200" dirty="0">
                <a:hlinkClick r:id="rId5"/>
              </a:rPr>
              <a:t>) | 15818</a:t>
            </a:r>
            <a:endParaRPr lang="en-GB" sz="1200" dirty="0"/>
          </a:p>
          <a:p>
            <a:pPr marL="0" indent="0" fontAlgn="base">
              <a:buFont typeface="Arial" panose="020B0604020202020204" pitchFamily="34" charset="0"/>
              <a:buNone/>
            </a:pPr>
            <a:endParaRPr lang="en-GB" sz="1200" dirty="0">
              <a:solidFill>
                <a:prstClr val="black"/>
              </a:solidFill>
              <a:latin typeface="Arial" charset="0"/>
              <a:ea typeface="ヒラギノ角ゴ Pro W3" charset="-128"/>
              <a:cs typeface="ヒラギノ角ゴ Pro W3" charset="-128"/>
            </a:endParaRPr>
          </a:p>
        </p:txBody>
      </p:sp>
      <p:sp>
        <p:nvSpPr>
          <p:cNvPr id="4" name="Slide Number Placeholder 3"/>
          <p:cNvSpPr>
            <a:spLocks noGrp="1"/>
          </p:cNvSpPr>
          <p:nvPr>
            <p:ph type="sldNum" sz="quarter" idx="10"/>
          </p:nvPr>
        </p:nvSpPr>
        <p:spPr/>
        <p:txBody>
          <a:bodyPr/>
          <a:lstStyle/>
          <a:p>
            <a:fld id="{C1736FF6-1147-4FCB-8859-A9D484787462}" type="slidenum">
              <a:rPr lang="en-GB" smtClean="0"/>
              <a:t>30</a:t>
            </a:fld>
            <a:endParaRPr lang="en-GB"/>
          </a:p>
        </p:txBody>
      </p:sp>
    </p:spTree>
    <p:extLst>
      <p:ext uri="{BB962C8B-B14F-4D97-AF65-F5344CB8AC3E}">
        <p14:creationId xmlns:p14="http://schemas.microsoft.com/office/powerpoint/2010/main" val="31583793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1200"/>
              </a:spcBef>
              <a:spcAft>
                <a:spcPct val="0"/>
              </a:spcAft>
              <a:buClrTx/>
              <a:buSzTx/>
              <a:buFont typeface="Arial" panose="020B0604020202020204" pitchFamily="34" charset="0"/>
              <a:buNone/>
              <a:tabLst/>
              <a:defRPr/>
            </a:pPr>
            <a:r>
              <a:rPr lang="en-GB" sz="1200" kern="1200" dirty="0">
                <a:solidFill>
                  <a:srgbClr val="FF0000"/>
                </a:solidFill>
                <a:latin typeface="Arial" pitchFamily="34" charset="0"/>
                <a:ea typeface="ヒラギノ角ゴ Pro W3" pitchFamily="84" charset="-128"/>
              </a:rPr>
              <a:t>IIVc is licensed for adults and children from 6 months of age.</a:t>
            </a:r>
          </a:p>
          <a:p>
            <a:pPr marL="0" marR="0" lvl="0" indent="0" algn="l" defTabSz="914400" rtl="0" eaLnBrk="0" fontAlgn="base" latinLnBrk="0" hangingPunct="0">
              <a:lnSpc>
                <a:spcPct val="100000"/>
              </a:lnSpc>
              <a:spcBef>
                <a:spcPts val="1200"/>
              </a:spcBef>
              <a:spcAft>
                <a:spcPct val="0"/>
              </a:spcAft>
              <a:buClrTx/>
              <a:buSzTx/>
              <a:buFont typeface="Arial" panose="020B0604020202020204" pitchFamily="34" charset="0"/>
              <a:buNone/>
              <a:tabLst/>
              <a:defRPr/>
            </a:pPr>
            <a:endParaRPr kumimoji="0" lang="en-GB" b="0" i="0" u="none" strike="noStrike" kern="1200" cap="none" spc="0" normalizeH="0" baseline="0" noProof="0" dirty="0">
              <a:ln>
                <a:noFill/>
              </a:ln>
              <a:solidFill>
                <a:srgbClr val="FF0000"/>
              </a:solidFill>
              <a:effectLst/>
              <a:uLnTx/>
              <a:uFillTx/>
              <a:latin typeface="Arial" pitchFamily="34" charset="0"/>
              <a:ea typeface="ヒラギノ角ゴ Pro W3" pitchFamily="84" charset="-128"/>
            </a:endParaRPr>
          </a:p>
          <a:p>
            <a:pPr marL="0" marR="0" lvl="0" indent="0" algn="l" defTabSz="914400" rtl="0" eaLnBrk="0" fontAlgn="base" latinLnBrk="0" hangingPunct="0">
              <a:lnSpc>
                <a:spcPct val="100000"/>
              </a:lnSpc>
              <a:spcBef>
                <a:spcPts val="1200"/>
              </a:spcBef>
              <a:spcAft>
                <a:spcPct val="0"/>
              </a:spcAft>
              <a:buClrTx/>
              <a:buSzTx/>
              <a:buFont typeface="Arial" panose="020B0604020202020204" pitchFamily="34" charset="0"/>
              <a:buNone/>
              <a:tabLst/>
              <a:defRPr/>
            </a:pPr>
            <a:r>
              <a:rPr lang="en-GB" dirty="0"/>
              <a:t>Cell cultured vaccines such as IIVc should overcome some of the issues associated with egg-adaptation seen in vaccines which use virus grown in eggs.</a:t>
            </a:r>
          </a:p>
          <a:p>
            <a:pPr marL="0" marR="0" lvl="0" indent="0" algn="l" defTabSz="914400" rtl="0" eaLnBrk="0" fontAlgn="base" latinLnBrk="0" hangingPunct="0">
              <a:lnSpc>
                <a:spcPct val="100000"/>
              </a:lnSpc>
              <a:spcBef>
                <a:spcPts val="1200"/>
              </a:spcBef>
              <a:spcAft>
                <a:spcPct val="0"/>
              </a:spcAft>
              <a:buClrTx/>
              <a:buSzTx/>
              <a:buFont typeface="Arial" panose="020B0604020202020204" pitchFamily="34" charset="0"/>
              <a:buNone/>
              <a:tabLst/>
              <a:defRPr/>
            </a:pPr>
            <a:r>
              <a:rPr lang="en-GB" dirty="0">
                <a:hlinkClick r:id="rId3"/>
              </a:rPr>
              <a:t>Green Book Chapter 19 Influenza (publishing.service.gov.uk)</a:t>
            </a:r>
            <a:endParaRPr kumimoji="0" lang="en-GB" b="0" i="0" u="none" strike="noStrike" kern="1200" cap="none" spc="0" normalizeH="0" baseline="0" noProof="0" dirty="0">
              <a:ln>
                <a:noFill/>
              </a:ln>
              <a:solidFill>
                <a:srgbClr val="FF0000"/>
              </a:solidFill>
              <a:effectLst/>
              <a:uLnTx/>
              <a:uFillTx/>
              <a:latin typeface="Arial" pitchFamily="34" charset="0"/>
              <a:ea typeface="ヒラギノ角ゴ Pro W3" pitchFamily="84" charset="-128"/>
            </a:endParaRPr>
          </a:p>
          <a:p>
            <a:pPr marL="0" marR="0" lvl="0" indent="0" algn="l" defTabSz="914400" rtl="0" eaLnBrk="0" fontAlgn="base" latinLnBrk="0" hangingPunct="0">
              <a:lnSpc>
                <a:spcPct val="100000"/>
              </a:lnSpc>
              <a:spcBef>
                <a:spcPct val="20000"/>
              </a:spcBef>
              <a:spcAft>
                <a:spcPct val="0"/>
              </a:spcAft>
              <a:buClr>
                <a:srgbClr val="00A8CA"/>
              </a:buClr>
              <a:buSzPct val="65000"/>
              <a:buFont typeface="Wingdings" pitchFamily="2" charset="2"/>
              <a:buNone/>
              <a:tabLst/>
              <a:defRPr/>
            </a:pPr>
            <a:endParaRPr kumimoji="0" lang="en-GB" b="0" i="0" u="none" strike="noStrike" kern="0" cap="none" spc="0" normalizeH="0" baseline="0" noProof="0" dirty="0">
              <a:ln>
                <a:noFill/>
              </a:ln>
              <a:solidFill>
                <a:srgbClr val="000000"/>
              </a:solidFill>
              <a:effectLst/>
              <a:uLnTx/>
              <a:uFillTx/>
              <a:latin typeface="Arial"/>
            </a:endParaRPr>
          </a:p>
          <a:p>
            <a:pPr marL="0" marR="0" lvl="0" indent="0" algn="l" defTabSz="914400" rtl="0" eaLnBrk="0" fontAlgn="base" latinLnBrk="0" hangingPunct="0">
              <a:lnSpc>
                <a:spcPct val="100000"/>
              </a:lnSpc>
              <a:spcBef>
                <a:spcPct val="20000"/>
              </a:spcBef>
              <a:spcAft>
                <a:spcPct val="0"/>
              </a:spcAft>
              <a:buClr>
                <a:srgbClr val="00A8CA"/>
              </a:buClr>
              <a:buSzPct val="65000"/>
              <a:buFont typeface="Wingdings" pitchFamily="2" charset="2"/>
              <a:buNone/>
              <a:tabLst/>
              <a:defRPr/>
            </a:pPr>
            <a:endParaRPr kumimoji="0" lang="en-GB" b="0" i="0" u="none" strike="noStrike" kern="0" cap="none" spc="0" normalizeH="0" baseline="0" noProof="0" dirty="0">
              <a:ln>
                <a:noFill/>
              </a:ln>
              <a:solidFill>
                <a:srgbClr val="000000"/>
              </a:solidFill>
              <a:effectLst/>
              <a:uLnTx/>
              <a:uFillTx/>
              <a:latin typeface="Arial"/>
            </a:endParaRPr>
          </a:p>
          <a:p>
            <a:endParaRPr lang="en-GB" dirty="0"/>
          </a:p>
        </p:txBody>
      </p:sp>
      <p:sp>
        <p:nvSpPr>
          <p:cNvPr id="4" name="Slide Number Placeholder 3"/>
          <p:cNvSpPr>
            <a:spLocks noGrp="1"/>
          </p:cNvSpPr>
          <p:nvPr>
            <p:ph type="sldNum" sz="quarter" idx="10"/>
          </p:nvPr>
        </p:nvSpPr>
        <p:spPr/>
        <p:txBody>
          <a:bodyPr/>
          <a:lstStyle/>
          <a:p>
            <a:fld id="{C1736FF6-1147-4FCB-8859-A9D484787462}" type="slidenum">
              <a:rPr lang="en-GB" smtClean="0"/>
              <a:t>31</a:t>
            </a:fld>
            <a:endParaRPr lang="en-GB"/>
          </a:p>
        </p:txBody>
      </p:sp>
    </p:spTree>
    <p:extLst>
      <p:ext uri="{BB962C8B-B14F-4D97-AF65-F5344CB8AC3E}">
        <p14:creationId xmlns:p14="http://schemas.microsoft.com/office/powerpoint/2010/main" val="42484595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dirty="0">
                <a:latin typeface="Arial" panose="020B0604020202020204" pitchFamily="34" charset="0"/>
                <a:cs typeface="Arial" panose="020B0604020202020204" pitchFamily="34" charset="0"/>
              </a:rPr>
              <a:t>Fluenz</a:t>
            </a:r>
            <a:r>
              <a:rPr lang="en-GB" sz="1200" dirty="0">
                <a:solidFill>
                  <a:srgbClr val="00B0F0"/>
                </a:solidFill>
                <a:latin typeface="Arial" charset="0"/>
                <a:ea typeface="ヒラギノ角ゴ Pro W3" charset="-128"/>
                <a:cs typeface="ヒラギノ角ゴ Pro W3" charset="-128"/>
              </a:rPr>
              <a:t>®</a:t>
            </a:r>
            <a:r>
              <a:rPr lang="en-GB" dirty="0">
                <a:latin typeface="Arial" panose="020B0604020202020204" pitchFamily="34" charset="0"/>
                <a:cs typeface="Arial" panose="020B0604020202020204" pitchFamily="34" charset="0"/>
              </a:rPr>
              <a:t> is a live attenuated intranasal influenza vaccine, and is trivalent as recommended by JCVI advice and WHO. </a:t>
            </a:r>
          </a:p>
          <a:p>
            <a:pPr eaLnBrk="1" hangingPunct="1"/>
            <a:endParaRPr lang="en-GB" dirty="0">
              <a:latin typeface="Arial" panose="020B0604020202020204" pitchFamily="34" charset="0"/>
              <a:cs typeface="Arial" panose="020B0604020202020204" pitchFamily="34" charset="0"/>
            </a:endParaRPr>
          </a:p>
          <a:p>
            <a:pPr eaLnBrk="1" hangingPunct="1"/>
            <a:r>
              <a:rPr lang="en-GB" altLang="en-US" dirty="0">
                <a:latin typeface="Arial" panose="020B0604020202020204" pitchFamily="34" charset="0"/>
                <a:cs typeface="Arial" panose="020B0604020202020204" pitchFamily="34" charset="0"/>
              </a:rPr>
              <a:t>As well as being the vaccine of choice</a:t>
            </a:r>
            <a:r>
              <a:rPr lang="en-GB" altLang="en-US" baseline="0" dirty="0">
                <a:latin typeface="Arial" panose="020B0604020202020204" pitchFamily="34" charset="0"/>
                <a:cs typeface="Arial" panose="020B0604020202020204" pitchFamily="34" charset="0"/>
              </a:rPr>
              <a:t> for healthy preschool children (from age 2 upwards) and children p1-7 and Years 8-12 (the programme </a:t>
            </a:r>
            <a:r>
              <a:rPr lang="en-GB" altLang="en-US" dirty="0">
                <a:latin typeface="Arial" panose="020B0604020202020204" pitchFamily="34" charset="0"/>
                <a:cs typeface="Arial" panose="020B0604020202020204" pitchFamily="34" charset="0"/>
              </a:rPr>
              <a:t>d</a:t>
            </a:r>
            <a:r>
              <a:rPr lang="en-GB" altLang="en-US" baseline="0" dirty="0">
                <a:latin typeface="Arial" panose="020B0604020202020204" pitchFamily="34" charset="0"/>
                <a:cs typeface="Arial" panose="020B0604020202020204" pitchFamily="34" charset="0"/>
              </a:rPr>
              <a:t>elivered by the school nursing team), </a:t>
            </a:r>
            <a:r>
              <a:rPr lang="en-GB" altLang="en-US" baseline="0" dirty="0" err="1">
                <a:latin typeface="Arial" panose="020B0604020202020204" pitchFamily="34" charset="0"/>
                <a:cs typeface="Arial" panose="020B0604020202020204" pitchFamily="34" charset="0"/>
              </a:rPr>
              <a:t>Fluenz</a:t>
            </a:r>
            <a:r>
              <a:rPr lang="en-GB" sz="1200" dirty="0">
                <a:solidFill>
                  <a:srgbClr val="00B0F0"/>
                </a:solidFill>
                <a:latin typeface="Arial" charset="0"/>
                <a:ea typeface="ヒラギノ角ゴ Pro W3" charset="-128"/>
                <a:cs typeface="ヒラギノ角ゴ Pro W3" charset="-128"/>
              </a:rPr>
              <a:t>®</a:t>
            </a:r>
            <a:r>
              <a:rPr lang="en-GB" altLang="en-US" baseline="0" dirty="0">
                <a:latin typeface="Arial" panose="020B0604020202020204" pitchFamily="34" charset="0"/>
                <a:cs typeface="Arial" panose="020B0604020202020204" pitchFamily="34" charset="0"/>
              </a:rPr>
              <a:t> is also the vaccine of choice for at-risk children age 2 -17 years inclusive. </a:t>
            </a:r>
          </a:p>
          <a:p>
            <a:pPr eaLnBrk="1" hangingPunct="1"/>
            <a:endParaRPr lang="en-GB" altLang="en-US" baseline="0" dirty="0">
              <a:latin typeface="Arial" panose="020B0604020202020204" pitchFamily="34" charset="0"/>
              <a:cs typeface="Arial" panose="020B0604020202020204" pitchFamily="34" charset="0"/>
            </a:endParaRPr>
          </a:p>
          <a:p>
            <a:pPr eaLnBrk="1" hangingPunct="1"/>
            <a:r>
              <a:rPr lang="en-GB" altLang="en-US" baseline="0" dirty="0">
                <a:latin typeface="Arial" panose="020B0604020202020204" pitchFamily="34" charset="0"/>
                <a:cs typeface="Arial" panose="020B0604020202020204" pitchFamily="34" charset="0"/>
              </a:rPr>
              <a:t>LAIV:</a:t>
            </a:r>
          </a:p>
          <a:p>
            <a:pPr marL="457200" indent="-457200">
              <a:buFont typeface="Wingdings" panose="05000000000000000000" pitchFamily="2" charset="2"/>
              <a:buChar char="Ø"/>
            </a:pPr>
            <a:r>
              <a:rPr lang="en-US" sz="1200" dirty="0"/>
              <a:t>has been shown to be more effective in children compared with inactivated influenza vaccines </a:t>
            </a:r>
          </a:p>
          <a:p>
            <a:pPr marL="457200" indent="-457200">
              <a:buFont typeface="Wingdings" panose="05000000000000000000" pitchFamily="2" charset="2"/>
              <a:buChar char="Ø"/>
            </a:pPr>
            <a:r>
              <a:rPr lang="en-US" sz="1200" dirty="0"/>
              <a:t>may offer some protection against strains not contained in the vaccine in addition to those that are, </a:t>
            </a:r>
            <a:r>
              <a:rPr lang="en-US" sz="1200" dirty="0">
                <a:solidFill>
                  <a:srgbClr val="000000"/>
                </a:solidFill>
              </a:rPr>
              <a:t>and has </a:t>
            </a:r>
            <a:r>
              <a:rPr lang="en-GB" sz="1200" dirty="0">
                <a:solidFill>
                  <a:srgbClr val="000000"/>
                </a:solidFill>
              </a:rPr>
              <a:t>potential to offer better protection against virus strains that have undergone antigenic drift</a:t>
            </a:r>
            <a:endParaRPr lang="en-US" sz="1200" dirty="0"/>
          </a:p>
          <a:p>
            <a:pPr marL="457200" indent="-457200">
              <a:buFont typeface="Wingdings" panose="05000000000000000000" pitchFamily="2" charset="2"/>
              <a:buChar char="Ø"/>
            </a:pPr>
            <a:r>
              <a:rPr lang="en-US" sz="1200" dirty="0"/>
              <a:t>since this vaccine is comprised of weakened whole live virus, it also replicates natural infection which induces better immune memory (thereby offering better longer-term protection to children than from the inactivated vaccines)</a:t>
            </a:r>
          </a:p>
          <a:p>
            <a:pPr marL="457200" indent="-457200">
              <a:buFont typeface="Wingdings" panose="05000000000000000000" pitchFamily="2" charset="2"/>
              <a:buChar char="Ø"/>
            </a:pPr>
            <a:r>
              <a:rPr lang="en-US" sz="1200" dirty="0"/>
              <a:t>LAIV has a good safety profile in children aged two years and older.</a:t>
            </a:r>
            <a:endParaRPr lang="en-GB" sz="1200" dirty="0"/>
          </a:p>
          <a:p>
            <a:pPr eaLnBrk="1" hangingPunct="1"/>
            <a:endParaRPr lang="en-GB" altLang="en-US" baseline="0" dirty="0">
              <a:latin typeface="Arial" panose="020B0604020202020204" pitchFamily="34" charset="0"/>
              <a:cs typeface="Arial" panose="020B0604020202020204" pitchFamily="34" charset="0"/>
            </a:endParaRPr>
          </a:p>
          <a:p>
            <a:pPr eaLnBrk="1" hangingPunct="1"/>
            <a:r>
              <a:rPr lang="en-GB" altLang="en-US" baseline="0" dirty="0">
                <a:latin typeface="Arial" panose="020B0604020202020204" pitchFamily="34" charset="0"/>
                <a:cs typeface="Arial" panose="020B0604020202020204" pitchFamily="34" charset="0"/>
              </a:rPr>
              <a:t>It is important to note that some Fluenz stocks may expire (15 week shelf life after released from manufacturer) before the end of December so expiry dates should be checked before use and an effort should be made to try and complete the programme by the end of December.</a:t>
            </a:r>
          </a:p>
          <a:p>
            <a:pPr marL="171450" indent="-171450" fontAlgn="base">
              <a:buFont typeface="Arial" panose="020B0604020202020204" pitchFamily="34" charset="0"/>
              <a:buChar char="•"/>
            </a:pPr>
            <a:endParaRPr lang="en-GB"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en-GB" sz="1200" dirty="0">
                <a:solidFill>
                  <a:prstClr val="black"/>
                </a:solidFill>
                <a:latin typeface="Arial" charset="0"/>
                <a:ea typeface="ヒラギノ角ゴ Pro W3" charset="-128"/>
                <a:cs typeface="ヒラギノ角ゴ Pro W3" charset="-128"/>
              </a:rPr>
              <a:t>SmPC (Summary of Product Characteristics): </a:t>
            </a:r>
            <a:r>
              <a:rPr lang="en-GB" sz="1200" dirty="0" err="1">
                <a:hlinkClick r:id="rId3"/>
              </a:rPr>
              <a:t>Fluenz</a:t>
            </a:r>
            <a:r>
              <a:rPr lang="en-GB" sz="1200" dirty="0">
                <a:hlinkClick r:id="rId3"/>
              </a:rPr>
              <a:t> nasal spray suspension Influenza vaccine (live, nasal) - Summary of Product Characteristics (SmPC) - (</a:t>
            </a:r>
            <a:r>
              <a:rPr lang="en-GB" sz="1200" dirty="0" err="1">
                <a:hlinkClick r:id="rId3"/>
              </a:rPr>
              <a:t>emc</a:t>
            </a:r>
            <a:r>
              <a:rPr lang="en-GB" sz="1200" dirty="0">
                <a:hlinkClick r:id="rId3"/>
              </a:rPr>
              <a:t>) | 15790</a:t>
            </a:r>
            <a:endParaRPr lang="en-GB" sz="1200" dirty="0"/>
          </a:p>
          <a:p>
            <a:pPr marL="0" indent="0" fontAlgn="base">
              <a:buFont typeface="Arial" panose="020B0604020202020204" pitchFamily="34" charset="0"/>
              <a:buNone/>
            </a:pPr>
            <a:r>
              <a:rPr lang="en-GB" altLang="en-US" baseline="0" dirty="0">
                <a:latin typeface="Arial" panose="020B0604020202020204" pitchFamily="34" charset="0"/>
                <a:cs typeface="Arial" panose="020B0604020202020204" pitchFamily="34" charset="0"/>
              </a:rPr>
              <a:t> </a:t>
            </a:r>
          </a:p>
        </p:txBody>
      </p:sp>
      <p:sp>
        <p:nvSpPr>
          <p:cNvPr id="4" name="Slide Number Placeholder 3"/>
          <p:cNvSpPr>
            <a:spLocks noGrp="1"/>
          </p:cNvSpPr>
          <p:nvPr>
            <p:ph type="sldNum" sz="quarter" idx="10"/>
          </p:nvPr>
        </p:nvSpPr>
        <p:spPr/>
        <p:txBody>
          <a:bodyPr/>
          <a:lstStyle/>
          <a:p>
            <a:fld id="{C1736FF6-1147-4FCB-8859-A9D484787462}" type="slidenum">
              <a:rPr lang="en-GB" smtClean="0"/>
              <a:t>32</a:t>
            </a:fld>
            <a:endParaRPr lang="en-GB"/>
          </a:p>
        </p:txBody>
      </p:sp>
    </p:spTree>
    <p:extLst>
      <p:ext uri="{BB962C8B-B14F-4D97-AF65-F5344CB8AC3E}">
        <p14:creationId xmlns:p14="http://schemas.microsoft.com/office/powerpoint/2010/main" val="19465163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TextEdit="1"/>
          </p:cNvSpPr>
          <p:nvPr>
            <p:ph type="sldImg"/>
          </p:nvPr>
        </p:nvSpPr>
        <p:spPr bwMode="auto">
          <a:xfrm>
            <a:off x="920750" y="746125"/>
            <a:ext cx="4967288" cy="3727450"/>
          </a:xfrm>
          <a:noFill/>
          <a:ln>
            <a:solidFill>
              <a:srgbClr val="000000"/>
            </a:solidFill>
            <a:miter lim="800000"/>
            <a:headEnd/>
            <a:tailEnd/>
          </a:ln>
        </p:spPr>
      </p:sp>
      <p:sp>
        <p:nvSpPr>
          <p:cNvPr id="98307" name="Rectangle 3"/>
          <p:cNvSpPr>
            <a:spLocks noGrp="1"/>
          </p:cNvSpPr>
          <p:nvPr>
            <p:ph type="body" idx="1"/>
          </p:nvPr>
        </p:nvSpPr>
        <p:spPr bwMode="auto">
          <a:noFill/>
        </p:spPr>
        <p:txBody>
          <a:bodyPr/>
          <a:lstStyle/>
          <a:p>
            <a:pPr marL="171450" indent="-171450">
              <a:buFont typeface="Arial" panose="020B0604020202020204" pitchFamily="34" charset="0"/>
              <a:buChar char="•"/>
            </a:pPr>
            <a:r>
              <a:rPr lang="en-GB" dirty="0" err="1">
                <a:latin typeface="Arial" panose="020B0604020202020204" pitchFamily="34" charset="0"/>
                <a:cs typeface="Arial" panose="020B0604020202020204" pitchFamily="34" charset="0"/>
              </a:rPr>
              <a:t>Fluenz</a:t>
            </a:r>
            <a:r>
              <a:rPr lang="en-GB" dirty="0">
                <a:latin typeface="Arial" panose="020B0604020202020204" pitchFamily="34" charset="0"/>
                <a:cs typeface="Arial" panose="020B0604020202020204" pitchFamily="34" charset="0"/>
              </a:rPr>
              <a:t>® is supplied as a single use prefilled nasal applicator.</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latin typeface="Arial" charset="0"/>
              </a:rPr>
              <a:t>It is a </a:t>
            </a:r>
            <a:r>
              <a:rPr lang="en-GB" b="1" dirty="0">
                <a:latin typeface="Arial" charset="0"/>
              </a:rPr>
              <a:t>live attenuated nasal vaccine and must not be injected.</a:t>
            </a:r>
            <a:endParaRPr lang="en-GB"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The nasal applicator is ready to use. No reconstitution or dilution is required.</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The nasal suspension is colourless to pale yellow, clear to opalescent. Small white particles may be present.</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Each applicator of </a:t>
            </a:r>
            <a:r>
              <a:rPr lang="en-GB" b="1" dirty="0" err="1">
                <a:latin typeface="Arial" panose="020B0604020202020204" pitchFamily="34" charset="0"/>
                <a:cs typeface="Arial" panose="020B0604020202020204" pitchFamily="34" charset="0"/>
              </a:rPr>
              <a:t>Fluenz</a:t>
            </a:r>
            <a:r>
              <a:rPr lang="en-GB" b="1"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(LAIV) contains 0.2ml (0.1ml</a:t>
            </a:r>
            <a:r>
              <a:rPr lang="en-GB" baseline="0" dirty="0">
                <a:latin typeface="Arial" panose="020B0604020202020204" pitchFamily="34" charset="0"/>
                <a:cs typeface="Arial" panose="020B0604020202020204" pitchFamily="34" charset="0"/>
              </a:rPr>
              <a:t> administered/ nostril).</a:t>
            </a:r>
          </a:p>
          <a:p>
            <a:pPr marL="171450" indent="-171450">
              <a:buFont typeface="Arial" panose="020B0604020202020204" pitchFamily="34" charset="0"/>
              <a:buChar char="•"/>
            </a:pPr>
            <a:r>
              <a:rPr lang="en-GB" baseline="0" dirty="0">
                <a:latin typeface="Arial" panose="020B0604020202020204" pitchFamily="34" charset="0"/>
                <a:cs typeface="Arial" panose="020B0604020202020204" pitchFamily="34" charset="0"/>
              </a:rPr>
              <a:t>One dose is required unless the child is in a clinical risk group </a:t>
            </a:r>
            <a:r>
              <a:rPr lang="en-GB" b="1" baseline="0" dirty="0">
                <a:latin typeface="Arial" panose="020B0604020202020204" pitchFamily="34" charset="0"/>
                <a:cs typeface="Arial" panose="020B0604020202020204" pitchFamily="34" charset="0"/>
              </a:rPr>
              <a:t>and</a:t>
            </a:r>
            <a:r>
              <a:rPr lang="en-GB" baseline="0" dirty="0">
                <a:latin typeface="Arial" panose="020B0604020202020204" pitchFamily="34" charset="0"/>
                <a:cs typeface="Arial" panose="020B0604020202020204" pitchFamily="34" charset="0"/>
              </a:rPr>
              <a:t> is &lt; 9 years old </a:t>
            </a:r>
            <a:r>
              <a:rPr lang="en-GB" b="1" baseline="0" dirty="0">
                <a:latin typeface="Arial" panose="020B0604020202020204" pitchFamily="34" charset="0"/>
                <a:cs typeface="Arial" panose="020B0604020202020204" pitchFamily="34" charset="0"/>
              </a:rPr>
              <a:t>and</a:t>
            </a:r>
            <a:r>
              <a:rPr lang="en-GB" baseline="0" dirty="0">
                <a:latin typeface="Arial" panose="020B0604020202020204" pitchFamily="34" charset="0"/>
                <a:cs typeface="Arial" panose="020B0604020202020204" pitchFamily="34" charset="0"/>
              </a:rPr>
              <a:t> has not previously received a flu vaccine. If a second dose is required at least 4 weeks interval should be left between doses. </a:t>
            </a:r>
          </a:p>
          <a:p>
            <a:pPr marL="171450" indent="-171450">
              <a:buFont typeface="Arial" panose="020B0604020202020204" pitchFamily="34" charset="0"/>
              <a:buChar char="•"/>
            </a:pPr>
            <a:r>
              <a:rPr lang="en-GB" baseline="0" dirty="0">
                <a:latin typeface="Arial" panose="020B0604020202020204" pitchFamily="34" charset="0"/>
                <a:cs typeface="Arial" panose="020B0604020202020204" pitchFamily="34" charset="0"/>
              </a:rPr>
              <a:t>If the child attends primary school they will be offered the first vaccine in school but there is no mop up and at-risk children should attend their GP for vaccination if they have missed the first dose and/or require a second dose of vaccine. If Fluenz is not available for use when a child attends for their second vaccine because stocks have expired, the second dose can be replaced with IIVc.</a:t>
            </a:r>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dirty="0"/>
              <a:t>There is a lack of evidence that the subcutaneous route of vaccination is any safer than the intramuscular route in people taking anticoagulants. The subcutaneous route can itself be associated with an increase in localised reactions.</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dirty="0"/>
              <a:t>Individuals on stable anticoagulation therapy, including individuals on warfarin who are up-to-date with their scheduled International Normalised Ratio (INR) testing and whose latest INR was below the upper threshold of their therapeutic range, can receive intramuscular vaccination. A fine needle (23 or 25 gauge) should be used for the vaccination, followed by firm pressure applied to the site (without rubbing) for at least 2 minutes. </a:t>
            </a:r>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GB" dirty="0">
                <a:hlinkClick r:id="rId3"/>
              </a:rPr>
              <a:t>Immunisation procedures: the green book, chapter 4 - GOV.UK (www.gov.uk)</a:t>
            </a:r>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34</a:t>
            </a:fld>
            <a:endParaRPr lang="en-US"/>
          </a:p>
        </p:txBody>
      </p:sp>
    </p:spTree>
    <p:extLst>
      <p:ext uri="{BB962C8B-B14F-4D97-AF65-F5344CB8AC3E}">
        <p14:creationId xmlns:p14="http://schemas.microsoft.com/office/powerpoint/2010/main" val="1188814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TextEdit="1"/>
          </p:cNvSpPr>
          <p:nvPr>
            <p:ph type="sldImg"/>
          </p:nvPr>
        </p:nvSpPr>
        <p:spPr bwMode="auto">
          <a:xfrm>
            <a:off x="920750" y="746125"/>
            <a:ext cx="4967288" cy="3727450"/>
          </a:xfrm>
          <a:noFill/>
          <a:ln>
            <a:solidFill>
              <a:srgbClr val="000000"/>
            </a:solidFill>
            <a:miter lim="800000"/>
            <a:headEnd/>
            <a:tailEnd/>
          </a:ln>
        </p:spPr>
      </p:sp>
      <p:sp>
        <p:nvSpPr>
          <p:cNvPr id="99331" name="Rectangle 3"/>
          <p:cNvSpPr>
            <a:spLocks noGrp="1"/>
          </p:cNvSpPr>
          <p:nvPr>
            <p:ph type="body" idx="1"/>
          </p:nvPr>
        </p:nvSpPr>
        <p:spPr bwMode="auto">
          <a:noFill/>
        </p:spPr>
        <p:txBody>
          <a:bodyPr/>
          <a:lstStyle/>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Vaccines should be stored in the original packaging at +2°C to +8°C and protected from light. All vaccines are sensitive to some extent to heat and cold. Heat speeds up the decline in potency of most vaccines, thus reducing their shelf life. Freezing may cause increased reactogenicity and loss of potency for some vaccines and can also cause hairline cracks in the container, leading to contamination of the contents.</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dirty="0"/>
              <a:t>LAIV may be left out of the refrigerator/removed from the cold chain for a maximum period of 12 hours at a temperature not above 25°C. If the vaccine has not been used after this 12-hour period, it should be disposed of.</a:t>
            </a:r>
            <a:endParaRPr lang="en-GB"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Vaccines are expensive and it is important to minimise wastage through inappropriate storage. We have had a few cold-chain failures recently where practices did</a:t>
            </a:r>
            <a:r>
              <a:rPr lang="en-GB" baseline="0" dirty="0">
                <a:latin typeface="Arial" panose="020B0604020202020204" pitchFamily="34" charset="0"/>
                <a:cs typeface="Arial" panose="020B0604020202020204" pitchFamily="34" charset="0"/>
              </a:rPr>
              <a:t> not place vaccines in the vaccine fridge on arrival to the practice, resulting in large vaccine losses and it is important</a:t>
            </a:r>
            <a:r>
              <a:rPr lang="en-GB" dirty="0">
                <a:latin typeface="Arial" panose="020B0604020202020204" pitchFamily="34" charset="0"/>
                <a:cs typeface="Arial" panose="020B0604020202020204" pitchFamily="34" charset="0"/>
              </a:rPr>
              <a:t> </a:t>
            </a:r>
            <a:r>
              <a:rPr lang="en-GB" baseline="0" dirty="0">
                <a:latin typeface="Arial" panose="020B0604020202020204" pitchFamily="34" charset="0"/>
                <a:cs typeface="Arial" panose="020B0604020202020204" pitchFamily="34" charset="0"/>
              </a:rPr>
              <a:t>to ensure that all staff responsible for handling / storing vaccines have received cold-chain</a:t>
            </a:r>
            <a:r>
              <a:rPr lang="en-GB" dirty="0">
                <a:latin typeface="Arial" panose="020B0604020202020204" pitchFamily="34" charset="0"/>
                <a:cs typeface="Arial" panose="020B0604020202020204" pitchFamily="34" charset="0"/>
              </a:rPr>
              <a:t> t</a:t>
            </a:r>
            <a:r>
              <a:rPr lang="en-GB" baseline="0" dirty="0">
                <a:latin typeface="Arial" panose="020B0604020202020204" pitchFamily="34" charset="0"/>
                <a:cs typeface="Arial" panose="020B0604020202020204" pitchFamily="34" charset="0"/>
              </a:rPr>
              <a:t>raining </a:t>
            </a:r>
            <a:r>
              <a:rPr lang="en-GB" dirty="0">
                <a:hlinkClick r:id="rId3"/>
              </a:rPr>
              <a:t>Guidance on vaccine handling and storage in GP practices | HSC Public Health Agency (hscni.net)</a:t>
            </a:r>
            <a:endPar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endParaRPr>
          </a:p>
          <a:p>
            <a:pPr marL="171450" indent="-171450">
              <a:buFont typeface="Arial" panose="020B0604020202020204" pitchFamily="34" charset="0"/>
              <a:buChar char="•"/>
            </a:pPr>
            <a:r>
              <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It is also important to check the expiry dates of flu vaccines and to rotate stock to prevent</a:t>
            </a:r>
            <a:r>
              <a:rPr lang="en-GB" sz="1200" b="0" i="0" u="none" strike="noStrike" kern="1200" dirty="0">
                <a:solidFill>
                  <a:schemeClr val="tx1"/>
                </a:solidFill>
                <a:latin typeface="Arial" panose="020B0604020202020204" pitchFamily="34" charset="0"/>
                <a:ea typeface="ヒラギノ角ゴ Pro W3" pitchFamily="84" charset="-128"/>
                <a:cs typeface="Arial" panose="020B0604020202020204" pitchFamily="34" charset="0"/>
              </a:rPr>
              <a:t> </a:t>
            </a:r>
            <a:r>
              <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vaccine loss. LAIV has a shelf life of 15 weeks that starts at the point of release from the manufacturer. This is a shorter shelf life than other influenza vaccines and some of this time will have passed when the vaccine reaches the place where it is to be administered. It is important that the expiry</a:t>
            </a:r>
            <a:r>
              <a:rPr lang="en-GB" sz="1200" b="0" i="0" u="none" strike="noStrike" kern="1200" dirty="0">
                <a:solidFill>
                  <a:schemeClr val="tx1"/>
                </a:solidFill>
                <a:latin typeface="Arial" panose="020B0604020202020204" pitchFamily="34" charset="0"/>
                <a:ea typeface="ヒラギノ角ゴ Pro W3" pitchFamily="84" charset="-128"/>
                <a:cs typeface="Arial" panose="020B0604020202020204" pitchFamily="34" charset="0"/>
              </a:rPr>
              <a:t> </a:t>
            </a:r>
            <a:r>
              <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date on the nasal spray applicator is checked before use. If the expiry date has passed, arrangements should be made to have the vaccine disposed of safely. </a:t>
            </a:r>
            <a:endParaRPr lang="en-GB" dirty="0">
              <a:latin typeface="Arial" panose="020B0604020202020204" pitchFamily="34" charset="0"/>
              <a:cs typeface="Arial" panose="020B0604020202020204" pitchFamily="34" charset="0"/>
            </a:endParaRPr>
          </a:p>
        </p:txBody>
      </p:sp>
      <p:sp>
        <p:nvSpPr>
          <p:cNvPr id="5" name="Slide Number Placeholder 3"/>
          <p:cNvSpPr>
            <a:spLocks noGrp="1"/>
          </p:cNvSpPr>
          <p:nvPr>
            <p:ph type="sldNum" sz="quarter" idx="5"/>
          </p:nvPr>
        </p:nvSpPr>
        <p:spPr>
          <a:xfrm>
            <a:off x="3856737" y="9442154"/>
            <a:ext cx="2950475" cy="49704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28663" indent="-279400" eaLnBrk="0" hangingPunct="0">
              <a:spcBef>
                <a:spcPct val="30000"/>
              </a:spcBef>
              <a:defRPr sz="1200">
                <a:solidFill>
                  <a:schemeClr val="tx1"/>
                </a:solidFill>
                <a:latin typeface="Arial" pitchFamily="34" charset="0"/>
              </a:defRPr>
            </a:lvl2pPr>
            <a:lvl3pPr marL="1120775" indent="-223838" eaLnBrk="0" hangingPunct="0">
              <a:spcBef>
                <a:spcPct val="30000"/>
              </a:spcBef>
              <a:defRPr sz="1200">
                <a:solidFill>
                  <a:schemeClr val="tx1"/>
                </a:solidFill>
                <a:latin typeface="Arial" pitchFamily="34" charset="0"/>
              </a:defRPr>
            </a:lvl3pPr>
            <a:lvl4pPr marL="1570038" indent="-223838" eaLnBrk="0" hangingPunct="0">
              <a:spcBef>
                <a:spcPct val="30000"/>
              </a:spcBef>
              <a:defRPr sz="1200">
                <a:solidFill>
                  <a:schemeClr val="tx1"/>
                </a:solidFill>
                <a:latin typeface="Arial" pitchFamily="34" charset="0"/>
              </a:defRPr>
            </a:lvl4pPr>
            <a:lvl5pPr marL="2019300" indent="-223838" eaLnBrk="0" hangingPunct="0">
              <a:spcBef>
                <a:spcPct val="30000"/>
              </a:spcBef>
              <a:defRPr sz="1200">
                <a:solidFill>
                  <a:schemeClr val="tx1"/>
                </a:solidFill>
                <a:latin typeface="Arial" pitchFamily="34" charset="0"/>
              </a:defRPr>
            </a:lvl5pPr>
            <a:lvl6pPr marL="2476500" indent="-223838" eaLnBrk="0" fontAlgn="base" hangingPunct="0">
              <a:spcBef>
                <a:spcPct val="30000"/>
              </a:spcBef>
              <a:spcAft>
                <a:spcPct val="0"/>
              </a:spcAft>
              <a:defRPr sz="1200">
                <a:solidFill>
                  <a:schemeClr val="tx1"/>
                </a:solidFill>
                <a:latin typeface="Arial" pitchFamily="34" charset="0"/>
              </a:defRPr>
            </a:lvl6pPr>
            <a:lvl7pPr marL="2933700" indent="-223838" eaLnBrk="0" fontAlgn="base" hangingPunct="0">
              <a:spcBef>
                <a:spcPct val="30000"/>
              </a:spcBef>
              <a:spcAft>
                <a:spcPct val="0"/>
              </a:spcAft>
              <a:defRPr sz="1200">
                <a:solidFill>
                  <a:schemeClr val="tx1"/>
                </a:solidFill>
                <a:latin typeface="Arial" pitchFamily="34" charset="0"/>
              </a:defRPr>
            </a:lvl7pPr>
            <a:lvl8pPr marL="3390900" indent="-223838" eaLnBrk="0" fontAlgn="base" hangingPunct="0">
              <a:spcBef>
                <a:spcPct val="30000"/>
              </a:spcBef>
              <a:spcAft>
                <a:spcPct val="0"/>
              </a:spcAft>
              <a:defRPr sz="1200">
                <a:solidFill>
                  <a:schemeClr val="tx1"/>
                </a:solidFill>
                <a:latin typeface="Arial" pitchFamily="34" charset="0"/>
              </a:defRPr>
            </a:lvl8pPr>
            <a:lvl9pPr marL="3848100" indent="-223838"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buClr>
                <a:prstClr val="white"/>
              </a:buClr>
            </a:pPr>
            <a:fld id="{FAF89521-7293-4EF1-AD68-E47EAF7D0E37}" type="slidenum">
              <a:rPr lang="en-US" altLang="en-US">
                <a:solidFill>
                  <a:prstClr val="black"/>
                </a:solidFill>
                <a:latin typeface="Times New Roman" pitchFamily="18" charset="0"/>
              </a:rPr>
              <a:pPr eaLnBrk="1" hangingPunct="1">
                <a:spcBef>
                  <a:spcPct val="0"/>
                </a:spcBef>
                <a:buClr>
                  <a:prstClr val="white"/>
                </a:buClr>
              </a:pPr>
              <a:t>35</a:t>
            </a:fld>
            <a:endParaRPr lang="en-US" altLang="en-US">
              <a:solidFill>
                <a:prstClr val="black"/>
              </a:solidFill>
              <a:latin typeface="Times New Roman" pitchFamily="18"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1" i="0" dirty="0">
                <a:solidFill>
                  <a:srgbClr val="0B0C0C"/>
                </a:solidFill>
                <a:effectLst/>
                <a:latin typeface="GDS Transport"/>
              </a:rPr>
              <a:t>Older adults: flu and RSV vaccines</a:t>
            </a:r>
          </a:p>
          <a:p>
            <a:pPr algn="l"/>
            <a:r>
              <a:rPr lang="en-GB" b="0" i="0" dirty="0">
                <a:solidFill>
                  <a:srgbClr val="0B0C0C"/>
                </a:solidFill>
                <a:effectLst/>
                <a:latin typeface="GDS Transport"/>
              </a:rPr>
              <a:t>There is some data which shows that in older adults, administering the RSV vaccine, </a:t>
            </a:r>
            <a:r>
              <a:rPr lang="en-GB" b="0" i="0" dirty="0" err="1">
                <a:solidFill>
                  <a:srgbClr val="0B0C0C"/>
                </a:solidFill>
                <a:effectLst/>
                <a:latin typeface="GDS Transport"/>
              </a:rPr>
              <a:t>Abrysvo</a:t>
            </a:r>
            <a:r>
              <a:rPr lang="en-GB" sz="1200" dirty="0">
                <a:solidFill>
                  <a:srgbClr val="00B0F0"/>
                </a:solidFill>
                <a:latin typeface="Arial" charset="0"/>
                <a:ea typeface="ヒラギノ角ゴ Pro W3" charset="-128"/>
                <a:cs typeface="ヒラギノ角ゴ Pro W3" charset="-128"/>
              </a:rPr>
              <a:t>®</a:t>
            </a:r>
            <a:r>
              <a:rPr lang="en-GB" b="0" i="0" dirty="0">
                <a:solidFill>
                  <a:srgbClr val="0B0C0C"/>
                </a:solidFill>
                <a:effectLst/>
                <a:latin typeface="GDS Transport"/>
              </a:rPr>
              <a:t>, at the same time as seasonal influenza vaccine may reduce the immune response to the RSV vaccine. There is also data that suggests that the response to the influenza A(H3N2) component of seasonal influenza vaccine (the influenza subtype which most severely affects older adults) may be diminished when RSV and seasonal influenza vaccine are co-administered to older adults.</a:t>
            </a:r>
          </a:p>
          <a:p>
            <a:pPr algn="l"/>
            <a:r>
              <a:rPr lang="en-GB" b="0" i="0" dirty="0">
                <a:solidFill>
                  <a:srgbClr val="0B0C0C"/>
                </a:solidFill>
                <a:effectLst/>
                <a:latin typeface="GDS Transport"/>
              </a:rPr>
              <a:t>The clinical significance of any reduced response is unknown, but influenza immune response is known to correlate with protection against infection, and there is emerging data that RSV immune response also correlates with clinical protection. It is therefore recommended that these vaccines should not routinely be scheduled to be given at the same appointment or on the same day. No specific interval is required between administering the vaccines.</a:t>
            </a:r>
          </a:p>
          <a:p>
            <a:pPr algn="l"/>
            <a:r>
              <a:rPr lang="en-GB" b="0" i="0" dirty="0">
                <a:solidFill>
                  <a:srgbClr val="0B0C0C"/>
                </a:solidFill>
                <a:effectLst/>
                <a:latin typeface="GDS Transport"/>
              </a:rPr>
              <a:t>If it is thought that the individual is unlikely to return for a second appointment or immediate protection is necessary, </a:t>
            </a:r>
            <a:r>
              <a:rPr lang="en-GB" b="0" i="0" dirty="0" err="1">
                <a:solidFill>
                  <a:srgbClr val="0B0C0C"/>
                </a:solidFill>
                <a:effectLst/>
                <a:latin typeface="GDS Transport"/>
              </a:rPr>
              <a:t>Abrysvo</a:t>
            </a:r>
            <a:r>
              <a:rPr lang="en-GB" sz="1200" dirty="0">
                <a:solidFill>
                  <a:srgbClr val="00B0F0"/>
                </a:solidFill>
                <a:latin typeface="Arial" charset="0"/>
                <a:ea typeface="ヒラギノ角ゴ Pro W3" charset="-128"/>
                <a:cs typeface="ヒラギノ角ゴ Pro W3" charset="-128"/>
              </a:rPr>
              <a:t>®</a:t>
            </a:r>
            <a:r>
              <a:rPr lang="en-GB" b="0" i="0" dirty="0">
                <a:solidFill>
                  <a:srgbClr val="0B0C0C"/>
                </a:solidFill>
                <a:effectLst/>
                <a:latin typeface="GDS Transport"/>
              </a:rPr>
              <a:t> can be administered at the same time as the influenza vaccine.</a:t>
            </a:r>
          </a:p>
          <a:p>
            <a:pPr algn="l"/>
            <a:endParaRPr lang="en-GB" b="0" i="0" dirty="0">
              <a:solidFill>
                <a:srgbClr val="0B0C0C"/>
              </a:solidFill>
              <a:effectLst/>
              <a:latin typeface="GDS Transport"/>
            </a:endParaRPr>
          </a:p>
          <a:p>
            <a:pPr algn="l"/>
            <a:r>
              <a:rPr lang="en-GB" b="1" i="0" dirty="0">
                <a:solidFill>
                  <a:srgbClr val="0B0C0C"/>
                </a:solidFill>
                <a:effectLst/>
                <a:latin typeface="GDS Transport"/>
              </a:rPr>
              <a:t>Pregnant women: Influenza and RSV vaccines</a:t>
            </a:r>
          </a:p>
          <a:p>
            <a:pPr algn="l"/>
            <a:r>
              <a:rPr lang="en-GB" b="0" i="0" dirty="0">
                <a:solidFill>
                  <a:srgbClr val="0B0C0C"/>
                </a:solidFill>
                <a:effectLst/>
                <a:latin typeface="GDS Transport"/>
              </a:rPr>
              <a:t>The RSV vaccine, </a:t>
            </a:r>
            <a:r>
              <a:rPr lang="en-GB" b="0" i="0" dirty="0" err="1">
                <a:solidFill>
                  <a:srgbClr val="0B0C0C"/>
                </a:solidFill>
                <a:effectLst/>
                <a:latin typeface="GDS Transport"/>
              </a:rPr>
              <a:t>Abrysvo</a:t>
            </a:r>
            <a:r>
              <a:rPr lang="en-GB" sz="1200" dirty="0">
                <a:solidFill>
                  <a:srgbClr val="00B0F0"/>
                </a:solidFill>
                <a:latin typeface="Arial" charset="0"/>
                <a:ea typeface="ヒラギノ角ゴ Pro W3" charset="-128"/>
                <a:cs typeface="ヒラギノ角ゴ Pro W3" charset="-128"/>
              </a:rPr>
              <a:t>®</a:t>
            </a:r>
            <a:r>
              <a:rPr lang="en-GB" b="0" i="0" dirty="0">
                <a:solidFill>
                  <a:srgbClr val="0B0C0C"/>
                </a:solidFill>
                <a:effectLst/>
                <a:latin typeface="GDS Transport"/>
              </a:rPr>
              <a:t>, can be given concomitantly with inactivated influenza vaccine to pregnant women. Similarly, there are no safety or effectiveness concerns around giving </a:t>
            </a:r>
            <a:r>
              <a:rPr lang="en-GB" b="0" i="0" dirty="0" err="1">
                <a:solidFill>
                  <a:srgbClr val="0B0C0C"/>
                </a:solidFill>
                <a:effectLst/>
                <a:latin typeface="GDS Transport"/>
              </a:rPr>
              <a:t>Abrysvo</a:t>
            </a:r>
            <a:r>
              <a:rPr lang="en-GB" sz="1200" dirty="0">
                <a:solidFill>
                  <a:srgbClr val="00B0F0"/>
                </a:solidFill>
                <a:latin typeface="Arial" charset="0"/>
                <a:ea typeface="ヒラギノ角ゴ Pro W3" charset="-128"/>
                <a:cs typeface="ヒラギノ角ゴ Pro W3" charset="-128"/>
              </a:rPr>
              <a:t>®</a:t>
            </a:r>
            <a:r>
              <a:rPr lang="en-GB" b="0" i="0" dirty="0">
                <a:solidFill>
                  <a:srgbClr val="0B0C0C"/>
                </a:solidFill>
                <a:effectLst/>
                <a:latin typeface="GDS Transport"/>
              </a:rPr>
              <a:t> to pregnant teenagers who are due to have or who have recently had a live attenuated influenza vaccine nasal spray.</a:t>
            </a:r>
          </a:p>
          <a:p>
            <a:endParaRPr lang="en-GB" dirty="0"/>
          </a:p>
        </p:txBody>
      </p:sp>
      <p:sp>
        <p:nvSpPr>
          <p:cNvPr id="4" name="Slide Number Placeholder 3"/>
          <p:cNvSpPr>
            <a:spLocks noGrp="1"/>
          </p:cNvSpPr>
          <p:nvPr>
            <p:ph type="sldNum" sz="quarter" idx="5"/>
          </p:nvPr>
        </p:nvSpPr>
        <p:spPr/>
        <p:txBody>
          <a:bodyPr/>
          <a:lstStyle/>
          <a:p>
            <a:fld id="{C1736FF6-1147-4FCB-8859-A9D484787462}" type="slidenum">
              <a:rPr lang="en-GB" smtClean="0"/>
              <a:t>36</a:t>
            </a:fld>
            <a:endParaRPr lang="en-GB"/>
          </a:p>
        </p:txBody>
      </p:sp>
    </p:spTree>
    <p:extLst>
      <p:ext uri="{BB962C8B-B14F-4D97-AF65-F5344CB8AC3E}">
        <p14:creationId xmlns:p14="http://schemas.microsoft.com/office/powerpoint/2010/main" val="30964537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There</a:t>
            </a:r>
            <a:r>
              <a:rPr lang="en-GB" sz="1200" kern="1200" baseline="0" dirty="0">
                <a:solidFill>
                  <a:schemeClr val="tx1"/>
                </a:solidFill>
                <a:effectLst/>
                <a:latin typeface="Arial" panose="020B0604020202020204" pitchFamily="34" charset="0"/>
                <a:ea typeface="ヒラギノ角ゴ Pro W3" pitchFamily="84" charset="-128"/>
                <a:cs typeface="Arial" panose="020B0604020202020204" pitchFamily="34" charset="0"/>
              </a:rPr>
              <a:t> is no interval required between inactivated and live flu vaccines and any other vaccines. </a:t>
            </a:r>
            <a:r>
              <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If it is necessary</a:t>
            </a:r>
            <a:r>
              <a:rPr lang="en-GB" sz="1200" kern="1200" baseline="0" dirty="0">
                <a:solidFill>
                  <a:schemeClr val="tx1"/>
                </a:solidFill>
                <a:effectLst/>
                <a:latin typeface="Arial" panose="020B0604020202020204" pitchFamily="34" charset="0"/>
                <a:ea typeface="ヒラギノ角ゴ Pro W3" pitchFamily="84" charset="-128"/>
                <a:cs typeface="Arial" panose="020B0604020202020204" pitchFamily="34" charset="0"/>
              </a:rPr>
              <a:t> to administer the inactivated flu vaccine at the same time as other vaccines e.g. COVID-19, PPV, Shingles, the vaccines should be administered in separate limbs / leave at least 2.5 cms between vaccination sites.</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200" kern="1200" baseline="0" dirty="0">
                <a:solidFill>
                  <a:schemeClr val="tx1"/>
                </a:solidFill>
                <a:effectLst/>
                <a:latin typeface="Arial" panose="020B0604020202020204" pitchFamily="34" charset="0"/>
                <a:ea typeface="ヒラギノ角ゴ Pro W3" pitchFamily="84" charset="-128"/>
                <a:cs typeface="Arial" panose="020B0604020202020204" pitchFamily="34" charset="0"/>
              </a:rPr>
              <a:t>The vaccination sites should be recorded.</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dirty="0"/>
              <a:t>LAIV triggers an immune response in the nasal mucosa. This is unlikely to interfere with the body’s response to other vaccines. Similarly, it’s unlikely that the response to LAIV will be affected by the immune response from intramuscular vaccines. </a:t>
            </a:r>
            <a:endPar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solidFill>
                  <a:prstClr val="black"/>
                </a:solidFill>
              </a:rPr>
              <a:pPr>
                <a:defRPr/>
              </a:pPr>
              <a:t>37</a:t>
            </a:fld>
            <a:endParaRPr lang="en-US">
              <a:solidFill>
                <a:prstClr val="black"/>
              </a:solidFill>
            </a:endParaRPr>
          </a:p>
        </p:txBody>
      </p:sp>
    </p:spTree>
    <p:extLst>
      <p:ext uri="{BB962C8B-B14F-4D97-AF65-F5344CB8AC3E}">
        <p14:creationId xmlns:p14="http://schemas.microsoft.com/office/powerpoint/2010/main" val="1188814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1736FF6-1147-4FCB-8859-A9D484787462}" type="slidenum">
              <a:rPr lang="en-GB" smtClean="0"/>
              <a:t>38</a:t>
            </a:fld>
            <a:endParaRPr lang="en-GB"/>
          </a:p>
        </p:txBody>
      </p:sp>
    </p:spTree>
    <p:extLst>
      <p:ext uri="{BB962C8B-B14F-4D97-AF65-F5344CB8AC3E}">
        <p14:creationId xmlns:p14="http://schemas.microsoft.com/office/powerpoint/2010/main" val="34378013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TextEdit="1"/>
          </p:cNvSpPr>
          <p:nvPr>
            <p:ph type="sldImg"/>
          </p:nvPr>
        </p:nvSpPr>
        <p:spPr bwMode="auto">
          <a:xfrm>
            <a:off x="920750" y="746125"/>
            <a:ext cx="4967288" cy="3727450"/>
          </a:xfrm>
          <a:noFill/>
          <a:ln>
            <a:solidFill>
              <a:srgbClr val="000000"/>
            </a:solidFill>
            <a:miter lim="800000"/>
            <a:headEnd/>
            <a:tailEnd/>
          </a:ln>
        </p:spPr>
      </p:sp>
      <p:sp>
        <p:nvSpPr>
          <p:cNvPr id="108547" name="Rectangle 3"/>
          <p:cNvSpPr>
            <a:spLocks noGrp="1"/>
          </p:cNvSpPr>
          <p:nvPr>
            <p:ph type="body" idx="1"/>
          </p:nvPr>
        </p:nvSpPr>
        <p:spPr bwMode="auto">
          <a:noFill/>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1" kern="1200" dirty="0">
                <a:solidFill>
                  <a:schemeClr val="tx1"/>
                </a:solidFill>
                <a:effectLst/>
                <a:latin typeface="Arial" panose="020B0604020202020204" pitchFamily="34" charset="0"/>
                <a:ea typeface="ヒラギノ角ゴ Pro W3" pitchFamily="84" charset="-128"/>
                <a:cs typeface="Arial" panose="020B0604020202020204" pitchFamily="34" charset="0"/>
              </a:rPr>
              <a:t>The Summary of Product Characteristics (SPCs) for individual products should always be referred to when deciding which vaccine to give via the EMC website: </a:t>
            </a:r>
            <a:r>
              <a:rPr lang="en-GB" dirty="0">
                <a:hlinkClick r:id="rId3"/>
              </a:rPr>
              <a:t>Home - electronic medicines compendium (</a:t>
            </a:r>
            <a:r>
              <a:rPr lang="en-GB" dirty="0" err="1">
                <a:hlinkClick r:id="rId3"/>
              </a:rPr>
              <a:t>emc</a:t>
            </a:r>
            <a:r>
              <a:rPr lang="en-GB" dirty="0">
                <a:hlinkClick r:id="rId3"/>
              </a:rPr>
              <a:t>)</a:t>
            </a:r>
            <a:endParaRPr lang="en-GB" baseline="0" dirty="0">
              <a:latin typeface="Arial" panose="020B0604020202020204" pitchFamily="34" charset="0"/>
              <a:cs typeface="Arial" panose="020B0604020202020204" pitchFamily="34" charset="0"/>
            </a:endParaRP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dirty="0">
                <a:latin typeface="Arial" panose="020B0604020202020204" pitchFamily="34" charset="0"/>
                <a:cs typeface="Arial" panose="020B0604020202020204" pitchFamily="34" charset="0"/>
              </a:rPr>
              <a:t>There are very few individuals</a:t>
            </a:r>
            <a:r>
              <a:rPr lang="en-GB" baseline="0"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who cannot receive any flu</a:t>
            </a:r>
            <a:r>
              <a:rPr lang="en-GB" baseline="0"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vaccine.</a:t>
            </a:r>
            <a:r>
              <a:rPr lang="en-GB" baseline="0" dirty="0">
                <a:latin typeface="Arial" panose="020B0604020202020204" pitchFamily="34" charset="0"/>
                <a:cs typeface="Arial" panose="020B0604020202020204" pitchFamily="34" charset="0"/>
              </a:rPr>
              <a:t> </a:t>
            </a:r>
            <a:r>
              <a:rPr lang="en-GB" dirty="0"/>
              <a:t>Confirmed anaphylaxis is rare (see Chapter 8 of the Green Book for further information). Other allergic conditions such as rashes may occur more commonly and are not contraindications to further immunisation. A careful history of the event will often distinguish between true anaphylaxis and other events that are either not due to the vaccine or are not life threatening. In the latter circumstance, it may be possible to continue the immunisation course. Specialist advice must be sought on the vaccines and the circumstances in which they could be given. The risk to the individual of not being immunised must be taken into account.</a:t>
            </a:r>
            <a:endParaRPr lang="en-GB" b="1" dirty="0">
              <a:latin typeface="Arial" panose="020B0604020202020204" pitchFamily="34" charset="0"/>
              <a:ea typeface="ヒラギノ角ゴ Pro W3" charset="-128"/>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GB" dirty="0">
                <a:hlinkClick r:id="rId4"/>
              </a:rPr>
              <a:t>Green Book Chapter 19 Influenza (publishing.service.gov.uk)</a:t>
            </a:r>
            <a:endParaRPr lang="en-GB" baseline="0" dirty="0">
              <a:latin typeface="Arial" panose="020B0604020202020204" pitchFamily="34" charset="0"/>
              <a:cs typeface="Arial" panose="020B060402020202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TextEdit="1"/>
          </p:cNvSpPr>
          <p:nvPr>
            <p:ph type="sldImg"/>
          </p:nvPr>
        </p:nvSpPr>
        <p:spPr bwMode="auto">
          <a:xfrm>
            <a:off x="920750" y="746125"/>
            <a:ext cx="4967288" cy="3727450"/>
          </a:xfrm>
          <a:noFill/>
          <a:ln>
            <a:solidFill>
              <a:srgbClr val="000000"/>
            </a:solidFill>
            <a:miter lim="800000"/>
            <a:headEnd/>
            <a:tailEnd/>
          </a:ln>
        </p:spPr>
      </p:sp>
      <p:sp>
        <p:nvSpPr>
          <p:cNvPr id="109571" name="Rectangle 3"/>
          <p:cNvSpPr>
            <a:spLocks noGrp="1"/>
          </p:cNvSpPr>
          <p:nvPr>
            <p:ph type="body" idx="1"/>
          </p:nvPr>
        </p:nvSpPr>
        <p:spPr bwMode="auto">
          <a:xfrm>
            <a:off x="668090" y="4682430"/>
            <a:ext cx="5447030" cy="4473416"/>
          </a:xfrm>
          <a:noFill/>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*because of the theoretical risk of Reye’s syndrome following administration of the LAIV to children on aspirin therapy or other salicylate-containing medicine, they should not be given LAIV and should instead be offered an inactivated flu vaccine.</a:t>
            </a:r>
          </a:p>
          <a:p>
            <a:endParaRPr lang="en-GB" sz="1000" dirty="0"/>
          </a:p>
          <a:p>
            <a:r>
              <a:rPr lang="en-GB" sz="1000" dirty="0"/>
              <a:t>LAIV is </a:t>
            </a:r>
            <a:r>
              <a:rPr lang="en-GB" sz="1000" u="sng" dirty="0"/>
              <a:t>not contraindicated</a:t>
            </a:r>
            <a:r>
              <a:rPr lang="en-GB" sz="1000" dirty="0"/>
              <a:t> for use in children or adolescents:</a:t>
            </a:r>
          </a:p>
          <a:p>
            <a:pPr marL="171450" indent="-171450">
              <a:buFont typeface="Arial" panose="020B0604020202020204" pitchFamily="34" charset="0"/>
              <a:buChar char="•"/>
            </a:pPr>
            <a:r>
              <a:rPr lang="en-GB" sz="1000" dirty="0"/>
              <a:t>living with HIV who are receiving antiretroviral therapy and attaining viral suppression</a:t>
            </a:r>
          </a:p>
          <a:p>
            <a:pPr marL="171450" indent="-171450">
              <a:buFont typeface="Arial" panose="020B0604020202020204" pitchFamily="34" charset="0"/>
              <a:buChar char="•"/>
            </a:pPr>
            <a:r>
              <a:rPr lang="en-GB" sz="1000" dirty="0"/>
              <a:t>those who are receiving topical corticosteroids, inhaled corticosteroids or low-dose systemic corticosteroids</a:t>
            </a:r>
          </a:p>
          <a:p>
            <a:pPr marL="171450" indent="-171450">
              <a:buFont typeface="Arial" panose="020B0604020202020204" pitchFamily="34" charset="0"/>
              <a:buChar char="•"/>
            </a:pPr>
            <a:r>
              <a:rPr lang="en-GB" sz="1000" dirty="0"/>
              <a:t>those receiving corticosteroids as replacement therapy, for example for adrenal insufficiency. </a:t>
            </a:r>
          </a:p>
          <a:p>
            <a:endParaRPr lang="en-GB" sz="1000" dirty="0"/>
          </a:p>
          <a:p>
            <a:r>
              <a:rPr lang="en-GB" sz="1000" dirty="0"/>
              <a:t>LAIV </a:t>
            </a:r>
            <a:r>
              <a:rPr lang="en-GB" sz="1000" u="sng" dirty="0"/>
              <a:t>is contraindicated </a:t>
            </a:r>
            <a:r>
              <a:rPr lang="en-GB" sz="1000" dirty="0"/>
              <a:t>in children and adolescents receiving salicylate therapy (other than for topical treatment of localised conditions) because of the association of Reye’s syndrome with salicylates and wild-type influenza infection.</a:t>
            </a:r>
            <a:endParaRPr lang="en-GB" sz="1000" dirty="0">
              <a:latin typeface="Arial" panose="020B0604020202020204" pitchFamily="34" charset="0"/>
              <a:cs typeface="Arial" panose="020B0604020202020204" pitchFamily="34" charset="0"/>
            </a:endParaRPr>
          </a:p>
          <a:p>
            <a:endParaRPr lang="en-GB" sz="1000" dirty="0">
              <a:latin typeface="Arial" panose="020B0604020202020204" pitchFamily="34" charset="0"/>
              <a:cs typeface="Arial" panose="020B0604020202020204" pitchFamily="34" charset="0"/>
            </a:endParaRPr>
          </a:p>
          <a:p>
            <a:r>
              <a:rPr lang="en-GB" sz="1000" dirty="0">
                <a:latin typeface="Arial" panose="020B0604020202020204" pitchFamily="34" charset="0"/>
                <a:cs typeface="Arial" panose="020B0604020202020204" pitchFamily="34" charset="0"/>
              </a:rPr>
              <a:t>Chapter 6 of the Green Book on contraindications and special precautions gives further advice on the use of live vaccines in individuals who are immunosuppressed </a:t>
            </a:r>
            <a:r>
              <a:rPr lang="en-GB" sz="1000" dirty="0">
                <a:hlinkClick r:id="rId3"/>
              </a:rPr>
              <a:t>Contraindications and special considerations: the green book, chapter 6 - GOV.UK (www.gov.uk)</a:t>
            </a:r>
            <a:endParaRPr lang="en-GB" sz="1000" dirty="0">
              <a:latin typeface="Arial" panose="020B0604020202020204" pitchFamily="34" charset="0"/>
              <a:cs typeface="Arial" panose="020B0604020202020204" pitchFamily="34" charset="0"/>
            </a:endParaRPr>
          </a:p>
          <a:p>
            <a:endParaRPr lang="en-GB" sz="1000" dirty="0">
              <a:latin typeface="Arial" panose="020B0604020202020204" pitchFamily="34" charset="0"/>
              <a:ea typeface="ヒラギノ角ゴ Pro W3" pitchFamily="84" charset="-128"/>
              <a:cs typeface="Arial" panose="020B0604020202020204" pitchFamily="34" charset="0"/>
            </a:endParaRPr>
          </a:p>
          <a:p>
            <a:r>
              <a:rPr lang="en-GB" sz="1000" dirty="0">
                <a:latin typeface="Arial" panose="020B0604020202020204" pitchFamily="34" charset="0"/>
                <a:ea typeface="ヒラギノ角ゴ Pro W3" pitchFamily="84" charset="-128"/>
                <a:cs typeface="Arial" panose="020B0604020202020204" pitchFamily="34" charset="0"/>
              </a:rPr>
              <a:t>Safety data for the live attenuated flu vaccine when given in pregnancy is limited. Whilst there is no evidence of risk with live attenuated flu vaccine, inactivated flu vaccines are preferred for those who are pregnant. There is no need, however, to specifically test eligible girls for pregnancy or to advise avoidance of pregnancy in those who have been recently vaccinated.</a:t>
            </a:r>
            <a:endParaRPr lang="en-GB" sz="1000" dirty="0">
              <a:latin typeface="Arial" panose="020B0604020202020204" pitchFamily="34" charset="0"/>
              <a:cs typeface="Arial" panose="020B0604020202020204" pitchFamily="34" charset="0"/>
            </a:endParaRPr>
          </a:p>
          <a:p>
            <a:endParaRPr lang="en-GB" sz="1000" dirty="0"/>
          </a:p>
        </p:txBody>
      </p:sp>
      <p:sp>
        <p:nvSpPr>
          <p:cNvPr id="5" name="Slide Number Placeholder 3"/>
          <p:cNvSpPr>
            <a:spLocks noGrp="1"/>
          </p:cNvSpPr>
          <p:nvPr>
            <p:ph type="sldNum" sz="quarter" idx="5"/>
          </p:nvPr>
        </p:nvSpPr>
        <p:spPr>
          <a:xfrm>
            <a:off x="3856737" y="9442154"/>
            <a:ext cx="2950475" cy="49704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28663" indent="-279400" eaLnBrk="0" hangingPunct="0">
              <a:spcBef>
                <a:spcPct val="30000"/>
              </a:spcBef>
              <a:defRPr sz="1200">
                <a:solidFill>
                  <a:schemeClr val="tx1"/>
                </a:solidFill>
                <a:latin typeface="Arial" pitchFamily="34" charset="0"/>
              </a:defRPr>
            </a:lvl2pPr>
            <a:lvl3pPr marL="1120775" indent="-223838" eaLnBrk="0" hangingPunct="0">
              <a:spcBef>
                <a:spcPct val="30000"/>
              </a:spcBef>
              <a:defRPr sz="1200">
                <a:solidFill>
                  <a:schemeClr val="tx1"/>
                </a:solidFill>
                <a:latin typeface="Arial" pitchFamily="34" charset="0"/>
              </a:defRPr>
            </a:lvl3pPr>
            <a:lvl4pPr marL="1570038" indent="-223838" eaLnBrk="0" hangingPunct="0">
              <a:spcBef>
                <a:spcPct val="30000"/>
              </a:spcBef>
              <a:defRPr sz="1200">
                <a:solidFill>
                  <a:schemeClr val="tx1"/>
                </a:solidFill>
                <a:latin typeface="Arial" pitchFamily="34" charset="0"/>
              </a:defRPr>
            </a:lvl4pPr>
            <a:lvl5pPr marL="2019300" indent="-223838" eaLnBrk="0" hangingPunct="0">
              <a:spcBef>
                <a:spcPct val="30000"/>
              </a:spcBef>
              <a:defRPr sz="1200">
                <a:solidFill>
                  <a:schemeClr val="tx1"/>
                </a:solidFill>
                <a:latin typeface="Arial" pitchFamily="34" charset="0"/>
              </a:defRPr>
            </a:lvl5pPr>
            <a:lvl6pPr marL="2476500" indent="-223838" eaLnBrk="0" fontAlgn="base" hangingPunct="0">
              <a:spcBef>
                <a:spcPct val="30000"/>
              </a:spcBef>
              <a:spcAft>
                <a:spcPct val="0"/>
              </a:spcAft>
              <a:defRPr sz="1200">
                <a:solidFill>
                  <a:schemeClr val="tx1"/>
                </a:solidFill>
                <a:latin typeface="Arial" pitchFamily="34" charset="0"/>
              </a:defRPr>
            </a:lvl6pPr>
            <a:lvl7pPr marL="2933700" indent="-223838" eaLnBrk="0" fontAlgn="base" hangingPunct="0">
              <a:spcBef>
                <a:spcPct val="30000"/>
              </a:spcBef>
              <a:spcAft>
                <a:spcPct val="0"/>
              </a:spcAft>
              <a:defRPr sz="1200">
                <a:solidFill>
                  <a:schemeClr val="tx1"/>
                </a:solidFill>
                <a:latin typeface="Arial" pitchFamily="34" charset="0"/>
              </a:defRPr>
            </a:lvl7pPr>
            <a:lvl8pPr marL="3390900" indent="-223838" eaLnBrk="0" fontAlgn="base" hangingPunct="0">
              <a:spcBef>
                <a:spcPct val="30000"/>
              </a:spcBef>
              <a:spcAft>
                <a:spcPct val="0"/>
              </a:spcAft>
              <a:defRPr sz="1200">
                <a:solidFill>
                  <a:schemeClr val="tx1"/>
                </a:solidFill>
                <a:latin typeface="Arial" pitchFamily="34" charset="0"/>
              </a:defRPr>
            </a:lvl8pPr>
            <a:lvl9pPr marL="3848100" indent="-223838"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buClr>
                <a:prstClr val="white"/>
              </a:buClr>
            </a:pPr>
            <a:fld id="{FAF89521-7293-4EF1-AD68-E47EAF7D0E37}" type="slidenum">
              <a:rPr lang="en-US" altLang="en-US">
                <a:solidFill>
                  <a:prstClr val="black"/>
                </a:solidFill>
                <a:latin typeface="Times New Roman" pitchFamily="18" charset="0"/>
              </a:rPr>
              <a:pPr eaLnBrk="1" hangingPunct="1">
                <a:spcBef>
                  <a:spcPct val="0"/>
                </a:spcBef>
                <a:buClr>
                  <a:prstClr val="white"/>
                </a:buClr>
              </a:pPr>
              <a:t>40</a:t>
            </a:fld>
            <a:endParaRPr lang="en-US" altLang="en-US">
              <a:solidFill>
                <a:prstClr val="black"/>
              </a:solidFill>
              <a:latin typeface="Times New Roman" pitchFamily="18"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TextEdit="1"/>
          </p:cNvSpPr>
          <p:nvPr>
            <p:ph type="sldImg"/>
          </p:nvPr>
        </p:nvSpPr>
        <p:spPr bwMode="auto">
          <a:xfrm>
            <a:off x="920750" y="746125"/>
            <a:ext cx="4967288" cy="3727450"/>
          </a:xfrm>
          <a:noFill/>
          <a:ln>
            <a:solidFill>
              <a:srgbClr val="000000"/>
            </a:solidFill>
            <a:miter lim="800000"/>
            <a:headEnd/>
            <a:tailEnd/>
          </a:ln>
        </p:spPr>
      </p:sp>
      <p:sp>
        <p:nvSpPr>
          <p:cNvPr id="110595" name="Rectangle 3"/>
          <p:cNvSpPr>
            <a:spLocks noGrp="1"/>
          </p:cNvSpPr>
          <p:nvPr>
            <p:ph type="body" idx="1"/>
          </p:nvPr>
        </p:nvSpPr>
        <p:spPr bwMode="auto">
          <a:noFill/>
        </p:spPr>
        <p:txBody>
          <a:bodyPr/>
          <a:lstStyle/>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Minor illnesses without fever of systemic upset are not valid reasons to postpone vaccination. If the individual is acutely unwell, immunisation may be postponed until they have recovered.</a:t>
            </a:r>
            <a:r>
              <a:rPr lang="en-GB" baseline="0" dirty="0">
                <a:latin typeface="Arial" panose="020B0604020202020204" pitchFamily="34" charset="0"/>
                <a:cs typeface="Arial" panose="020B0604020202020204" pitchFamily="34" charset="0"/>
              </a:rPr>
              <a:t> T</a:t>
            </a:r>
            <a:r>
              <a:rPr lang="en-GB" dirty="0">
                <a:latin typeface="Arial" panose="020B0604020202020204" pitchFamily="34" charset="0"/>
                <a:cs typeface="Arial" panose="020B0604020202020204" pitchFamily="34" charset="0"/>
              </a:rPr>
              <a:t>his is to avoid confusing the differential diagnosis of acute illness by wrongly attributing any</a:t>
            </a:r>
            <a:r>
              <a:rPr lang="en-GB" baseline="0"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signs or symptoms to</a:t>
            </a:r>
            <a:r>
              <a:rPr lang="en-GB" baseline="0" dirty="0">
                <a:latin typeface="Arial" panose="020B0604020202020204" pitchFamily="34" charset="0"/>
                <a:cs typeface="Arial" panose="020B0604020202020204" pitchFamily="34" charset="0"/>
              </a:rPr>
              <a:t> the</a:t>
            </a:r>
            <a:r>
              <a:rPr lang="en-GB" dirty="0">
                <a:latin typeface="Arial" panose="020B0604020202020204" pitchFamily="34" charset="0"/>
                <a:cs typeface="Arial" panose="020B0604020202020204" pitchFamily="34" charset="0"/>
              </a:rPr>
              <a:t> adverse effects of the vaccine.</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There is no data on the effectiveness of LAIV</a:t>
            </a:r>
            <a:r>
              <a:rPr lang="en-GB" baseline="0"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when given to children with a heavily blocked or runny nose attributable to infection or an allergy. However as heavy nasal congestion might impede delivery of the vaccine to the nasopharyngeal mucosa, deferral of administration until nasal congestion has resolved should be considered or an appropriate alternative influenza vaccine that is administered by injection should be considered. </a:t>
            </a:r>
            <a:endPar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endParaRP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There is a potential for influenza antiviral agents to lower the effectiveness of the live attenuated influenza vaccine. Administration of influenza antiviral agents within two weeks of administration of LAIV</a:t>
            </a:r>
            <a:r>
              <a:rPr lang="en-GB" sz="1200" kern="1200" baseline="0" dirty="0">
                <a:solidFill>
                  <a:schemeClr val="tx1"/>
                </a:solidFill>
                <a:effectLst/>
                <a:latin typeface="Arial" panose="020B0604020202020204" pitchFamily="34" charset="0"/>
                <a:ea typeface="ヒラギノ角ゴ Pro W3" pitchFamily="84" charset="-128"/>
                <a:cs typeface="Arial" panose="020B0604020202020204" pitchFamily="34" charset="0"/>
              </a:rPr>
              <a:t> </a:t>
            </a:r>
            <a:r>
              <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may adversely affect the effectiveness of the vaccine.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Green Book Chapter 19 Influenza (publishing.service.gov.uk)</a:t>
            </a:r>
            <a:endParaRPr lang="en-GB" baseline="0" dirty="0">
              <a:latin typeface="Arial" panose="020B0604020202020204" pitchFamily="34" charset="0"/>
              <a:cs typeface="Arial" panose="020B0604020202020204" pitchFamily="34" charset="0"/>
            </a:endParaRPr>
          </a:p>
        </p:txBody>
      </p:sp>
      <p:sp>
        <p:nvSpPr>
          <p:cNvPr id="5" name="Slide Number Placeholder 3"/>
          <p:cNvSpPr>
            <a:spLocks noGrp="1"/>
          </p:cNvSpPr>
          <p:nvPr>
            <p:ph type="sldNum" sz="quarter" idx="5"/>
          </p:nvPr>
        </p:nvSpPr>
        <p:spPr>
          <a:xfrm>
            <a:off x="3856737" y="9442154"/>
            <a:ext cx="2950475" cy="49704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28663" indent="-279400" eaLnBrk="0" hangingPunct="0">
              <a:spcBef>
                <a:spcPct val="30000"/>
              </a:spcBef>
              <a:defRPr sz="1200">
                <a:solidFill>
                  <a:schemeClr val="tx1"/>
                </a:solidFill>
                <a:latin typeface="Arial" pitchFamily="34" charset="0"/>
              </a:defRPr>
            </a:lvl2pPr>
            <a:lvl3pPr marL="1120775" indent="-223838" eaLnBrk="0" hangingPunct="0">
              <a:spcBef>
                <a:spcPct val="30000"/>
              </a:spcBef>
              <a:defRPr sz="1200">
                <a:solidFill>
                  <a:schemeClr val="tx1"/>
                </a:solidFill>
                <a:latin typeface="Arial" pitchFamily="34" charset="0"/>
              </a:defRPr>
            </a:lvl3pPr>
            <a:lvl4pPr marL="1570038" indent="-223838" eaLnBrk="0" hangingPunct="0">
              <a:spcBef>
                <a:spcPct val="30000"/>
              </a:spcBef>
              <a:defRPr sz="1200">
                <a:solidFill>
                  <a:schemeClr val="tx1"/>
                </a:solidFill>
                <a:latin typeface="Arial" pitchFamily="34" charset="0"/>
              </a:defRPr>
            </a:lvl4pPr>
            <a:lvl5pPr marL="2019300" indent="-223838" eaLnBrk="0" hangingPunct="0">
              <a:spcBef>
                <a:spcPct val="30000"/>
              </a:spcBef>
              <a:defRPr sz="1200">
                <a:solidFill>
                  <a:schemeClr val="tx1"/>
                </a:solidFill>
                <a:latin typeface="Arial" pitchFamily="34" charset="0"/>
              </a:defRPr>
            </a:lvl5pPr>
            <a:lvl6pPr marL="2476500" indent="-223838" eaLnBrk="0" fontAlgn="base" hangingPunct="0">
              <a:spcBef>
                <a:spcPct val="30000"/>
              </a:spcBef>
              <a:spcAft>
                <a:spcPct val="0"/>
              </a:spcAft>
              <a:defRPr sz="1200">
                <a:solidFill>
                  <a:schemeClr val="tx1"/>
                </a:solidFill>
                <a:latin typeface="Arial" pitchFamily="34" charset="0"/>
              </a:defRPr>
            </a:lvl6pPr>
            <a:lvl7pPr marL="2933700" indent="-223838" eaLnBrk="0" fontAlgn="base" hangingPunct="0">
              <a:spcBef>
                <a:spcPct val="30000"/>
              </a:spcBef>
              <a:spcAft>
                <a:spcPct val="0"/>
              </a:spcAft>
              <a:defRPr sz="1200">
                <a:solidFill>
                  <a:schemeClr val="tx1"/>
                </a:solidFill>
                <a:latin typeface="Arial" pitchFamily="34" charset="0"/>
              </a:defRPr>
            </a:lvl7pPr>
            <a:lvl8pPr marL="3390900" indent="-223838" eaLnBrk="0" fontAlgn="base" hangingPunct="0">
              <a:spcBef>
                <a:spcPct val="30000"/>
              </a:spcBef>
              <a:spcAft>
                <a:spcPct val="0"/>
              </a:spcAft>
              <a:defRPr sz="1200">
                <a:solidFill>
                  <a:schemeClr val="tx1"/>
                </a:solidFill>
                <a:latin typeface="Arial" pitchFamily="34" charset="0"/>
              </a:defRPr>
            </a:lvl8pPr>
            <a:lvl9pPr marL="3848100" indent="-223838"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buClr>
                <a:prstClr val="white"/>
              </a:buClr>
            </a:pPr>
            <a:fld id="{FAF89521-7293-4EF1-AD68-E47EAF7D0E37}" type="slidenum">
              <a:rPr lang="en-US" altLang="en-US">
                <a:solidFill>
                  <a:prstClr val="black"/>
                </a:solidFill>
                <a:latin typeface="Times New Roman" pitchFamily="18" charset="0"/>
              </a:rPr>
              <a:pPr eaLnBrk="1" hangingPunct="1">
                <a:spcBef>
                  <a:spcPct val="0"/>
                </a:spcBef>
                <a:buClr>
                  <a:prstClr val="white"/>
                </a:buClr>
              </a:pPr>
              <a:t>41</a:t>
            </a:fld>
            <a:endParaRPr lang="en-US" altLang="en-US">
              <a:solidFill>
                <a:prstClr val="black"/>
              </a:solidFill>
              <a:latin typeface="Times New Roman" pitchFamily="18"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There are limited safety data in children who require regular oral steroids for maintenance of asthma control, or have previously required intensive care for asthma exacerbation – such children should only be given LAIV on the advice of their specialist. </a:t>
            </a:r>
          </a:p>
          <a:p>
            <a:pPr marL="171450" indent="-171450">
              <a:buFont typeface="Arial" panose="020B0604020202020204" pitchFamily="34" charset="0"/>
              <a:buChar char="•"/>
            </a:pPr>
            <a:r>
              <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Children with significant asthma and aged under nine years who have not been previously vaccinated against influenza will require a second dose (of either LAIV or inactivated vaccine as appropriate).</a:t>
            </a:r>
            <a:endParaRPr lang="en-GB"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42</a:t>
            </a:fld>
            <a:endParaRPr lang="en-US" dirty="0"/>
          </a:p>
        </p:txBody>
      </p:sp>
    </p:spTree>
    <p:extLst>
      <p:ext uri="{BB962C8B-B14F-4D97-AF65-F5344CB8AC3E}">
        <p14:creationId xmlns:p14="http://schemas.microsoft.com/office/powerpoint/2010/main" val="27355442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anose="020B0604020202020204" pitchFamily="34" charset="0"/>
              <a:buChar char="•"/>
            </a:pPr>
            <a:r>
              <a:rPr lang="en-GB" dirty="0"/>
              <a:t>Inactivated influenza vaccines that are egg-free or have a very low ovalbumin content (&lt;0.12 micrograms/ml - equivalent to &lt;0.06 micrograms for a 0.5 ml dose) are available and studies show they may be used safely in individuals with egg allergy.</a:t>
            </a:r>
          </a:p>
          <a:p>
            <a:pPr marL="171450" indent="-171450">
              <a:buFont typeface="Arial" panose="020B0604020202020204" pitchFamily="34" charset="0"/>
              <a:buChar char="•"/>
            </a:pPr>
            <a:r>
              <a:rPr lang="en-GB" dirty="0"/>
              <a:t>In all settings providing vaccination, facilities should be available and staff trained to recognise and treat anaphylaxis.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hlinkClick r:id="rId3"/>
              </a:rPr>
              <a:t>Green Book Chapter 19 Influenza (publishing.service.gov.uk)</a:t>
            </a:r>
            <a:endParaRPr lang="en-GB" baseline="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US" sz="1200" kern="1200" dirty="0">
              <a:solidFill>
                <a:schemeClr val="tx1"/>
              </a:solidFill>
              <a:effectLst/>
              <a:latin typeface="Arial" panose="020B0604020202020204" pitchFamily="34" charset="0"/>
              <a:ea typeface="ヒラギノ角ゴ Pro W3" pitchFamily="84" charset="-128"/>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solidFill>
                  <a:prstClr val="black"/>
                </a:solidFill>
              </a:rPr>
              <a:pPr>
                <a:defRPr/>
              </a:pPr>
              <a:t>43</a:t>
            </a:fld>
            <a:endParaRPr lang="en-US">
              <a:solidFill>
                <a:prstClr val="black"/>
              </a:solidFill>
            </a:endParaRPr>
          </a:p>
        </p:txBody>
      </p:sp>
    </p:spTree>
    <p:extLst>
      <p:ext uri="{BB962C8B-B14F-4D97-AF65-F5344CB8AC3E}">
        <p14:creationId xmlns:p14="http://schemas.microsoft.com/office/powerpoint/2010/main" val="41066352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85750" indent="-285750">
              <a:buFont typeface="Arial" panose="020B0604020202020204" pitchFamily="34" charset="0"/>
              <a:buChar char="•"/>
            </a:pPr>
            <a:r>
              <a:rPr lang="en-US" sz="1300" kern="1200" dirty="0">
                <a:solidFill>
                  <a:schemeClr val="tx1"/>
                </a:solidFill>
                <a:effectLst/>
                <a:latin typeface="Arial" panose="020B0604020202020204" pitchFamily="34" charset="0"/>
                <a:ea typeface="ヒラギノ角ゴ Pro W3" pitchFamily="84" charset="-128"/>
                <a:cs typeface="Arial" panose="020B0604020202020204" pitchFamily="34" charset="0"/>
              </a:rPr>
              <a:t>JCVI has advised that, except for those with severe anaphylaxis to egg which has previously required intensive care, children with an egg allergy can be safely vaccinated with </a:t>
            </a:r>
            <a:r>
              <a:rPr lang="en-US" sz="1300" kern="1200" dirty="0" err="1">
                <a:solidFill>
                  <a:schemeClr val="tx1"/>
                </a:solidFill>
                <a:effectLst/>
                <a:latin typeface="Arial" panose="020B0604020202020204" pitchFamily="34" charset="0"/>
                <a:ea typeface="ヒラギノ角ゴ Pro W3" pitchFamily="84" charset="-128"/>
                <a:cs typeface="Arial" panose="020B0604020202020204" pitchFamily="34" charset="0"/>
              </a:rPr>
              <a:t>Fluenz</a:t>
            </a:r>
            <a:r>
              <a:rPr lang="en-GB" sz="1400" dirty="0">
                <a:solidFill>
                  <a:srgbClr val="00B0F0"/>
                </a:solidFill>
                <a:latin typeface="Arial" charset="0"/>
                <a:ea typeface="ヒラギノ角ゴ Pro W3" charset="-128"/>
                <a:cs typeface="ヒラギノ角ゴ Pro W3" charset="-128"/>
              </a:rPr>
              <a:t>®</a:t>
            </a:r>
            <a:r>
              <a:rPr lang="en-US" sz="1300" kern="1200" dirty="0">
                <a:solidFill>
                  <a:schemeClr val="tx1"/>
                </a:solidFill>
                <a:effectLst/>
                <a:latin typeface="Arial" panose="020B0604020202020204" pitchFamily="34" charset="0"/>
                <a:ea typeface="ヒラギノ角ゴ Pro W3" pitchFamily="84" charset="-128"/>
                <a:cs typeface="Arial" panose="020B0604020202020204" pitchFamily="34" charset="0"/>
              </a:rPr>
              <a:t> (LAIV)</a:t>
            </a:r>
            <a:r>
              <a:rPr lang="en-US" sz="1300" kern="1200" baseline="0" dirty="0">
                <a:solidFill>
                  <a:schemeClr val="tx1"/>
                </a:solidFill>
                <a:effectLst/>
                <a:latin typeface="Arial" panose="020B0604020202020204" pitchFamily="34" charset="0"/>
                <a:ea typeface="ヒラギノ角ゴ Pro W3" pitchFamily="84" charset="-128"/>
                <a:cs typeface="Arial" panose="020B0604020202020204" pitchFamily="34" charset="0"/>
              </a:rPr>
              <a:t> </a:t>
            </a:r>
            <a:r>
              <a:rPr lang="en-US" sz="1300" kern="1200" dirty="0">
                <a:solidFill>
                  <a:schemeClr val="tx1"/>
                </a:solidFill>
                <a:effectLst/>
                <a:latin typeface="Arial" panose="020B0604020202020204" pitchFamily="34" charset="0"/>
                <a:ea typeface="ヒラギノ角ゴ Pro W3" pitchFamily="84" charset="-128"/>
                <a:cs typeface="Arial" panose="020B0604020202020204" pitchFamily="34" charset="0"/>
              </a:rPr>
              <a:t>in any setting (including primary care and schools).</a:t>
            </a:r>
          </a:p>
          <a:p>
            <a:pPr marL="285750" indent="-285750">
              <a:buFont typeface="Arial" panose="020B0604020202020204" pitchFamily="34" charset="0"/>
              <a:buChar char="•"/>
            </a:pPr>
            <a:r>
              <a:rPr lang="en-GB" sz="1400" dirty="0"/>
              <a:t>Inactivated influenza vaccines that are egg-free or have a very low ovalbumin content (&lt;0.12 micrograms/ml - equivalent to &lt;0.06 micrograms for a 0.5 ml dose) may be used safely in individuals with egg allergy. LAIV which previously had an upper ovalbumin limit of 1.2 micrograms/ml, has been shown to be safe for use in egg-allergic children. </a:t>
            </a:r>
            <a:endParaRPr lang="en-US" sz="1300" kern="1200" dirty="0">
              <a:solidFill>
                <a:schemeClr val="tx1"/>
              </a:solidFill>
              <a:effectLst/>
              <a:latin typeface="Arial" panose="020B0604020202020204" pitchFamily="34" charset="0"/>
              <a:ea typeface="ヒラギノ角ゴ Pro W3" pitchFamily="84" charset="-128"/>
              <a:cs typeface="Arial" panose="020B0604020202020204" pitchFamily="34" charset="0"/>
            </a:endParaRPr>
          </a:p>
          <a:p>
            <a:pPr marL="171450" indent="-171450">
              <a:buFont typeface="Arial" panose="020B0604020202020204" pitchFamily="34" charset="0"/>
              <a:buChar char="•"/>
            </a:pPr>
            <a:r>
              <a:rPr lang="en-GB" dirty="0"/>
              <a:t>The ovalbumin content of LAIV has been further reduced since 2016 (≤0.024 micrograms per 0.2ml dose).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For additional detail refer to the SmPC for each vaccine product, website links provided in the notes section of previous slides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a:p>
            <a:r>
              <a:rPr lang="en-GB" dirty="0">
                <a:hlinkClick r:id="rId3"/>
              </a:rPr>
              <a:t>Green Book Chapter 19 Influenza (publishing.service.gov.uk)</a:t>
            </a:r>
            <a:endParaRPr lang="en-GB" dirty="0"/>
          </a:p>
        </p:txBody>
      </p:sp>
    </p:spTree>
    <p:extLst>
      <p:ext uri="{BB962C8B-B14F-4D97-AF65-F5344CB8AC3E}">
        <p14:creationId xmlns:p14="http://schemas.microsoft.com/office/powerpoint/2010/main" val="34998356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Some pre-filled syringes may contain latex proteins in the tip cap and/or rubber plunger of the syringe. </a:t>
            </a:r>
          </a:p>
          <a:p>
            <a:pPr marL="171450" indent="-171450">
              <a:buFont typeface="Arial" panose="020B0604020202020204" pitchFamily="34" charset="0"/>
              <a:buChar char="•"/>
            </a:pPr>
            <a:r>
              <a:rPr lang="en-GB" dirty="0"/>
              <a:t>It is theoretically possible that latex protein from these tip caps, plungers or vial stoppers may cause allergic reactions when the vaccines are administered to latex-sensitive individuals. There is little evidence that such a risk exists and any such risk would be extremely small.</a:t>
            </a:r>
          </a:p>
          <a:p>
            <a:pPr marL="0" indent="0">
              <a:buFont typeface="Arial" panose="020B0604020202020204" pitchFamily="34" charset="0"/>
              <a:buNone/>
            </a:pPr>
            <a:r>
              <a:rPr lang="en-GB" dirty="0">
                <a:hlinkClick r:id="rId3"/>
              </a:rPr>
              <a:t>Greenbook_chapter_6.pdf (publishing.service.gov.uk)</a:t>
            </a:r>
            <a:endParaRPr lang="en-GB" dirty="0"/>
          </a:p>
        </p:txBody>
      </p:sp>
      <p:sp>
        <p:nvSpPr>
          <p:cNvPr id="4" name="Slide Number Placeholder 3"/>
          <p:cNvSpPr>
            <a:spLocks noGrp="1"/>
          </p:cNvSpPr>
          <p:nvPr>
            <p:ph type="sldNum" sz="quarter" idx="5"/>
          </p:nvPr>
        </p:nvSpPr>
        <p:spPr/>
        <p:txBody>
          <a:bodyPr/>
          <a:lstStyle/>
          <a:p>
            <a:fld id="{C1736FF6-1147-4FCB-8859-A9D484787462}" type="slidenum">
              <a:rPr lang="en-GB" smtClean="0"/>
              <a:t>45</a:t>
            </a:fld>
            <a:endParaRPr lang="en-GB"/>
          </a:p>
        </p:txBody>
      </p:sp>
    </p:spTree>
    <p:extLst>
      <p:ext uri="{BB962C8B-B14F-4D97-AF65-F5344CB8AC3E}">
        <p14:creationId xmlns:p14="http://schemas.microsoft.com/office/powerpoint/2010/main" val="2395656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1736FF6-1147-4FCB-8859-A9D484787462}" type="slidenum">
              <a:rPr lang="en-GB" smtClean="0"/>
              <a:t>46</a:t>
            </a:fld>
            <a:endParaRPr lang="en-GB"/>
          </a:p>
        </p:txBody>
      </p:sp>
    </p:spTree>
    <p:extLst>
      <p:ext uri="{BB962C8B-B14F-4D97-AF65-F5344CB8AC3E}">
        <p14:creationId xmlns:p14="http://schemas.microsoft.com/office/powerpoint/2010/main" val="27578880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TextEdit="1"/>
          </p:cNvSpPr>
          <p:nvPr>
            <p:ph type="sldImg"/>
          </p:nvPr>
        </p:nvSpPr>
        <p:spPr bwMode="auto">
          <a:xfrm>
            <a:off x="920750" y="746125"/>
            <a:ext cx="4967288" cy="3727450"/>
          </a:xfrm>
          <a:noFill/>
          <a:ln>
            <a:solidFill>
              <a:srgbClr val="000000"/>
            </a:solidFill>
            <a:miter lim="800000"/>
            <a:headEnd/>
            <a:tailEnd/>
          </a:ln>
        </p:spPr>
      </p:sp>
      <p:sp>
        <p:nvSpPr>
          <p:cNvPr id="112643" name="Rectangle 3"/>
          <p:cNvSpPr>
            <a:spLocks noGrp="1"/>
          </p:cNvSpPr>
          <p:nvPr>
            <p:ph type="body" idx="1"/>
          </p:nvPr>
        </p:nvSpPr>
        <p:spPr bwMode="auto">
          <a:noFill/>
        </p:spPr>
        <p:txBody>
          <a:bodyPr/>
          <a:lstStyle/>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There is a theoretical potential for transmission of live attenuated influenza virus in </a:t>
            </a:r>
            <a:r>
              <a:rPr lang="en-US" sz="1200" kern="1200" dirty="0" err="1">
                <a:solidFill>
                  <a:schemeClr val="tx1"/>
                </a:solidFill>
                <a:effectLst/>
                <a:latin typeface="Arial" panose="020B0604020202020204" pitchFamily="34" charset="0"/>
                <a:ea typeface="ヒラギノ角ゴ Pro W3" pitchFamily="84" charset="-128"/>
                <a:cs typeface="Arial" panose="020B0604020202020204" pitchFamily="34" charset="0"/>
              </a:rPr>
              <a:t>Fluenz</a:t>
            </a:r>
            <a:r>
              <a:rPr lang="en-GB" sz="1200" dirty="0">
                <a:solidFill>
                  <a:srgbClr val="00B0F0"/>
                </a:solidFill>
                <a:latin typeface="Arial" charset="0"/>
                <a:ea typeface="ヒラギノ角ゴ Pro W3" charset="-128"/>
                <a:cs typeface="ヒラギノ角ゴ Pro W3" charset="-128"/>
              </a:rPr>
              <a:t>®</a:t>
            </a:r>
            <a:r>
              <a:rPr lang="en-US"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 to immunocompromised contacts for one to two weeks following vaccination.</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For children &gt; 2 years of age who are close </a:t>
            </a:r>
            <a:r>
              <a:rPr lang="en-GB" sz="1200" dirty="0">
                <a:ea typeface="ヒラギノ角ゴ Pro W3" charset="-128"/>
                <a:cs typeface="ヒラギノ角ゴ Pro W3" charset="-128"/>
              </a:rPr>
              <a:t>contacts with severely immunocompromised patients, offer IIVc as an alternative to LAIV (</a:t>
            </a:r>
            <a:r>
              <a:rPr lang="en-US"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Fluenz</a:t>
            </a:r>
            <a:r>
              <a:rPr lang="en-GB" sz="1200" dirty="0">
                <a:solidFill>
                  <a:srgbClr val="00B0F0"/>
                </a:solidFill>
                <a:latin typeface="Arial" charset="0"/>
                <a:ea typeface="ヒラギノ角ゴ Pro W3" charset="-128"/>
                <a:cs typeface="ヒラギノ角ゴ Pro W3" charset="-128"/>
              </a:rPr>
              <a:t>®</a:t>
            </a:r>
            <a:r>
              <a:rPr lang="en-US"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a:t>
            </a:r>
            <a:r>
              <a:rPr lang="en-GB" sz="1200" dirty="0">
                <a:ea typeface="ヒラギノ角ゴ Pro W3" charset="-128"/>
                <a:cs typeface="ヒラギノ角ゴ Pro W3" charset="-128"/>
              </a:rPr>
              <a:t>.</a:t>
            </a:r>
            <a:endParaRPr lang="en-US" sz="1200" kern="1200" dirty="0">
              <a:solidFill>
                <a:schemeClr val="tx1"/>
              </a:solidFill>
              <a:effectLst/>
              <a:latin typeface="Arial" panose="020B0604020202020204" pitchFamily="34" charset="0"/>
              <a:ea typeface="ヒラギノ角ゴ Pro W3" pitchFamily="84" charset="-128"/>
              <a:cs typeface="Arial" panose="020B0604020202020204" pitchFamily="34" charset="0"/>
            </a:endParaRP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dirty="0"/>
              <a:t>In theory, healthcare workers may have low level exposure to LAIV viruses during administration of the vaccine and/or from recently vaccinated patients. The vaccine viruses are cold-adapted and attenuated and are unlikely to cause symptomatic influenza.</a:t>
            </a:r>
            <a:endParaRPr lang="en-US" sz="1200" kern="1200" dirty="0">
              <a:solidFill>
                <a:schemeClr val="tx1"/>
              </a:solidFill>
              <a:effectLst/>
              <a:latin typeface="Arial" panose="020B0604020202020204" pitchFamily="34" charset="0"/>
              <a:ea typeface="ヒラギノ角ゴ Pro W3" pitchFamily="84" charset="-128"/>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dirty="0">
                <a:hlinkClick r:id="rId3"/>
              </a:rPr>
              <a:t>Green book chapter 19 Influenza (publishing.service.gov.uk)</a:t>
            </a:r>
            <a:endParaRPr lang="en-GB" dirty="0"/>
          </a:p>
        </p:txBody>
      </p:sp>
      <p:sp>
        <p:nvSpPr>
          <p:cNvPr id="5" name="Slide Number Placeholder 3"/>
          <p:cNvSpPr>
            <a:spLocks noGrp="1"/>
          </p:cNvSpPr>
          <p:nvPr>
            <p:ph type="sldNum" sz="quarter" idx="5"/>
          </p:nvPr>
        </p:nvSpPr>
        <p:spPr>
          <a:xfrm>
            <a:off x="3856737" y="9442154"/>
            <a:ext cx="2950475" cy="49704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28663" indent="-279400" eaLnBrk="0" hangingPunct="0">
              <a:spcBef>
                <a:spcPct val="30000"/>
              </a:spcBef>
              <a:defRPr sz="1200">
                <a:solidFill>
                  <a:schemeClr val="tx1"/>
                </a:solidFill>
                <a:latin typeface="Arial" pitchFamily="34" charset="0"/>
              </a:defRPr>
            </a:lvl2pPr>
            <a:lvl3pPr marL="1120775" indent="-223838" eaLnBrk="0" hangingPunct="0">
              <a:spcBef>
                <a:spcPct val="30000"/>
              </a:spcBef>
              <a:defRPr sz="1200">
                <a:solidFill>
                  <a:schemeClr val="tx1"/>
                </a:solidFill>
                <a:latin typeface="Arial" pitchFamily="34" charset="0"/>
              </a:defRPr>
            </a:lvl3pPr>
            <a:lvl4pPr marL="1570038" indent="-223838" eaLnBrk="0" hangingPunct="0">
              <a:spcBef>
                <a:spcPct val="30000"/>
              </a:spcBef>
              <a:defRPr sz="1200">
                <a:solidFill>
                  <a:schemeClr val="tx1"/>
                </a:solidFill>
                <a:latin typeface="Arial" pitchFamily="34" charset="0"/>
              </a:defRPr>
            </a:lvl4pPr>
            <a:lvl5pPr marL="2019300" indent="-223838" eaLnBrk="0" hangingPunct="0">
              <a:spcBef>
                <a:spcPct val="30000"/>
              </a:spcBef>
              <a:defRPr sz="1200">
                <a:solidFill>
                  <a:schemeClr val="tx1"/>
                </a:solidFill>
                <a:latin typeface="Arial" pitchFamily="34" charset="0"/>
              </a:defRPr>
            </a:lvl5pPr>
            <a:lvl6pPr marL="2476500" indent="-223838" eaLnBrk="0" fontAlgn="base" hangingPunct="0">
              <a:spcBef>
                <a:spcPct val="30000"/>
              </a:spcBef>
              <a:spcAft>
                <a:spcPct val="0"/>
              </a:spcAft>
              <a:defRPr sz="1200">
                <a:solidFill>
                  <a:schemeClr val="tx1"/>
                </a:solidFill>
                <a:latin typeface="Arial" pitchFamily="34" charset="0"/>
              </a:defRPr>
            </a:lvl6pPr>
            <a:lvl7pPr marL="2933700" indent="-223838" eaLnBrk="0" fontAlgn="base" hangingPunct="0">
              <a:spcBef>
                <a:spcPct val="30000"/>
              </a:spcBef>
              <a:spcAft>
                <a:spcPct val="0"/>
              </a:spcAft>
              <a:defRPr sz="1200">
                <a:solidFill>
                  <a:schemeClr val="tx1"/>
                </a:solidFill>
                <a:latin typeface="Arial" pitchFamily="34" charset="0"/>
              </a:defRPr>
            </a:lvl7pPr>
            <a:lvl8pPr marL="3390900" indent="-223838" eaLnBrk="0" fontAlgn="base" hangingPunct="0">
              <a:spcBef>
                <a:spcPct val="30000"/>
              </a:spcBef>
              <a:spcAft>
                <a:spcPct val="0"/>
              </a:spcAft>
              <a:defRPr sz="1200">
                <a:solidFill>
                  <a:schemeClr val="tx1"/>
                </a:solidFill>
                <a:latin typeface="Arial" pitchFamily="34" charset="0"/>
              </a:defRPr>
            </a:lvl8pPr>
            <a:lvl9pPr marL="3848100" indent="-223838"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buClr>
                <a:prstClr val="white"/>
              </a:buClr>
            </a:pPr>
            <a:fld id="{FAF89521-7293-4EF1-AD68-E47EAF7D0E37}" type="slidenum">
              <a:rPr lang="en-US" altLang="en-US">
                <a:solidFill>
                  <a:prstClr val="black"/>
                </a:solidFill>
                <a:latin typeface="Times New Roman" pitchFamily="18" charset="0"/>
              </a:rPr>
              <a:pPr eaLnBrk="1" hangingPunct="1">
                <a:spcBef>
                  <a:spcPct val="0"/>
                </a:spcBef>
                <a:buClr>
                  <a:prstClr val="white"/>
                </a:buClr>
              </a:pPr>
              <a:t>48</a:t>
            </a:fld>
            <a:endParaRPr lang="en-US" altLang="en-US">
              <a:solidFill>
                <a:prstClr val="black"/>
              </a:solidFill>
              <a:latin typeface="Times New Roman" pitchFamily="18"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solidFill>
                  <a:prstClr val="black"/>
                </a:solidFill>
              </a:rPr>
              <a:pPr>
                <a:defRPr/>
              </a:pPr>
              <a:t>49</a:t>
            </a:fld>
            <a:endParaRPr lang="en-US">
              <a:solidFill>
                <a:prstClr val="black"/>
              </a:solidFill>
            </a:endParaRPr>
          </a:p>
        </p:txBody>
      </p:sp>
    </p:spTree>
    <p:extLst>
      <p:ext uri="{BB962C8B-B14F-4D97-AF65-F5344CB8AC3E}">
        <p14:creationId xmlns:p14="http://schemas.microsoft.com/office/powerpoint/2010/main" val="22427377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rPr>
              <a:t>Due to the adjuvant, a higher incidence of mild post-immunisation reactions has been reported with aIIV, compared to non-adjuvanted influenza vaccines.</a:t>
            </a:r>
            <a:endPar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endParaRP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Rarely immediate reactions such as urticaria, angio-oedema, bronchospasm and anaphylaxis can occur</a:t>
            </a:r>
            <a:r>
              <a:rPr lang="en-GB" dirty="0">
                <a:latin typeface="Arial" panose="020B0604020202020204" pitchFamily="34" charset="0"/>
                <a:ea typeface="ヒラギノ角ゴ Pro W3" pitchFamily="84" charset="-128"/>
                <a:cs typeface="Arial" panose="020B0604020202020204" pitchFamily="34" charset="0"/>
              </a:rPr>
              <a:t> following administration of the inactivated / live vaccine.</a:t>
            </a:r>
          </a:p>
          <a:p>
            <a:pPr marL="171450" indent="-171450">
              <a:buFont typeface="Arial" panose="020B0604020202020204" pitchFamily="34" charset="0"/>
              <a:buChar char="•"/>
            </a:pPr>
            <a:r>
              <a:rPr lang="en-GB" dirty="0"/>
              <a:t>The following adverse events have been reported very rarely after influenza vaccination over the past 30 years but no causal association has been established: neuralgia, paraesthesia, convulsions and transient thrombocytopenia, vasculitis with transient renal involvement and neurological disorders such as encephalomyelitis.</a:t>
            </a:r>
          </a:p>
          <a:p>
            <a:pPr marL="0" indent="0">
              <a:buFont typeface="Arial" panose="020B0604020202020204" pitchFamily="34" charset="0"/>
              <a:buNone/>
            </a:pPr>
            <a:r>
              <a:rPr lang="en-GB" dirty="0">
                <a:hlinkClick r:id="rId3"/>
              </a:rPr>
              <a:t>Green book chapter 19 Influenza (publishing.service.gov.uk)</a:t>
            </a:r>
            <a:endPar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solidFill>
                  <a:prstClr val="black"/>
                </a:solidFill>
              </a:rPr>
              <a:pPr>
                <a:defRPr/>
              </a:pPr>
              <a:t>50</a:t>
            </a:fld>
            <a:endParaRPr lang="en-US">
              <a:solidFill>
                <a:prstClr val="black"/>
              </a:solidFill>
            </a:endParaRPr>
          </a:p>
        </p:txBody>
      </p:sp>
    </p:spTree>
    <p:extLst>
      <p:ext uri="{BB962C8B-B14F-4D97-AF65-F5344CB8AC3E}">
        <p14:creationId xmlns:p14="http://schemas.microsoft.com/office/powerpoint/2010/main" val="42561224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As with all other vaccines serious adverse reaction after vaccination should be reported using the online yellow card system. </a:t>
            </a:r>
            <a:r>
              <a:rPr lang="en-GB" sz="1200" kern="1200" dirty="0">
                <a:solidFill>
                  <a:schemeClr val="tx1"/>
                </a:solidFill>
                <a:effectLst/>
                <a:latin typeface="+mn-lt"/>
                <a:ea typeface="ヒラギノ角ゴ Pro W3" pitchFamily="84" charset="-128"/>
                <a:cs typeface="ヒラギノ角ゴ Pro W3" pitchFamily="84" charset="-128"/>
              </a:rPr>
              <a:t>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a:solidFill>
                <a:schemeClr val="tx1"/>
              </a:solidFill>
              <a:effectLst/>
              <a:latin typeface="+mn-lt"/>
              <a:ea typeface="ヒラギノ角ゴ Pro W3" pitchFamily="84" charset="-128"/>
              <a:cs typeface="ヒラギノ角ゴ Pro W3" pitchFamily="8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solidFill>
                  <a:schemeClr val="bg2"/>
                </a:solidFill>
              </a:rPr>
              <a:t>The QR code can be used for quick and easy access to the Yellow Card reporting site.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a:solidFill>
                <a:schemeClr val="tx1"/>
              </a:solidFill>
              <a:effectLst/>
              <a:latin typeface="+mn-lt"/>
              <a:ea typeface="ヒラギノ角ゴ Pro W3" pitchFamily="84" charset="-128"/>
              <a:cs typeface="ヒラギノ角ゴ Pro W3" pitchFamily="84" charset="-128"/>
            </a:endParaRPr>
          </a:p>
          <a:p>
            <a:pPr eaLnBrk="1" hangingPunct="1">
              <a:spcBef>
                <a:spcPct val="0"/>
              </a:spcBef>
            </a:pPr>
            <a:endParaRPr lang="en-GB" dirty="0">
              <a:solidFill>
                <a:srgbClr val="000000"/>
              </a:solidFill>
            </a:endParaRPr>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solidFill>
                  <a:prstClr val="black"/>
                </a:solidFill>
              </a:rPr>
              <a:pPr>
                <a:defRPr/>
              </a:pPr>
              <a:t>51</a:t>
            </a:fld>
            <a:endParaRPr lang="en-US">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a:ln/>
        </p:spPr>
      </p:sp>
      <p:sp>
        <p:nvSpPr>
          <p:cNvPr id="14643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lvl="0">
              <a:lnSpc>
                <a:spcPct val="115000"/>
              </a:lnSpc>
              <a:spcAft>
                <a:spcPts val="0"/>
              </a:spcAft>
            </a:pPr>
            <a:r>
              <a:rPr lang="en-GB" dirty="0">
                <a:latin typeface="Arial"/>
                <a:ea typeface="Times New Roman"/>
              </a:rPr>
              <a:t>The vaccination programme will begin in October 2026. Practices should receive initial delivery of vaccines before the end of September and should check the </a:t>
            </a:r>
            <a:r>
              <a:rPr lang="en-GB" dirty="0" err="1">
                <a:latin typeface="Arial"/>
                <a:ea typeface="Times New Roman"/>
              </a:rPr>
              <a:t>Movianto</a:t>
            </a:r>
            <a:r>
              <a:rPr lang="en-GB" dirty="0">
                <a:latin typeface="Arial"/>
                <a:ea typeface="Times New Roman"/>
              </a:rPr>
              <a:t> website regularly for updates.</a:t>
            </a:r>
          </a:p>
          <a:p>
            <a:pPr lvl="0">
              <a:lnSpc>
                <a:spcPct val="115000"/>
              </a:lnSpc>
              <a:spcAft>
                <a:spcPts val="0"/>
              </a:spcAft>
            </a:pPr>
            <a:endParaRPr lang="en-GB" altLang="en-US" dirty="0">
              <a:latin typeface="Arial" panose="020B0604020202020204" pitchFamily="34" charset="0"/>
              <a:cs typeface="Arial" panose="020B0604020202020204" pitchFamily="34" charset="0"/>
            </a:endParaRPr>
          </a:p>
          <a:p>
            <a:pPr eaLnBrk="1" hangingPunct="1"/>
            <a:r>
              <a:rPr lang="en-GB" altLang="en-US" baseline="0" dirty="0">
                <a:latin typeface="Arial" panose="020B0604020202020204" pitchFamily="34" charset="0"/>
                <a:cs typeface="Arial" panose="020B0604020202020204" pitchFamily="34" charset="0"/>
              </a:rPr>
              <a:t>Leaflets should be arriving in General Practices by the last week in August and additional flu leaflets can also be downloaded from the PHA </a:t>
            </a:r>
            <a:r>
              <a:rPr lang="en-GB" altLang="en-US" dirty="0">
                <a:latin typeface="Arial" panose="020B0604020202020204" pitchFamily="34" charset="0"/>
                <a:cs typeface="Arial" panose="020B0604020202020204" pitchFamily="34" charset="0"/>
              </a:rPr>
              <a:t>website</a:t>
            </a:r>
          </a:p>
          <a:p>
            <a:endParaRPr lang="en-GB" altLang="en-US" baseline="0" dirty="0">
              <a:latin typeface="Arial" panose="020B0604020202020204" pitchFamily="34" charset="0"/>
              <a:cs typeface="Arial" panose="020B0604020202020204" pitchFamily="34" charset="0"/>
            </a:endParaRPr>
          </a:p>
          <a:p>
            <a:pPr eaLnBrk="1" hangingPunct="1"/>
            <a:endParaRPr lang="en-GB" altLang="en-US" baseline="0" dirty="0"/>
          </a:p>
        </p:txBody>
      </p:sp>
      <p:sp>
        <p:nvSpPr>
          <p:cNvPr id="146437"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lvl1pPr eaLnBrk="0" hangingPunct="0">
              <a:spcBef>
                <a:spcPct val="30000"/>
              </a:spcBef>
              <a:defRPr sz="1200">
                <a:solidFill>
                  <a:schemeClr val="tx1"/>
                </a:solidFill>
                <a:latin typeface="Arial" pitchFamily="34" charset="0"/>
              </a:defRPr>
            </a:lvl1pPr>
            <a:lvl2pPr marL="731838" indent="-280988" eaLnBrk="0" hangingPunct="0">
              <a:spcBef>
                <a:spcPct val="30000"/>
              </a:spcBef>
              <a:defRPr sz="1200">
                <a:solidFill>
                  <a:schemeClr val="tx1"/>
                </a:solidFill>
                <a:latin typeface="Arial" pitchFamily="34" charset="0"/>
              </a:defRPr>
            </a:lvl2pPr>
            <a:lvl3pPr marL="1125538" indent="-223838" eaLnBrk="0" hangingPunct="0">
              <a:spcBef>
                <a:spcPct val="30000"/>
              </a:spcBef>
              <a:defRPr sz="1200">
                <a:solidFill>
                  <a:schemeClr val="tx1"/>
                </a:solidFill>
                <a:latin typeface="Arial" pitchFamily="34" charset="0"/>
              </a:defRPr>
            </a:lvl3pPr>
            <a:lvl4pPr marL="1576388" indent="-223838" eaLnBrk="0" hangingPunct="0">
              <a:spcBef>
                <a:spcPct val="30000"/>
              </a:spcBef>
              <a:defRPr sz="1200">
                <a:solidFill>
                  <a:schemeClr val="tx1"/>
                </a:solidFill>
                <a:latin typeface="Arial" pitchFamily="34" charset="0"/>
              </a:defRPr>
            </a:lvl4pPr>
            <a:lvl5pPr marL="2027238" indent="-223838" eaLnBrk="0" hangingPunct="0">
              <a:spcBef>
                <a:spcPct val="30000"/>
              </a:spcBef>
              <a:defRPr sz="1200">
                <a:solidFill>
                  <a:schemeClr val="tx1"/>
                </a:solidFill>
                <a:latin typeface="Arial" pitchFamily="34" charset="0"/>
              </a:defRPr>
            </a:lvl5pPr>
            <a:lvl6pPr marL="2484438" indent="-223838" eaLnBrk="0" fontAlgn="base" hangingPunct="0">
              <a:spcBef>
                <a:spcPct val="30000"/>
              </a:spcBef>
              <a:spcAft>
                <a:spcPct val="0"/>
              </a:spcAft>
              <a:defRPr sz="1200">
                <a:solidFill>
                  <a:schemeClr val="tx1"/>
                </a:solidFill>
                <a:latin typeface="Arial" pitchFamily="34" charset="0"/>
              </a:defRPr>
            </a:lvl6pPr>
            <a:lvl7pPr marL="2941638" indent="-223838" eaLnBrk="0" fontAlgn="base" hangingPunct="0">
              <a:spcBef>
                <a:spcPct val="30000"/>
              </a:spcBef>
              <a:spcAft>
                <a:spcPct val="0"/>
              </a:spcAft>
              <a:defRPr sz="1200">
                <a:solidFill>
                  <a:schemeClr val="tx1"/>
                </a:solidFill>
                <a:latin typeface="Arial" pitchFamily="34" charset="0"/>
              </a:defRPr>
            </a:lvl7pPr>
            <a:lvl8pPr marL="3398838" indent="-223838" eaLnBrk="0" fontAlgn="base" hangingPunct="0">
              <a:spcBef>
                <a:spcPct val="30000"/>
              </a:spcBef>
              <a:spcAft>
                <a:spcPct val="0"/>
              </a:spcAft>
              <a:defRPr sz="1200">
                <a:solidFill>
                  <a:schemeClr val="tx1"/>
                </a:solidFill>
                <a:latin typeface="Arial" pitchFamily="34" charset="0"/>
              </a:defRPr>
            </a:lvl8pPr>
            <a:lvl9pPr marL="3856038" indent="-223838"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buClr>
                <a:prstClr val="white"/>
              </a:buClr>
            </a:pPr>
            <a:fld id="{8707470D-2F85-4C01-BF5A-09FFD24CA561}" type="slidenum">
              <a:rPr lang="en-GB" altLang="en-US">
                <a:solidFill>
                  <a:prstClr val="black"/>
                </a:solidFill>
                <a:ea typeface="MS PGothic" pitchFamily="34" charset="-128"/>
              </a:rPr>
              <a:pPr eaLnBrk="1" hangingPunct="1">
                <a:spcBef>
                  <a:spcPct val="0"/>
                </a:spcBef>
                <a:buClr>
                  <a:prstClr val="white"/>
                </a:buClr>
              </a:pPr>
              <a:t>53</a:t>
            </a:fld>
            <a:endParaRPr lang="en-GB" altLang="en-US">
              <a:solidFill>
                <a:prstClr val="black"/>
              </a:solidFill>
              <a:ea typeface="MS PGothic" pitchFamily="34" charset="-128"/>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Although influenza activity is not usually significant in the UK before the middle of November, the influenza season can start early and therefore the ideal time for immunisation is between October and early November. After immunisation, protective immune responses may be achieved within 14 days. Protection afforded by the vaccine is thought to last for at least one influenza season. However, as the level of protection provided in subsequent seasons is likely to reduce and there may be changes to the circulating strains from one season to the next, annual revaccination is important.</a:t>
            </a:r>
          </a:p>
          <a:p>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54</a:t>
            </a:fld>
            <a:endParaRPr lang="en-US"/>
          </a:p>
        </p:txBody>
      </p:sp>
    </p:spTree>
    <p:extLst>
      <p:ext uri="{BB962C8B-B14F-4D97-AF65-F5344CB8AC3E}">
        <p14:creationId xmlns:p14="http://schemas.microsoft.com/office/powerpoint/2010/main" val="395356455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a:ln/>
        </p:spPr>
      </p:sp>
      <p:sp>
        <p:nvSpPr>
          <p:cNvPr id="16077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GB" altLang="en-US" dirty="0">
              <a:latin typeface="Arial" panose="020B0604020202020204" pitchFamily="34" charset="0"/>
              <a:cs typeface="Arial" panose="020B0604020202020204" pitchFamily="34" charset="0"/>
            </a:endParaRPr>
          </a:p>
        </p:txBody>
      </p:sp>
      <p:sp>
        <p:nvSpPr>
          <p:cNvPr id="160773"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lvl1pPr eaLnBrk="0" hangingPunct="0">
              <a:spcBef>
                <a:spcPct val="30000"/>
              </a:spcBef>
              <a:defRPr sz="1200">
                <a:solidFill>
                  <a:schemeClr val="tx1"/>
                </a:solidFill>
                <a:latin typeface="Arial" pitchFamily="34" charset="0"/>
              </a:defRPr>
            </a:lvl1pPr>
            <a:lvl2pPr marL="731838" indent="-280988" eaLnBrk="0" hangingPunct="0">
              <a:spcBef>
                <a:spcPct val="30000"/>
              </a:spcBef>
              <a:defRPr sz="1200">
                <a:solidFill>
                  <a:schemeClr val="tx1"/>
                </a:solidFill>
                <a:latin typeface="Arial" pitchFamily="34" charset="0"/>
              </a:defRPr>
            </a:lvl2pPr>
            <a:lvl3pPr marL="1125538" indent="-223838" eaLnBrk="0" hangingPunct="0">
              <a:spcBef>
                <a:spcPct val="30000"/>
              </a:spcBef>
              <a:defRPr sz="1200">
                <a:solidFill>
                  <a:schemeClr val="tx1"/>
                </a:solidFill>
                <a:latin typeface="Arial" pitchFamily="34" charset="0"/>
              </a:defRPr>
            </a:lvl3pPr>
            <a:lvl4pPr marL="1576388" indent="-223838" eaLnBrk="0" hangingPunct="0">
              <a:spcBef>
                <a:spcPct val="30000"/>
              </a:spcBef>
              <a:defRPr sz="1200">
                <a:solidFill>
                  <a:schemeClr val="tx1"/>
                </a:solidFill>
                <a:latin typeface="Arial" pitchFamily="34" charset="0"/>
              </a:defRPr>
            </a:lvl4pPr>
            <a:lvl5pPr marL="2027238" indent="-223838" eaLnBrk="0" hangingPunct="0">
              <a:spcBef>
                <a:spcPct val="30000"/>
              </a:spcBef>
              <a:defRPr sz="1200">
                <a:solidFill>
                  <a:schemeClr val="tx1"/>
                </a:solidFill>
                <a:latin typeface="Arial" pitchFamily="34" charset="0"/>
              </a:defRPr>
            </a:lvl5pPr>
            <a:lvl6pPr marL="2484438" indent="-223838" eaLnBrk="0" fontAlgn="base" hangingPunct="0">
              <a:spcBef>
                <a:spcPct val="30000"/>
              </a:spcBef>
              <a:spcAft>
                <a:spcPct val="0"/>
              </a:spcAft>
              <a:defRPr sz="1200">
                <a:solidFill>
                  <a:schemeClr val="tx1"/>
                </a:solidFill>
                <a:latin typeface="Arial" pitchFamily="34" charset="0"/>
              </a:defRPr>
            </a:lvl6pPr>
            <a:lvl7pPr marL="2941638" indent="-223838" eaLnBrk="0" fontAlgn="base" hangingPunct="0">
              <a:spcBef>
                <a:spcPct val="30000"/>
              </a:spcBef>
              <a:spcAft>
                <a:spcPct val="0"/>
              </a:spcAft>
              <a:defRPr sz="1200">
                <a:solidFill>
                  <a:schemeClr val="tx1"/>
                </a:solidFill>
                <a:latin typeface="Arial" pitchFamily="34" charset="0"/>
              </a:defRPr>
            </a:lvl7pPr>
            <a:lvl8pPr marL="3398838" indent="-223838" eaLnBrk="0" fontAlgn="base" hangingPunct="0">
              <a:spcBef>
                <a:spcPct val="30000"/>
              </a:spcBef>
              <a:spcAft>
                <a:spcPct val="0"/>
              </a:spcAft>
              <a:defRPr sz="1200">
                <a:solidFill>
                  <a:schemeClr val="tx1"/>
                </a:solidFill>
                <a:latin typeface="Arial" pitchFamily="34" charset="0"/>
              </a:defRPr>
            </a:lvl8pPr>
            <a:lvl9pPr marL="3856038" indent="-223838"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buClr>
                <a:prstClr val="white"/>
              </a:buClr>
            </a:pPr>
            <a:fld id="{65239EE4-DBA9-4C69-BCED-B88977EA68A3}" type="slidenum">
              <a:rPr lang="en-GB" altLang="en-US">
                <a:solidFill>
                  <a:prstClr val="black"/>
                </a:solidFill>
                <a:ea typeface="MS PGothic" pitchFamily="34" charset="-128"/>
              </a:rPr>
              <a:pPr eaLnBrk="1" hangingPunct="1">
                <a:spcBef>
                  <a:spcPct val="0"/>
                </a:spcBef>
                <a:buClr>
                  <a:prstClr val="white"/>
                </a:buClr>
              </a:pPr>
              <a:t>55</a:t>
            </a:fld>
            <a:endParaRPr lang="en-GB" altLang="en-US">
              <a:solidFill>
                <a:prstClr val="black"/>
              </a:solidFill>
              <a:ea typeface="MS PGothic" pitchFamily="34" charset="-128"/>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a:ln/>
        </p:spPr>
      </p:sp>
      <p:sp>
        <p:nvSpPr>
          <p:cNvPr id="16077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dirty="0">
                <a:latin typeface="Arial" panose="020B0604020202020204" pitchFamily="34" charset="0"/>
                <a:cs typeface="Arial" panose="020B0604020202020204" pitchFamily="34" charset="0"/>
              </a:rPr>
              <a:t>*Offer </a:t>
            </a:r>
            <a:r>
              <a:rPr lang="en-GB" sz="1200" dirty="0">
                <a:solidFill>
                  <a:srgbClr val="FF0000"/>
                </a:solidFill>
              </a:rPr>
              <a:t>cell</a:t>
            </a:r>
            <a:r>
              <a:rPr lang="en-GB" sz="1200" dirty="0"/>
              <a:t>-grown quadrivalent influenza vaccine (</a:t>
            </a:r>
            <a:r>
              <a:rPr lang="en-GB" sz="1200" dirty="0" err="1">
                <a:solidFill>
                  <a:srgbClr val="FF0000"/>
                </a:solidFill>
              </a:rPr>
              <a:t>IIVc</a:t>
            </a:r>
            <a:r>
              <a:rPr lang="en-GB" sz="1200" dirty="0"/>
              <a:t>)</a:t>
            </a:r>
          </a:p>
          <a:p>
            <a:pPr eaLnBrk="1" hangingPunct="1"/>
            <a:endParaRPr lang="en-GB" altLang="en-US" dirty="0">
              <a:latin typeface="Arial" panose="020B0604020202020204" pitchFamily="34" charset="0"/>
              <a:cs typeface="Arial" panose="020B0604020202020204" pitchFamily="34" charset="0"/>
            </a:endParaRPr>
          </a:p>
        </p:txBody>
      </p:sp>
      <p:sp>
        <p:nvSpPr>
          <p:cNvPr id="160773"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lvl1pPr eaLnBrk="0" hangingPunct="0">
              <a:spcBef>
                <a:spcPct val="30000"/>
              </a:spcBef>
              <a:defRPr sz="1200">
                <a:solidFill>
                  <a:schemeClr val="tx1"/>
                </a:solidFill>
                <a:latin typeface="Arial" pitchFamily="34" charset="0"/>
              </a:defRPr>
            </a:lvl1pPr>
            <a:lvl2pPr marL="731838" indent="-280988" eaLnBrk="0" hangingPunct="0">
              <a:spcBef>
                <a:spcPct val="30000"/>
              </a:spcBef>
              <a:defRPr sz="1200">
                <a:solidFill>
                  <a:schemeClr val="tx1"/>
                </a:solidFill>
                <a:latin typeface="Arial" pitchFamily="34" charset="0"/>
              </a:defRPr>
            </a:lvl2pPr>
            <a:lvl3pPr marL="1125538" indent="-223838" eaLnBrk="0" hangingPunct="0">
              <a:spcBef>
                <a:spcPct val="30000"/>
              </a:spcBef>
              <a:defRPr sz="1200">
                <a:solidFill>
                  <a:schemeClr val="tx1"/>
                </a:solidFill>
                <a:latin typeface="Arial" pitchFamily="34" charset="0"/>
              </a:defRPr>
            </a:lvl3pPr>
            <a:lvl4pPr marL="1576388" indent="-223838" eaLnBrk="0" hangingPunct="0">
              <a:spcBef>
                <a:spcPct val="30000"/>
              </a:spcBef>
              <a:defRPr sz="1200">
                <a:solidFill>
                  <a:schemeClr val="tx1"/>
                </a:solidFill>
                <a:latin typeface="Arial" pitchFamily="34" charset="0"/>
              </a:defRPr>
            </a:lvl4pPr>
            <a:lvl5pPr marL="2027238" indent="-223838" eaLnBrk="0" hangingPunct="0">
              <a:spcBef>
                <a:spcPct val="30000"/>
              </a:spcBef>
              <a:defRPr sz="1200">
                <a:solidFill>
                  <a:schemeClr val="tx1"/>
                </a:solidFill>
                <a:latin typeface="Arial" pitchFamily="34" charset="0"/>
              </a:defRPr>
            </a:lvl5pPr>
            <a:lvl6pPr marL="2484438" indent="-223838" eaLnBrk="0" fontAlgn="base" hangingPunct="0">
              <a:spcBef>
                <a:spcPct val="30000"/>
              </a:spcBef>
              <a:spcAft>
                <a:spcPct val="0"/>
              </a:spcAft>
              <a:defRPr sz="1200">
                <a:solidFill>
                  <a:schemeClr val="tx1"/>
                </a:solidFill>
                <a:latin typeface="Arial" pitchFamily="34" charset="0"/>
              </a:defRPr>
            </a:lvl6pPr>
            <a:lvl7pPr marL="2941638" indent="-223838" eaLnBrk="0" fontAlgn="base" hangingPunct="0">
              <a:spcBef>
                <a:spcPct val="30000"/>
              </a:spcBef>
              <a:spcAft>
                <a:spcPct val="0"/>
              </a:spcAft>
              <a:defRPr sz="1200">
                <a:solidFill>
                  <a:schemeClr val="tx1"/>
                </a:solidFill>
                <a:latin typeface="Arial" pitchFamily="34" charset="0"/>
              </a:defRPr>
            </a:lvl7pPr>
            <a:lvl8pPr marL="3398838" indent="-223838" eaLnBrk="0" fontAlgn="base" hangingPunct="0">
              <a:spcBef>
                <a:spcPct val="30000"/>
              </a:spcBef>
              <a:spcAft>
                <a:spcPct val="0"/>
              </a:spcAft>
              <a:defRPr sz="1200">
                <a:solidFill>
                  <a:schemeClr val="tx1"/>
                </a:solidFill>
                <a:latin typeface="Arial" pitchFamily="34" charset="0"/>
              </a:defRPr>
            </a:lvl8pPr>
            <a:lvl9pPr marL="3856038" indent="-223838"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buClr>
                <a:prstClr val="white"/>
              </a:buClr>
            </a:pPr>
            <a:fld id="{65239EE4-DBA9-4C69-BCED-B88977EA68A3}" type="slidenum">
              <a:rPr lang="en-GB" altLang="en-US">
                <a:solidFill>
                  <a:prstClr val="black"/>
                </a:solidFill>
                <a:ea typeface="MS PGothic" pitchFamily="34" charset="-128"/>
              </a:rPr>
              <a:pPr eaLnBrk="1" hangingPunct="1">
                <a:spcBef>
                  <a:spcPct val="0"/>
                </a:spcBef>
                <a:buClr>
                  <a:prstClr val="white"/>
                </a:buClr>
              </a:pPr>
              <a:t>56</a:t>
            </a:fld>
            <a:endParaRPr lang="en-GB" altLang="en-US">
              <a:solidFill>
                <a:prstClr val="black"/>
              </a:solidFill>
              <a:ea typeface="MS PGothic" pitchFamily="34" charset="-128"/>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a:ln/>
        </p:spPr>
      </p:sp>
      <p:sp>
        <p:nvSpPr>
          <p:cNvPr id="15872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marL="171450" indent="-171450">
              <a:buFont typeface="Arial" panose="020B0604020202020204" pitchFamily="34" charset="0"/>
              <a:buChar char="•"/>
            </a:pPr>
            <a:r>
              <a:rPr lang="en-GB" sz="1200" dirty="0"/>
              <a:t>Children in a clinical risk group that attend a mainstream school should receive their vaccine through the normal school health team arrangements. However, if there is high parental anxiety about a child in one of the clinical risk groups with higher risk of disease and where the school vaccine visit is scheduled later in the season (i.e. after end of November) or if flu starts to circulate earlier than previous sessions, GPs (or their paediatrician if they attend the hospital during the early season) are asked to facilitate where possible earlier vaccination if requested.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Some children in eligible school years above might have a date of birth outside of the date ranges stated (for instance if a child has been accelerated or held back a year), these children should be offered immunisation along with their class peers.</a:t>
            </a:r>
            <a:endParaRPr lang="en-GB" sz="1200" dirty="0"/>
          </a:p>
          <a:p>
            <a:r>
              <a:rPr lang="en-GB" sz="1200" dirty="0"/>
              <a:t>Please see Chapter 19 of the Green Book, table 19.1, for relative risk rates of clinical risk groups in flu.</a:t>
            </a:r>
            <a:endParaRPr lang="en-GB" dirty="0"/>
          </a:p>
          <a:p>
            <a:pPr eaLnBrk="1" hangingPunct="1"/>
            <a:endParaRPr lang="en-GB" altLang="en-US" baseline="0" dirty="0"/>
          </a:p>
        </p:txBody>
      </p:sp>
      <p:sp>
        <p:nvSpPr>
          <p:cNvPr id="158725"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lvl1pPr eaLnBrk="0" hangingPunct="0">
              <a:spcBef>
                <a:spcPct val="30000"/>
              </a:spcBef>
              <a:defRPr sz="1200">
                <a:solidFill>
                  <a:schemeClr val="tx1"/>
                </a:solidFill>
                <a:latin typeface="Arial" pitchFamily="34" charset="0"/>
              </a:defRPr>
            </a:lvl1pPr>
            <a:lvl2pPr marL="731838" indent="-280988" eaLnBrk="0" hangingPunct="0">
              <a:spcBef>
                <a:spcPct val="30000"/>
              </a:spcBef>
              <a:defRPr sz="1200">
                <a:solidFill>
                  <a:schemeClr val="tx1"/>
                </a:solidFill>
                <a:latin typeface="Arial" pitchFamily="34" charset="0"/>
              </a:defRPr>
            </a:lvl2pPr>
            <a:lvl3pPr marL="1125538" indent="-223838" eaLnBrk="0" hangingPunct="0">
              <a:spcBef>
                <a:spcPct val="30000"/>
              </a:spcBef>
              <a:defRPr sz="1200">
                <a:solidFill>
                  <a:schemeClr val="tx1"/>
                </a:solidFill>
                <a:latin typeface="Arial" pitchFamily="34" charset="0"/>
              </a:defRPr>
            </a:lvl3pPr>
            <a:lvl4pPr marL="1576388" indent="-223838" eaLnBrk="0" hangingPunct="0">
              <a:spcBef>
                <a:spcPct val="30000"/>
              </a:spcBef>
              <a:defRPr sz="1200">
                <a:solidFill>
                  <a:schemeClr val="tx1"/>
                </a:solidFill>
                <a:latin typeface="Arial" pitchFamily="34" charset="0"/>
              </a:defRPr>
            </a:lvl4pPr>
            <a:lvl5pPr marL="2027238" indent="-223838" eaLnBrk="0" hangingPunct="0">
              <a:spcBef>
                <a:spcPct val="30000"/>
              </a:spcBef>
              <a:defRPr sz="1200">
                <a:solidFill>
                  <a:schemeClr val="tx1"/>
                </a:solidFill>
                <a:latin typeface="Arial" pitchFamily="34" charset="0"/>
              </a:defRPr>
            </a:lvl5pPr>
            <a:lvl6pPr marL="2484438" indent="-223838" eaLnBrk="0" fontAlgn="base" hangingPunct="0">
              <a:spcBef>
                <a:spcPct val="30000"/>
              </a:spcBef>
              <a:spcAft>
                <a:spcPct val="0"/>
              </a:spcAft>
              <a:defRPr sz="1200">
                <a:solidFill>
                  <a:schemeClr val="tx1"/>
                </a:solidFill>
                <a:latin typeface="Arial" pitchFamily="34" charset="0"/>
              </a:defRPr>
            </a:lvl6pPr>
            <a:lvl7pPr marL="2941638" indent="-223838" eaLnBrk="0" fontAlgn="base" hangingPunct="0">
              <a:spcBef>
                <a:spcPct val="30000"/>
              </a:spcBef>
              <a:spcAft>
                <a:spcPct val="0"/>
              </a:spcAft>
              <a:defRPr sz="1200">
                <a:solidFill>
                  <a:schemeClr val="tx1"/>
                </a:solidFill>
                <a:latin typeface="Arial" pitchFamily="34" charset="0"/>
              </a:defRPr>
            </a:lvl7pPr>
            <a:lvl8pPr marL="3398838" indent="-223838" eaLnBrk="0" fontAlgn="base" hangingPunct="0">
              <a:spcBef>
                <a:spcPct val="30000"/>
              </a:spcBef>
              <a:spcAft>
                <a:spcPct val="0"/>
              </a:spcAft>
              <a:defRPr sz="1200">
                <a:solidFill>
                  <a:schemeClr val="tx1"/>
                </a:solidFill>
                <a:latin typeface="Arial" pitchFamily="34" charset="0"/>
              </a:defRPr>
            </a:lvl8pPr>
            <a:lvl9pPr marL="3856038" indent="-223838"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buClr>
                <a:prstClr val="white"/>
              </a:buClr>
            </a:pPr>
            <a:fld id="{A5EE7B00-FF86-4DC7-BE08-BA4A3F4EF8D8}" type="slidenum">
              <a:rPr lang="en-GB" altLang="en-US">
                <a:solidFill>
                  <a:prstClr val="black"/>
                </a:solidFill>
                <a:ea typeface="MS PGothic" pitchFamily="34" charset="-128"/>
              </a:rPr>
              <a:pPr eaLnBrk="1" hangingPunct="1">
                <a:spcBef>
                  <a:spcPct val="0"/>
                </a:spcBef>
                <a:buClr>
                  <a:prstClr val="white"/>
                </a:buClr>
              </a:pPr>
              <a:t>57</a:t>
            </a:fld>
            <a:endParaRPr lang="en-GB" altLang="en-US">
              <a:solidFill>
                <a:prstClr val="black"/>
              </a:solidFill>
              <a:ea typeface="MS PGothic" pitchFamily="34" charset="-128"/>
            </a:endParaRPr>
          </a:p>
        </p:txBody>
      </p:sp>
    </p:spTree>
    <p:extLst>
      <p:ext uri="{BB962C8B-B14F-4D97-AF65-F5344CB8AC3E}">
        <p14:creationId xmlns:p14="http://schemas.microsoft.com/office/powerpoint/2010/main" val="414738462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a:solidFill>
                  <a:schemeClr val="tx1"/>
                </a:solidFill>
                <a:effectLst/>
                <a:latin typeface="+mn-lt"/>
                <a:ea typeface="+mn-ea"/>
                <a:cs typeface="+mn-cs"/>
              </a:rPr>
              <a:t>Health </a:t>
            </a:r>
            <a:r>
              <a:rPr lang="en-GB" dirty="0"/>
              <a:t>and social care workers (HSCWs) employees eligible for flu vaccine: </a:t>
            </a:r>
          </a:p>
          <a:p>
            <a:pPr lvl="0"/>
            <a:r>
              <a:rPr lang="en-GB" dirty="0"/>
              <a:t>• Health and Social Care (HSC) Trusts, including NIAS </a:t>
            </a:r>
          </a:p>
          <a:p>
            <a:pPr lvl="0"/>
            <a:r>
              <a:rPr lang="en-GB" dirty="0"/>
              <a:t>• community HSC providers including GP practices, pharmacies, dentists </a:t>
            </a:r>
          </a:p>
          <a:p>
            <a:pPr lvl="0"/>
            <a:r>
              <a:rPr lang="en-GB" dirty="0"/>
              <a:t>• registered independent sector residential care or nursing home </a:t>
            </a:r>
          </a:p>
          <a:p>
            <a:pPr lvl="0"/>
            <a:r>
              <a:rPr lang="en-GB" dirty="0"/>
              <a:t>• registered domiciliary care providers </a:t>
            </a:r>
          </a:p>
          <a:p>
            <a:pPr lvl="0"/>
            <a:r>
              <a:rPr lang="en-GB" dirty="0"/>
              <a:t>• voluntary managed hospice provider.</a:t>
            </a:r>
          </a:p>
          <a:p>
            <a:endParaRPr lang="en-GB" dirty="0"/>
          </a:p>
        </p:txBody>
      </p:sp>
      <p:sp>
        <p:nvSpPr>
          <p:cNvPr id="4" name="Slide Number Placeholder 3"/>
          <p:cNvSpPr>
            <a:spLocks noGrp="1"/>
          </p:cNvSpPr>
          <p:nvPr>
            <p:ph type="sldNum" sz="quarter" idx="10"/>
          </p:nvPr>
        </p:nvSpPr>
        <p:spPr/>
        <p:txBody>
          <a:bodyPr/>
          <a:lstStyle/>
          <a:p>
            <a:fld id="{C1736FF6-1147-4FCB-8859-A9D484787462}" type="slidenum">
              <a:rPr lang="en-GB" smtClean="0"/>
              <a:t>58</a:t>
            </a:fld>
            <a:endParaRPr lang="en-GB"/>
          </a:p>
        </p:txBody>
      </p:sp>
    </p:spTree>
    <p:extLst>
      <p:ext uri="{BB962C8B-B14F-4D97-AF65-F5344CB8AC3E}">
        <p14:creationId xmlns:p14="http://schemas.microsoft.com/office/powerpoint/2010/main" val="13516374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Community pharmacies have built strong links with the care home sector through the successful delivery of the COVID-19 booster programmes to care home residents, and will offer flu vaccination to all RQIA registered care home residents and staff.</a:t>
            </a:r>
          </a:p>
          <a:p>
            <a:pPr marL="171450" indent="-171450">
              <a:buFont typeface="Arial" panose="020B0604020202020204" pitchFamily="34" charset="0"/>
              <a:buChar char="•"/>
            </a:pPr>
            <a:r>
              <a:rPr lang="en-GB" dirty="0"/>
              <a:t>They will also offer flu vaccination to carers, pregnant women and &gt;65’s to maximise opportunities for co-administration with the COVID-19 autumn 2025 programme. </a:t>
            </a:r>
          </a:p>
        </p:txBody>
      </p:sp>
      <p:sp>
        <p:nvSpPr>
          <p:cNvPr id="4" name="Slide Number Placeholder 3"/>
          <p:cNvSpPr>
            <a:spLocks noGrp="1"/>
          </p:cNvSpPr>
          <p:nvPr>
            <p:ph type="sldNum" sz="quarter" idx="10"/>
          </p:nvPr>
        </p:nvSpPr>
        <p:spPr/>
        <p:txBody>
          <a:bodyPr/>
          <a:lstStyle/>
          <a:p>
            <a:fld id="{C1736FF6-1147-4FCB-8859-A9D484787462}" type="slidenum">
              <a:rPr lang="en-GB" smtClean="0"/>
              <a:t>59</a:t>
            </a:fld>
            <a:endParaRPr lang="en-GB"/>
          </a:p>
        </p:txBody>
      </p:sp>
    </p:spTree>
    <p:extLst>
      <p:ext uri="{BB962C8B-B14F-4D97-AF65-F5344CB8AC3E}">
        <p14:creationId xmlns:p14="http://schemas.microsoft.com/office/powerpoint/2010/main" val="214678243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buFont typeface="Arial" panose="020B0604020202020204" pitchFamily="34" charset="0"/>
              <a:buChar char="•"/>
            </a:pPr>
            <a:r>
              <a:rPr lang="en-GB" altLang="en-US" dirty="0">
                <a:latin typeface="Arial" panose="020B0604020202020204" pitchFamily="34" charset="0"/>
                <a:cs typeface="Arial" panose="020B0604020202020204" pitchFamily="34" charset="0"/>
              </a:rPr>
              <a:t>Please only order the amount of vaccines that you require and do not overstock flu vaccine. Overstocking can result</a:t>
            </a:r>
            <a:r>
              <a:rPr lang="en-GB" altLang="en-US" baseline="0" dirty="0">
                <a:latin typeface="Arial" panose="020B0604020202020204" pitchFamily="34" charset="0"/>
                <a:cs typeface="Arial" panose="020B0604020202020204" pitchFamily="34" charset="0"/>
              </a:rPr>
              <a:t> in loss of a large number of vaccines in the event of a cold-chain failure. </a:t>
            </a:r>
            <a:r>
              <a:rPr lang="en-GB" altLang="en-US" baseline="0" dirty="0" err="1">
                <a:latin typeface="Arial" panose="020B0604020202020204" pitchFamily="34" charset="0"/>
                <a:cs typeface="Arial" panose="020B0604020202020204" pitchFamily="34" charset="0"/>
              </a:rPr>
              <a:t>Movianto</a:t>
            </a:r>
            <a:r>
              <a:rPr lang="en-GB" altLang="en-US" baseline="0" dirty="0">
                <a:latin typeface="Arial" panose="020B0604020202020204" pitchFamily="34" charset="0"/>
                <a:cs typeface="Arial" panose="020B0604020202020204" pitchFamily="34" charset="0"/>
              </a:rPr>
              <a:t> will deliver vaccines within your quota on the next working day. Vaccines can not be returned to </a:t>
            </a:r>
            <a:r>
              <a:rPr lang="en-GB" altLang="en-US" baseline="0" dirty="0" err="1">
                <a:latin typeface="Arial" panose="020B0604020202020204" pitchFamily="34" charset="0"/>
                <a:cs typeface="Arial" panose="020B0604020202020204" pitchFamily="34" charset="0"/>
              </a:rPr>
              <a:t>Movianto</a:t>
            </a:r>
            <a:r>
              <a:rPr lang="en-GB" altLang="en-US" baseline="0" dirty="0">
                <a:latin typeface="Arial" panose="020B0604020202020204" pitchFamily="34" charset="0"/>
                <a:cs typeface="Arial" panose="020B0604020202020204" pitchFamily="34" charset="0"/>
              </a:rPr>
              <a:t> once they have been delivered.</a:t>
            </a:r>
          </a:p>
          <a:p>
            <a:pPr marL="171450" indent="-171450" eaLnBrk="1" hangingPunct="1">
              <a:buFont typeface="Arial" panose="020B0604020202020204" pitchFamily="34" charset="0"/>
              <a:buChar char="•"/>
            </a:pPr>
            <a:r>
              <a:rPr lang="en-GB" altLang="en-US" baseline="0" dirty="0">
                <a:latin typeface="Arial" panose="020B0604020202020204" pitchFamily="34" charset="0"/>
                <a:cs typeface="Arial" panose="020B0604020202020204" pitchFamily="34" charset="0"/>
              </a:rPr>
              <a:t>It is important to prevent avoidable vaccine losses.</a:t>
            </a:r>
            <a:endParaRPr lang="en-GB" dirty="0"/>
          </a:p>
        </p:txBody>
      </p:sp>
      <p:sp>
        <p:nvSpPr>
          <p:cNvPr id="4" name="Slide Number Placeholder 3"/>
          <p:cNvSpPr>
            <a:spLocks noGrp="1"/>
          </p:cNvSpPr>
          <p:nvPr>
            <p:ph type="sldNum" sz="quarter" idx="10"/>
          </p:nvPr>
        </p:nvSpPr>
        <p:spPr/>
        <p:txBody>
          <a:bodyPr/>
          <a:lstStyle/>
          <a:p>
            <a:fld id="{C1736FF6-1147-4FCB-8859-A9D484787462}" type="slidenum">
              <a:rPr lang="en-GB" smtClean="0"/>
              <a:t>60</a:t>
            </a:fld>
            <a:endParaRPr lang="en-GB"/>
          </a:p>
        </p:txBody>
      </p:sp>
    </p:spTree>
    <p:extLst>
      <p:ext uri="{BB962C8B-B14F-4D97-AF65-F5344CB8AC3E}">
        <p14:creationId xmlns:p14="http://schemas.microsoft.com/office/powerpoint/2010/main" val="18927885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1736FF6-1147-4FCB-8859-A9D484787462}" type="slidenum">
              <a:rPr lang="en-GB" smtClean="0"/>
              <a:t>61</a:t>
            </a:fld>
            <a:endParaRPr lang="en-GB"/>
          </a:p>
        </p:txBody>
      </p:sp>
    </p:spTree>
    <p:extLst>
      <p:ext uri="{BB962C8B-B14F-4D97-AF65-F5344CB8AC3E}">
        <p14:creationId xmlns:p14="http://schemas.microsoft.com/office/powerpoint/2010/main" val="306505096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1736FF6-1147-4FCB-8859-A9D484787462}" type="slidenum">
              <a:rPr lang="en-GB" smtClean="0"/>
              <a:t>62</a:t>
            </a:fld>
            <a:endParaRPr lang="en-GB"/>
          </a:p>
        </p:txBody>
      </p:sp>
    </p:spTree>
    <p:extLst>
      <p:ext uri="{BB962C8B-B14F-4D97-AF65-F5344CB8AC3E}">
        <p14:creationId xmlns:p14="http://schemas.microsoft.com/office/powerpoint/2010/main" val="294242807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1736FF6-1147-4FCB-8859-A9D484787462}" type="slidenum">
              <a:rPr lang="en-GB" smtClean="0"/>
              <a:t>63</a:t>
            </a:fld>
            <a:endParaRPr lang="en-GB"/>
          </a:p>
        </p:txBody>
      </p:sp>
    </p:spTree>
    <p:extLst>
      <p:ext uri="{BB962C8B-B14F-4D97-AF65-F5344CB8AC3E}">
        <p14:creationId xmlns:p14="http://schemas.microsoft.com/office/powerpoint/2010/main" val="281616275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E8B83CC1-809C-4D3F-819C-B5FEBDA9B766}" type="slidenum">
              <a:rPr lang="en-GB" smtClean="0">
                <a:solidFill>
                  <a:prstClr val="black"/>
                </a:solidFill>
              </a:rPr>
              <a:pPr/>
              <a:t>65</a:t>
            </a:fld>
            <a:endParaRPr lang="en-GB">
              <a:solidFill>
                <a:prstClr val="black"/>
              </a:solidFill>
            </a:endParaRPr>
          </a:p>
        </p:txBody>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5943038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1392095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39760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289169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1524000"/>
            <a:ext cx="39624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800600" y="1524000"/>
            <a:ext cx="39624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81855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78870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179613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3647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759372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3363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86612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609600"/>
            <a:ext cx="2019300" cy="49530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5800" y="609600"/>
            <a:ext cx="5905500" cy="4953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614958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31800" y="431800"/>
            <a:ext cx="6578600" cy="990600"/>
          </a:xfrm>
        </p:spPr>
        <p:txBody>
          <a:bodyPr/>
          <a:lstStyle/>
          <a:p>
            <a:r>
              <a:rPr lang="en-US"/>
              <a:t>Click to edit Master title style</a:t>
            </a:r>
            <a:endParaRPr lang="en-GB"/>
          </a:p>
        </p:txBody>
      </p:sp>
      <p:sp>
        <p:nvSpPr>
          <p:cNvPr id="3" name="ClipArt Placeholder 2"/>
          <p:cNvSpPr>
            <a:spLocks noGrp="1"/>
          </p:cNvSpPr>
          <p:nvPr>
            <p:ph type="clipArt" sz="half" idx="1"/>
          </p:nvPr>
        </p:nvSpPr>
        <p:spPr>
          <a:xfrm>
            <a:off x="431800" y="1727200"/>
            <a:ext cx="4076700" cy="4114800"/>
          </a:xfrm>
        </p:spPr>
        <p:txBody>
          <a:bodyPr/>
          <a:lstStyle/>
          <a:p>
            <a:pPr lvl="0"/>
            <a:endParaRPr lang="en-GB" noProof="0" dirty="0"/>
          </a:p>
        </p:txBody>
      </p:sp>
      <p:sp>
        <p:nvSpPr>
          <p:cNvPr id="4" name="Text Placeholder 3"/>
          <p:cNvSpPr>
            <a:spLocks noGrp="1"/>
          </p:cNvSpPr>
          <p:nvPr>
            <p:ph type="body" sz="half" idx="2"/>
          </p:nvPr>
        </p:nvSpPr>
        <p:spPr>
          <a:xfrm>
            <a:off x="4660900" y="1727200"/>
            <a:ext cx="4078288"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atin typeface="Arial" charset="0"/>
              </a:defRPr>
            </a:lvl1pPr>
          </a:lstStyle>
          <a:p>
            <a:pPr fontAlgn="base">
              <a:spcBef>
                <a:spcPct val="20000"/>
              </a:spcBef>
              <a:spcAft>
                <a:spcPct val="0"/>
              </a:spcAft>
              <a:buClr>
                <a:srgbClr val="0000FF"/>
              </a:buClr>
              <a:defRPr/>
            </a:pPr>
            <a:endParaRPr lang="en-GB" altLang="en-US" sz="4000">
              <a:solidFill>
                <a:srgbClr val="000000"/>
              </a:solidFill>
            </a:endParaRP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sz="900">
                <a:latin typeface="Arial" charset="0"/>
              </a:defRPr>
            </a:lvl1pPr>
          </a:lstStyle>
          <a:p>
            <a:pPr fontAlgn="base">
              <a:spcBef>
                <a:spcPct val="20000"/>
              </a:spcBef>
              <a:spcAft>
                <a:spcPct val="0"/>
              </a:spcAft>
              <a:buClr>
                <a:srgbClr val="0000FF"/>
              </a:buClr>
              <a:defRPr/>
            </a:pPr>
            <a:endParaRPr lang="en-GB" altLang="en-US" sz="800">
              <a:solidFill>
                <a:srgbClr val="000000"/>
              </a:solidFill>
            </a:endParaRPr>
          </a:p>
          <a:p>
            <a:pPr fontAlgn="base">
              <a:spcBef>
                <a:spcPct val="20000"/>
              </a:spcBef>
              <a:spcAft>
                <a:spcPct val="0"/>
              </a:spcAft>
              <a:buClr>
                <a:srgbClr val="0000FF"/>
              </a:buClr>
              <a:defRPr/>
            </a:pPr>
            <a:endParaRPr lang="en-GB" altLang="en-US" sz="800">
              <a:solidFill>
                <a:srgbClr val="000000"/>
              </a:solidFill>
            </a:endParaRPr>
          </a:p>
          <a:p>
            <a:pPr fontAlgn="base">
              <a:spcBef>
                <a:spcPct val="20000"/>
              </a:spcBef>
              <a:spcAft>
                <a:spcPct val="0"/>
              </a:spcAft>
              <a:buClr>
                <a:srgbClr val="0000FF"/>
              </a:buClr>
              <a:defRPr/>
            </a:pPr>
            <a:r>
              <a:rPr lang="en-GB" altLang="en-US">
                <a:solidFill>
                  <a:srgbClr val="000000"/>
                </a:solidFill>
              </a:rPr>
              <a:t>Immunisation Department, Centre for Infections</a:t>
            </a:r>
          </a:p>
        </p:txBody>
      </p:sp>
      <p:sp>
        <p:nvSpPr>
          <p:cNvPr id="7" name="Slide Number Placeholder 6"/>
          <p:cNvSpPr>
            <a:spLocks noGrp="1"/>
          </p:cNvSpPr>
          <p:nvPr>
            <p:ph type="sldNum" sz="quarter" idx="12"/>
          </p:nvPr>
        </p:nvSpPr>
        <p:spPr>
          <a:xfrm>
            <a:off x="6553200" y="6248400"/>
            <a:ext cx="1905000" cy="457200"/>
          </a:xfrm>
          <a:prstGeom prst="rect">
            <a:avLst/>
          </a:prstGeom>
        </p:spPr>
        <p:txBody>
          <a:bodyPr/>
          <a:lstStyle>
            <a:lvl1pPr>
              <a:defRPr>
                <a:latin typeface="Arial" charset="0"/>
              </a:defRPr>
            </a:lvl1pPr>
          </a:lstStyle>
          <a:p>
            <a:pPr fontAlgn="base">
              <a:spcBef>
                <a:spcPct val="20000"/>
              </a:spcBef>
              <a:spcAft>
                <a:spcPct val="0"/>
              </a:spcAft>
              <a:buClr>
                <a:srgbClr val="0000FF"/>
              </a:buClr>
              <a:defRPr/>
            </a:pPr>
            <a:fld id="{667AEF8F-F58B-4E1C-BC6C-2DE18D861E4C}" type="slidenum">
              <a:rPr lang="en-GB" altLang="en-US" sz="4000">
                <a:solidFill>
                  <a:srgbClr val="000000"/>
                </a:solidFill>
              </a:rPr>
              <a:pPr fontAlgn="base">
                <a:spcBef>
                  <a:spcPct val="20000"/>
                </a:spcBef>
                <a:spcAft>
                  <a:spcPct val="0"/>
                </a:spcAft>
                <a:buClr>
                  <a:srgbClr val="0000FF"/>
                </a:buClr>
                <a:defRPr/>
              </a:pPr>
              <a:t>‹#›</a:t>
            </a:fld>
            <a:endParaRPr lang="en-GB" altLang="en-US" sz="4000" dirty="0">
              <a:solidFill>
                <a:srgbClr val="000000"/>
              </a:solidFill>
            </a:endParaRPr>
          </a:p>
        </p:txBody>
      </p:sp>
    </p:spTree>
    <p:extLst>
      <p:ext uri="{BB962C8B-B14F-4D97-AF65-F5344CB8AC3E}">
        <p14:creationId xmlns:p14="http://schemas.microsoft.com/office/powerpoint/2010/main" val="22298493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ontent Only">
    <p:spTree>
      <p:nvGrpSpPr>
        <p:cNvPr id="1" name=""/>
        <p:cNvGrpSpPr/>
        <p:nvPr/>
      </p:nvGrpSpPr>
      <p:grpSpPr>
        <a:xfrm>
          <a:off x="0" y="0"/>
          <a:ext cx="0" cy="0"/>
          <a:chOff x="0" y="0"/>
          <a:chExt cx="0" cy="0"/>
        </a:xfrm>
      </p:grpSpPr>
      <p:sp>
        <p:nvSpPr>
          <p:cNvPr id="3" name="Content Placeholder 2"/>
          <p:cNvSpPr>
            <a:spLocks noGrp="1"/>
          </p:cNvSpPr>
          <p:nvPr>
            <p:ph idx="1"/>
          </p:nvPr>
        </p:nvSpPr>
        <p:spPr>
          <a:xfrm>
            <a:off x="558000" y="1367999"/>
            <a:ext cx="8028000" cy="4788000"/>
          </a:xfrm>
        </p:spPr>
        <p:txBody>
          <a:bodyPr/>
          <a:lstStyle>
            <a:lvl1pPr>
              <a:spcBef>
                <a:spcPts val="12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0" y="6308725"/>
            <a:ext cx="9144000" cy="549275"/>
          </a:xfrm>
          <a:prstGeom prst="rect">
            <a:avLst/>
          </a:prstGeom>
        </p:spPr>
        <p:txBody>
          <a:bodyPr/>
          <a:lstStyle>
            <a:lvl1pPr>
              <a:defRPr/>
            </a:lvl1pPr>
          </a:lstStyle>
          <a:p>
            <a:pPr fontAlgn="base">
              <a:spcBef>
                <a:spcPct val="20000"/>
              </a:spcBef>
              <a:spcAft>
                <a:spcPct val="0"/>
              </a:spcAft>
              <a:buClr>
                <a:srgbClr val="0000FF"/>
              </a:buClr>
              <a:defRPr/>
            </a:pPr>
            <a:r>
              <a:rPr lang="en-US" sz="4000">
                <a:solidFill>
                  <a:srgbClr val="000000"/>
                </a:solidFill>
              </a:rPr>
              <a:t>  </a:t>
            </a:r>
            <a:fld id="{546C6816-5307-4A68-A6CB-F17CE1B8E559}" type="slidenum">
              <a:rPr lang="en-US" sz="4000">
                <a:solidFill>
                  <a:srgbClr val="000000"/>
                </a:solidFill>
              </a:rPr>
              <a:pPr fontAlgn="base">
                <a:spcBef>
                  <a:spcPct val="20000"/>
                </a:spcBef>
                <a:spcAft>
                  <a:spcPct val="0"/>
                </a:spcAft>
                <a:buClr>
                  <a:srgbClr val="0000FF"/>
                </a:buClr>
                <a:defRPr/>
              </a:pPr>
              <a:t>‹#›</a:t>
            </a:fld>
            <a:endParaRPr lang="en-US" sz="4000">
              <a:solidFill>
                <a:srgbClr val="000000"/>
              </a:solidFill>
            </a:endParaRPr>
          </a:p>
        </p:txBody>
      </p:sp>
      <p:sp>
        <p:nvSpPr>
          <p:cNvPr id="5" name="Footer Placeholder 5"/>
          <p:cNvSpPr>
            <a:spLocks noGrp="1"/>
          </p:cNvSpPr>
          <p:nvPr>
            <p:ph type="ftr" sz="quarter" idx="11"/>
          </p:nvPr>
        </p:nvSpPr>
        <p:spPr>
          <a:xfrm>
            <a:off x="900113" y="6308725"/>
            <a:ext cx="8064500" cy="549275"/>
          </a:xfrm>
          <a:prstGeom prst="rect">
            <a:avLst/>
          </a:prstGeom>
        </p:spPr>
        <p:txBody>
          <a:bodyPr/>
          <a:lstStyle>
            <a:lvl1pPr algn="l">
              <a:defRPr sz="1200" baseline="0">
                <a:solidFill>
                  <a:schemeClr val="bg1"/>
                </a:solidFill>
                <a:latin typeface="Arial" pitchFamily="34" charset="0"/>
              </a:defRPr>
            </a:lvl1pPr>
          </a:lstStyle>
          <a:p>
            <a:pPr fontAlgn="base">
              <a:spcBef>
                <a:spcPct val="20000"/>
              </a:spcBef>
              <a:spcAft>
                <a:spcPct val="0"/>
              </a:spcAft>
              <a:buClr>
                <a:srgbClr val="0000FF"/>
              </a:buClr>
              <a:defRPr/>
            </a:pPr>
            <a:r>
              <a:rPr lang="en-GB">
                <a:solidFill>
                  <a:srgbClr val="0000FF"/>
                </a:solidFill>
              </a:rPr>
              <a:t>Changes to MenC conjugate vaccine schedule</a:t>
            </a:r>
            <a:endParaRPr lang="en-US">
              <a:solidFill>
                <a:srgbClr val="0000FF"/>
              </a:solidFill>
            </a:endParaRPr>
          </a:p>
        </p:txBody>
      </p:sp>
    </p:spTree>
    <p:extLst>
      <p:ext uri="{BB962C8B-B14F-4D97-AF65-F5344CB8AC3E}">
        <p14:creationId xmlns:p14="http://schemas.microsoft.com/office/powerpoint/2010/main" val="17969172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13556487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203445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2710830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1524000"/>
            <a:ext cx="39624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800600" y="1524000"/>
            <a:ext cx="39624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155635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530002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961506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14265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0741684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8561942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668977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609600"/>
            <a:ext cx="2019300" cy="49530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5800" y="609600"/>
            <a:ext cx="5905500" cy="4953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805092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hart Placeholder 2"/>
          <p:cNvSpPr>
            <a:spLocks noGrp="1"/>
          </p:cNvSpPr>
          <p:nvPr>
            <p:ph type="chart" idx="1"/>
          </p:nvPr>
        </p:nvSpPr>
        <p:spPr>
          <a:xfrm>
            <a:off x="685800" y="1981200"/>
            <a:ext cx="7772400" cy="4114800"/>
          </a:xfrm>
        </p:spPr>
        <p:txBody>
          <a:bodyPr/>
          <a:lstStyle/>
          <a:p>
            <a:pPr lvl="0"/>
            <a:endParaRPr lang="en-US" noProof="0" dirty="0"/>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spcBef>
                <a:spcPct val="20000"/>
              </a:spcBef>
              <a:buClr>
                <a:srgbClr val="0000FF"/>
              </a:buClr>
              <a:defRPr>
                <a:solidFill>
                  <a:srgbClr val="000000"/>
                </a:solidFill>
                <a:latin typeface="Arial" pitchFamily="34" charset="0"/>
                <a:cs typeface="+mn-cs"/>
              </a:defRPr>
            </a:lvl1pPr>
          </a:lstStyle>
          <a:p>
            <a:pPr fontAlgn="base">
              <a:spcAft>
                <a:spcPct val="0"/>
              </a:spcAft>
              <a:defRPr/>
            </a:pPr>
            <a:endParaRPr lang="en-GB" sz="4000"/>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spcBef>
                <a:spcPct val="20000"/>
              </a:spcBef>
              <a:buClr>
                <a:srgbClr val="0000FF"/>
              </a:buClr>
              <a:defRPr>
                <a:solidFill>
                  <a:srgbClr val="000000"/>
                </a:solidFill>
                <a:latin typeface="Arial" pitchFamily="34" charset="0"/>
                <a:cs typeface="+mn-cs"/>
              </a:defRPr>
            </a:lvl1pPr>
          </a:lstStyle>
          <a:p>
            <a:pPr fontAlgn="base">
              <a:spcAft>
                <a:spcPct val="0"/>
              </a:spcAft>
              <a:defRPr/>
            </a:pPr>
            <a:endParaRPr lang="en-GB" sz="4000"/>
          </a:p>
        </p:txBody>
      </p:sp>
      <p:sp>
        <p:nvSpPr>
          <p:cNvPr id="6" name="Slide Number Placeholder 5"/>
          <p:cNvSpPr>
            <a:spLocks noGrp="1"/>
          </p:cNvSpPr>
          <p:nvPr>
            <p:ph type="sldNum" sz="quarter" idx="12"/>
          </p:nvPr>
        </p:nvSpPr>
        <p:spPr>
          <a:xfrm>
            <a:off x="6553200" y="6248400"/>
            <a:ext cx="1905000" cy="457200"/>
          </a:xfrm>
          <a:prstGeom prst="rect">
            <a:avLst/>
          </a:prstGeom>
        </p:spPr>
        <p:txBody>
          <a:bodyPr/>
          <a:lstStyle>
            <a:lvl1pPr>
              <a:spcBef>
                <a:spcPct val="20000"/>
              </a:spcBef>
              <a:buClr>
                <a:srgbClr val="0000FF"/>
              </a:buClr>
              <a:defRPr>
                <a:solidFill>
                  <a:srgbClr val="000000"/>
                </a:solidFill>
                <a:latin typeface="Arial" pitchFamily="34" charset="0"/>
                <a:cs typeface="+mn-cs"/>
              </a:defRPr>
            </a:lvl1pPr>
          </a:lstStyle>
          <a:p>
            <a:pPr fontAlgn="base">
              <a:spcAft>
                <a:spcPct val="0"/>
              </a:spcAft>
              <a:defRPr/>
            </a:pPr>
            <a:fld id="{EEE2FAD5-2012-4EE6-9C12-FF37698FE116}" type="slidenum">
              <a:rPr lang="en-GB" sz="4000"/>
              <a:pPr fontAlgn="base">
                <a:spcAft>
                  <a:spcPct val="0"/>
                </a:spcAft>
                <a:defRPr/>
              </a:pPr>
              <a:t>‹#›</a:t>
            </a:fld>
            <a:endParaRPr lang="en-GB" sz="4000" dirty="0"/>
          </a:p>
        </p:txBody>
      </p:sp>
    </p:spTree>
    <p:extLst>
      <p:ext uri="{BB962C8B-B14F-4D97-AF65-F5344CB8AC3E}">
        <p14:creationId xmlns:p14="http://schemas.microsoft.com/office/powerpoint/2010/main" val="22506686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2"/>
          <p:cNvSpPr>
            <a:spLocks noGrp="1" noChangeArrowheads="1"/>
          </p:cNvSpPr>
          <p:nvPr>
            <p:ph type="title"/>
          </p:nvPr>
        </p:nvSpPr>
        <p:spPr bwMode="auto">
          <a:xfrm>
            <a:off x="1117600" y="146050"/>
            <a:ext cx="7786688" cy="98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b"/>
          <a:lstStyle/>
          <a:p>
            <a:pPr lvl="0"/>
            <a:r>
              <a:rPr lang="en-US" dirty="0"/>
              <a:t>Click to edit </a:t>
            </a:r>
            <a:br>
              <a:rPr lang="en-US" dirty="0"/>
            </a:br>
            <a:r>
              <a:rPr lang="en-US" dirty="0"/>
              <a:t>Master title style</a:t>
            </a:r>
          </a:p>
        </p:txBody>
      </p:sp>
      <p:sp>
        <p:nvSpPr>
          <p:cNvPr id="5" name="Text Placeholder 4"/>
          <p:cNvSpPr>
            <a:spLocks noGrp="1"/>
          </p:cNvSpPr>
          <p:nvPr>
            <p:ph type="body" sz="quarter" idx="10"/>
          </p:nvPr>
        </p:nvSpPr>
        <p:spPr>
          <a:xfrm>
            <a:off x="189139" y="5979886"/>
            <a:ext cx="3498850" cy="290285"/>
          </a:xfrm>
        </p:spPr>
        <p:txBody>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7" name="Text Placeholder 6"/>
          <p:cNvSpPr>
            <a:spLocks noGrp="1"/>
          </p:cNvSpPr>
          <p:nvPr>
            <p:ph type="body" sz="quarter" idx="11"/>
          </p:nvPr>
        </p:nvSpPr>
        <p:spPr>
          <a:xfrm>
            <a:off x="189139" y="6516912"/>
            <a:ext cx="3525838" cy="246063"/>
          </a:xfrm>
        </p:spPr>
        <p:txBody>
          <a:bodyPr/>
          <a:lstStyle>
            <a:lvl1pPr marL="0" indent="0">
              <a:buNone/>
              <a:defRPr sz="1000">
                <a:solidFill>
                  <a:schemeClr val="tx2">
                    <a:lumMod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9" name="Text Placeholder 8"/>
          <p:cNvSpPr>
            <a:spLocks noGrp="1"/>
          </p:cNvSpPr>
          <p:nvPr>
            <p:ph type="body" sz="quarter" idx="12"/>
          </p:nvPr>
        </p:nvSpPr>
        <p:spPr>
          <a:xfrm>
            <a:off x="7126513" y="6532362"/>
            <a:ext cx="1626054" cy="152400"/>
          </a:xfrm>
        </p:spPr>
        <p:txBody>
          <a:bodyPr/>
          <a:lstStyle>
            <a:lvl1pPr marL="0" indent="0" algn="r">
              <a:buNone/>
              <a:defRPr sz="900">
                <a:solidFill>
                  <a:schemeClr val="tx2">
                    <a:lumMod val="50000"/>
                  </a:schemeClr>
                </a:solidFill>
              </a:defRPr>
            </a:lvl1pPr>
          </a:lstStyle>
          <a:p>
            <a:pPr lvl="0"/>
            <a:r>
              <a:rPr lang="en-US" dirty="0"/>
              <a:t>Click to edit Master text styles</a:t>
            </a:r>
          </a:p>
        </p:txBody>
      </p:sp>
    </p:spTree>
    <p:extLst>
      <p:ext uri="{BB962C8B-B14F-4D97-AF65-F5344CB8AC3E}">
        <p14:creationId xmlns:p14="http://schemas.microsoft.com/office/powerpoint/2010/main" val="4014466893"/>
      </p:ext>
    </p:extLst>
  </p:cSld>
  <p:clrMapOvr>
    <a:masterClrMapping/>
  </p:clrMapOvr>
  <p:transition>
    <p:wipe dir="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Content Only">
    <p:spTree>
      <p:nvGrpSpPr>
        <p:cNvPr id="1" name=""/>
        <p:cNvGrpSpPr/>
        <p:nvPr/>
      </p:nvGrpSpPr>
      <p:grpSpPr>
        <a:xfrm>
          <a:off x="0" y="0"/>
          <a:ext cx="0" cy="0"/>
          <a:chOff x="0" y="0"/>
          <a:chExt cx="0" cy="0"/>
        </a:xfrm>
      </p:grpSpPr>
      <p:sp>
        <p:nvSpPr>
          <p:cNvPr id="3" name="Content Placeholder 2"/>
          <p:cNvSpPr>
            <a:spLocks noGrp="1"/>
          </p:cNvSpPr>
          <p:nvPr>
            <p:ph idx="1"/>
          </p:nvPr>
        </p:nvSpPr>
        <p:spPr>
          <a:xfrm>
            <a:off x="558000" y="1367999"/>
            <a:ext cx="8028000" cy="4788000"/>
          </a:xfrm>
        </p:spPr>
        <p:txBody>
          <a:bodyPr/>
          <a:lstStyle>
            <a:lvl1pPr>
              <a:spcBef>
                <a:spcPts val="12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0" y="6308725"/>
            <a:ext cx="9144000" cy="549275"/>
          </a:xfrm>
          <a:prstGeom prst="rect">
            <a:avLst/>
          </a:prstGeom>
        </p:spPr>
        <p:txBody>
          <a:bodyPr/>
          <a:lstStyle>
            <a:lvl1pPr>
              <a:spcBef>
                <a:spcPct val="20000"/>
              </a:spcBef>
              <a:buClr>
                <a:schemeClr val="bg1"/>
              </a:buClr>
              <a:defRPr/>
            </a:lvl1pPr>
          </a:lstStyle>
          <a:p>
            <a:pPr fontAlgn="base">
              <a:spcAft>
                <a:spcPct val="0"/>
              </a:spcAft>
              <a:buClr>
                <a:srgbClr val="0000FF"/>
              </a:buClr>
              <a:defRPr/>
            </a:pPr>
            <a:r>
              <a:rPr lang="en-US" sz="4000">
                <a:solidFill>
                  <a:srgbClr val="000000"/>
                </a:solidFill>
              </a:rPr>
              <a:t>  </a:t>
            </a:r>
            <a:fld id="{A8AA5997-4304-44E4-8F29-78D3ED438E76}" type="slidenum">
              <a:rPr lang="en-US" sz="4000">
                <a:solidFill>
                  <a:srgbClr val="000000"/>
                </a:solidFill>
              </a:rPr>
              <a:pPr fontAlgn="base">
                <a:spcAft>
                  <a:spcPct val="0"/>
                </a:spcAft>
                <a:buClr>
                  <a:srgbClr val="0000FF"/>
                </a:buClr>
                <a:defRPr/>
              </a:pPr>
              <a:t>‹#›</a:t>
            </a:fld>
            <a:endParaRPr lang="en-US" sz="4000" dirty="0">
              <a:solidFill>
                <a:srgbClr val="000000"/>
              </a:solidFill>
            </a:endParaRPr>
          </a:p>
        </p:txBody>
      </p:sp>
      <p:sp>
        <p:nvSpPr>
          <p:cNvPr id="5" name="Footer Placeholder 5"/>
          <p:cNvSpPr>
            <a:spLocks noGrp="1"/>
          </p:cNvSpPr>
          <p:nvPr>
            <p:ph type="ftr" sz="quarter" idx="11"/>
          </p:nvPr>
        </p:nvSpPr>
        <p:spPr>
          <a:xfrm>
            <a:off x="900113" y="6308725"/>
            <a:ext cx="8064500" cy="549275"/>
          </a:xfrm>
          <a:prstGeom prst="rect">
            <a:avLst/>
          </a:prstGeom>
        </p:spPr>
        <p:txBody>
          <a:bodyPr/>
          <a:lstStyle>
            <a:lvl1pPr algn="l">
              <a:buClr>
                <a:schemeClr val="bg1"/>
              </a:buClr>
              <a:defRPr sz="1200" baseline="0">
                <a:solidFill>
                  <a:prstClr val="white"/>
                </a:solidFill>
                <a:latin typeface="Arial" pitchFamily="34" charset="0"/>
              </a:defRPr>
            </a:lvl1pPr>
          </a:lstStyle>
          <a:p>
            <a:pPr fontAlgn="base">
              <a:spcBef>
                <a:spcPct val="20000"/>
              </a:spcBef>
              <a:spcAft>
                <a:spcPct val="0"/>
              </a:spcAft>
              <a:buClr>
                <a:srgbClr val="0000FF"/>
              </a:buClr>
              <a:defRPr/>
            </a:pPr>
            <a:r>
              <a:rPr lang="en-GB"/>
              <a:t>Changes to MenC conjugate vaccine schedule</a:t>
            </a:r>
            <a:endParaRPr lang="en-US"/>
          </a:p>
        </p:txBody>
      </p:sp>
    </p:spTree>
    <p:extLst>
      <p:ext uri="{BB962C8B-B14F-4D97-AF65-F5344CB8AC3E}">
        <p14:creationId xmlns:p14="http://schemas.microsoft.com/office/powerpoint/2010/main" val="40850969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p:cNvSpPr/>
          <p:nvPr userDrawn="1"/>
        </p:nvSpPr>
        <p:spPr>
          <a:xfrm>
            <a:off x="0" y="2133303"/>
            <a:ext cx="9144000" cy="4724697"/>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sp>
        <p:nvSpPr>
          <p:cNvPr id="5" name="Rectangle 4"/>
          <p:cNvSpPr>
            <a:spLocks noChangeArrowheads="1"/>
          </p:cNvSpPr>
          <p:nvPr userDrawn="1"/>
        </p:nvSpPr>
        <p:spPr bwMode="auto">
          <a:xfrm>
            <a:off x="0" y="1988840"/>
            <a:ext cx="9144000" cy="144463"/>
          </a:xfrm>
          <a:prstGeom prst="rect">
            <a:avLst/>
          </a:prstGeom>
          <a:solidFill>
            <a:srgbClr val="00AE9E"/>
          </a:solidFill>
          <a:ln w="9525">
            <a:noFill/>
            <a:miter lim="800000"/>
            <a:headEnd/>
            <a:tailEnd/>
          </a:ln>
        </p:spPr>
        <p:txBody>
          <a:bodyPr anchor="ctr">
            <a:prstTxWarp prst="textNoShape">
              <a:avLst/>
            </a:prstTxWarp>
          </a:bodyPr>
          <a:lstStyle/>
          <a:p>
            <a:pPr algn="ctr">
              <a:defRPr/>
            </a:pPr>
            <a:endParaRPr lang="en-US">
              <a:solidFill>
                <a:prstClr val="white"/>
              </a:solidFill>
              <a:ea typeface="ヒラギノ角ゴ Pro W3" pitchFamily="84" charset="-128"/>
            </a:endParaRPr>
          </a:p>
        </p:txBody>
      </p:sp>
      <p:sp>
        <p:nvSpPr>
          <p:cNvPr id="2" name="Title 1"/>
          <p:cNvSpPr>
            <a:spLocks noGrp="1"/>
          </p:cNvSpPr>
          <p:nvPr>
            <p:ph type="ctrTitle"/>
          </p:nvPr>
        </p:nvSpPr>
        <p:spPr>
          <a:xfrm>
            <a:off x="558000" y="2492896"/>
            <a:ext cx="7633648" cy="1724503"/>
          </a:xfrm>
          <a:ln>
            <a:noFill/>
          </a:ln>
        </p:spPr>
        <p:txBody>
          <a:bodyPr anchor="t">
            <a:noAutofit/>
          </a:bodyPr>
          <a:lstStyle>
            <a:lvl1pPr algn="l">
              <a:defRPr sz="4500" baseline="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558000" y="6021288"/>
            <a:ext cx="7633648" cy="338336"/>
          </a:xfrm>
        </p:spPr>
        <p:txBody>
          <a:bodyPr anchor="b">
            <a:normAutofit/>
          </a:bodyPr>
          <a:lstStyle>
            <a:lvl1pPr marL="0" indent="0" algn="l">
              <a:spcBef>
                <a:spcPts val="0"/>
              </a:spcBef>
              <a:buNone/>
              <a:defRPr sz="2000" b="0" i="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9" name="Picture 8" descr="\\colhpafil004\Colindale_Data\HQ Group and LARS\Group Data\Design\Branding and logos\PHE logos with strapline\Small without Old French text\PHE small logo for A4.jpg"/>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3674110" cy="1812290"/>
          </a:xfrm>
          <a:prstGeom prst="rect">
            <a:avLst/>
          </a:prstGeom>
          <a:noFill/>
          <a:ln>
            <a:noFill/>
          </a:ln>
        </p:spPr>
      </p:pic>
    </p:spTree>
    <p:extLst>
      <p:ext uri="{BB962C8B-B14F-4D97-AF65-F5344CB8AC3E}">
        <p14:creationId xmlns:p14="http://schemas.microsoft.com/office/powerpoint/2010/main" val="34523323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1 lin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62702" y="548680"/>
            <a:ext cx="8028000" cy="648072"/>
          </a:xfrm>
        </p:spPr>
        <p:txBody>
          <a:bodyPr anchor="t" anchorCtr="0"/>
          <a:lstStyle>
            <a:lvl1pPr>
              <a:defRPr sz="4000" baseline="0">
                <a:solidFill>
                  <a:srgbClr val="00AE9E"/>
                </a:solidFill>
                <a:latin typeface="Arial" pitchFamily="34" charset="0"/>
              </a:defRPr>
            </a:lvl1pPr>
          </a:lstStyle>
          <a:p>
            <a:r>
              <a:rPr lang="en-US" dirty="0"/>
              <a:t>Click to edit Master title style</a:t>
            </a:r>
          </a:p>
        </p:txBody>
      </p:sp>
      <p:sp>
        <p:nvSpPr>
          <p:cNvPr id="3" name="Content Placeholder 2"/>
          <p:cNvSpPr>
            <a:spLocks noGrp="1"/>
          </p:cNvSpPr>
          <p:nvPr>
            <p:ph idx="1" hasCustomPrompt="1"/>
          </p:nvPr>
        </p:nvSpPr>
        <p:spPr>
          <a:xfrm>
            <a:off x="558000" y="1412776"/>
            <a:ext cx="8028000" cy="4739679"/>
          </a:xfrm>
        </p:spPr>
        <p:txBody>
          <a:bodyPr/>
          <a:lstStyle>
            <a:lvl1pPr>
              <a:spcBef>
                <a:spcPts val="1200"/>
              </a:spcBef>
              <a:defRPr sz="1800" b="0" baseline="0">
                <a:solidFill>
                  <a:schemeClr val="tx1"/>
                </a:solidFill>
              </a:defRPr>
            </a:lvl1pPr>
          </a:lstStyle>
          <a:p>
            <a:pPr lvl="0"/>
            <a:r>
              <a:rPr lang="en-US" dirty="0"/>
              <a:t>Text should be 12-18pt Arial. Do not use other fonts.</a:t>
            </a:r>
          </a:p>
        </p:txBody>
      </p:sp>
      <p:sp>
        <p:nvSpPr>
          <p:cNvPr id="5" name="Slide Number Placeholder 5"/>
          <p:cNvSpPr>
            <a:spLocks noGrp="1"/>
          </p:cNvSpPr>
          <p:nvPr>
            <p:ph type="sldNum" sz="quarter" idx="10"/>
          </p:nvPr>
        </p:nvSpPr>
        <p:spPr>
          <a:xfrm>
            <a:off x="0" y="6308725"/>
            <a:ext cx="9144000" cy="549275"/>
          </a:xfrm>
        </p:spPr>
        <p:txBody>
          <a:bodyPr/>
          <a:lstStyle>
            <a:lvl1pPr>
              <a:defRPr/>
            </a:lvl1pPr>
          </a:lstStyle>
          <a:p>
            <a:pPr marL="531813">
              <a:defRPr/>
            </a:pPr>
            <a:r>
              <a:rPr lang="en-US" dirty="0">
                <a:solidFill>
                  <a:prstClr val="white"/>
                </a:solidFill>
              </a:rPr>
              <a:t>  </a:t>
            </a:r>
            <a:fld id="{2565FA6D-D4C8-4C4C-AC4B-3269734D34D8}" type="slidenum">
              <a:rPr lang="en-US" smtClean="0">
                <a:solidFill>
                  <a:prstClr val="white"/>
                </a:solidFill>
              </a:rPr>
              <a:pPr marL="531813">
                <a:defRPr/>
              </a:pPr>
              <a:t>‹#›</a:t>
            </a:fld>
            <a:endParaRPr lang="en-US" dirty="0">
              <a:solidFill>
                <a:prstClr val="white"/>
              </a:solidFill>
            </a:endParaRPr>
          </a:p>
        </p:txBody>
      </p:sp>
      <p:sp>
        <p:nvSpPr>
          <p:cNvPr id="6" name="Footer Placeholder 5"/>
          <p:cNvSpPr>
            <a:spLocks noGrp="1"/>
          </p:cNvSpPr>
          <p:nvPr>
            <p:ph type="ftr" sz="quarter" idx="11"/>
          </p:nvPr>
        </p:nvSpPr>
        <p:spPr/>
        <p:txBody>
          <a:bodyPr/>
          <a:lstStyle>
            <a:lvl1pPr marL="173038" indent="0" algn="l">
              <a:defRPr sz="1200" baseline="0">
                <a:solidFill>
                  <a:schemeClr val="bg1"/>
                </a:solidFill>
                <a:latin typeface="Arial" pitchFamily="34" charset="0"/>
              </a:defRPr>
            </a:lvl1pPr>
          </a:lstStyle>
          <a:p>
            <a:pPr>
              <a:defRPr/>
            </a:pPr>
            <a:r>
              <a:rPr lang="en-US" dirty="0">
                <a:solidFill>
                  <a:prstClr val="white"/>
                </a:solidFill>
              </a:rPr>
              <a:t>Presentation title - edit in Header and Footer</a:t>
            </a:r>
          </a:p>
        </p:txBody>
      </p:sp>
    </p:spTree>
    <p:extLst>
      <p:ext uri="{BB962C8B-B14F-4D97-AF65-F5344CB8AC3E}">
        <p14:creationId xmlns:p14="http://schemas.microsoft.com/office/powerpoint/2010/main" val="1927825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eg"/><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image" Target="../media/image6.jpe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5.jpeg"/><Relationship Id="rId2" Type="http://schemas.openxmlformats.org/officeDocument/2006/relationships/slideLayout" Target="../slideLayouts/slideLayout15.xml"/><Relationship Id="rId16" Type="http://schemas.openxmlformats.org/officeDocument/2006/relationships/image" Target="../media/image4.jpe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White">
      <p:bgPr>
        <a:solidFill>
          <a:schemeClr val="tx1"/>
        </a:solidFill>
        <a:effectLst/>
      </p:bgPr>
    </p:bg>
    <p:spTree>
      <p:nvGrpSpPr>
        <p:cNvPr id="1" name=""/>
        <p:cNvGrpSpPr/>
        <p:nvPr/>
      </p:nvGrpSpPr>
      <p:grpSpPr>
        <a:xfrm>
          <a:off x="0" y="0"/>
          <a:ext cx="0" cy="0"/>
          <a:chOff x="0" y="0"/>
          <a:chExt cx="0" cy="0"/>
        </a:xfrm>
      </p:grpSpPr>
      <p:pic>
        <p:nvPicPr>
          <p:cNvPr id="1026" name="Picture 24" descr="curves-blue-white bkg_sized"/>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7239000" y="3962400"/>
            <a:ext cx="1393825"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4"/>
          <p:cNvSpPr>
            <a:spLocks noGrp="1" noChangeArrowheads="1"/>
          </p:cNvSpPr>
          <p:nvPr>
            <p:ph type="body" idx="1"/>
          </p:nvPr>
        </p:nvSpPr>
        <p:spPr bwMode="auto">
          <a:xfrm>
            <a:off x="685800" y="1524000"/>
            <a:ext cx="807720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28"/>
          <p:cNvSpPr>
            <a:spLocks noGrp="1" noChangeArrowheads="1"/>
          </p:cNvSpPr>
          <p:nvPr>
            <p:ph type="title"/>
          </p:nvPr>
        </p:nvSpPr>
        <p:spPr bwMode="auto">
          <a:xfrm>
            <a:off x="685800" y="609600"/>
            <a:ext cx="8077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p>
            <a:pPr lvl="0"/>
            <a:r>
              <a:rPr lang="en-US" altLang="en-US"/>
              <a:t>Click to edit Master title style</a:t>
            </a:r>
          </a:p>
        </p:txBody>
      </p:sp>
      <p:pic>
        <p:nvPicPr>
          <p:cNvPr id="1029" name="Picture 29" descr="PHAlogo"/>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457200" y="5867400"/>
            <a:ext cx="2590800"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30" descr="PHAstrapline"/>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953000" y="6334125"/>
            <a:ext cx="35052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29361"/>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0" fontAlgn="base" hangingPunct="0">
        <a:spcBef>
          <a:spcPct val="0"/>
        </a:spcBef>
        <a:spcAft>
          <a:spcPct val="0"/>
        </a:spcAft>
        <a:defRPr sz="4000" b="1">
          <a:solidFill>
            <a:srgbClr val="00B5CC"/>
          </a:solidFill>
          <a:latin typeface="+mj-lt"/>
          <a:ea typeface="+mj-ea"/>
          <a:cs typeface="+mj-cs"/>
        </a:defRPr>
      </a:lvl1pPr>
      <a:lvl2pPr algn="l" rtl="0" eaLnBrk="0" fontAlgn="base" hangingPunct="0">
        <a:spcBef>
          <a:spcPct val="0"/>
        </a:spcBef>
        <a:spcAft>
          <a:spcPct val="0"/>
        </a:spcAft>
        <a:defRPr sz="4000" b="1">
          <a:solidFill>
            <a:srgbClr val="00B5CC"/>
          </a:solidFill>
          <a:latin typeface="Arial" pitchFamily="34" charset="0"/>
        </a:defRPr>
      </a:lvl2pPr>
      <a:lvl3pPr algn="l" rtl="0" eaLnBrk="0" fontAlgn="base" hangingPunct="0">
        <a:spcBef>
          <a:spcPct val="0"/>
        </a:spcBef>
        <a:spcAft>
          <a:spcPct val="0"/>
        </a:spcAft>
        <a:defRPr sz="4000" b="1">
          <a:solidFill>
            <a:srgbClr val="00B5CC"/>
          </a:solidFill>
          <a:latin typeface="Arial" pitchFamily="34" charset="0"/>
        </a:defRPr>
      </a:lvl3pPr>
      <a:lvl4pPr algn="l" rtl="0" eaLnBrk="0" fontAlgn="base" hangingPunct="0">
        <a:spcBef>
          <a:spcPct val="0"/>
        </a:spcBef>
        <a:spcAft>
          <a:spcPct val="0"/>
        </a:spcAft>
        <a:defRPr sz="4000" b="1">
          <a:solidFill>
            <a:srgbClr val="00B5CC"/>
          </a:solidFill>
          <a:latin typeface="Arial" pitchFamily="34" charset="0"/>
        </a:defRPr>
      </a:lvl4pPr>
      <a:lvl5pPr algn="l" rtl="0" eaLnBrk="0" fontAlgn="base" hangingPunct="0">
        <a:spcBef>
          <a:spcPct val="0"/>
        </a:spcBef>
        <a:spcAft>
          <a:spcPct val="0"/>
        </a:spcAft>
        <a:defRPr sz="4000" b="1">
          <a:solidFill>
            <a:srgbClr val="00B5CC"/>
          </a:solidFill>
          <a:latin typeface="Arial" pitchFamily="34" charset="0"/>
        </a:defRPr>
      </a:lvl5pPr>
      <a:lvl6pPr marL="457200" algn="l" rtl="0" fontAlgn="base">
        <a:spcBef>
          <a:spcPct val="0"/>
        </a:spcBef>
        <a:spcAft>
          <a:spcPct val="0"/>
        </a:spcAft>
        <a:defRPr sz="4000" b="1">
          <a:solidFill>
            <a:srgbClr val="00B5CC"/>
          </a:solidFill>
          <a:latin typeface="Arial" pitchFamily="34" charset="0"/>
        </a:defRPr>
      </a:lvl6pPr>
      <a:lvl7pPr marL="914400" algn="l" rtl="0" fontAlgn="base">
        <a:spcBef>
          <a:spcPct val="0"/>
        </a:spcBef>
        <a:spcAft>
          <a:spcPct val="0"/>
        </a:spcAft>
        <a:defRPr sz="4000" b="1">
          <a:solidFill>
            <a:srgbClr val="00B5CC"/>
          </a:solidFill>
          <a:latin typeface="Arial" pitchFamily="34" charset="0"/>
        </a:defRPr>
      </a:lvl7pPr>
      <a:lvl8pPr marL="1371600" algn="l" rtl="0" fontAlgn="base">
        <a:spcBef>
          <a:spcPct val="0"/>
        </a:spcBef>
        <a:spcAft>
          <a:spcPct val="0"/>
        </a:spcAft>
        <a:defRPr sz="4000" b="1">
          <a:solidFill>
            <a:srgbClr val="00B5CC"/>
          </a:solidFill>
          <a:latin typeface="Arial" pitchFamily="34" charset="0"/>
        </a:defRPr>
      </a:lvl8pPr>
      <a:lvl9pPr marL="1828800" algn="l" rtl="0" fontAlgn="base">
        <a:spcBef>
          <a:spcPct val="0"/>
        </a:spcBef>
        <a:spcAft>
          <a:spcPct val="0"/>
        </a:spcAft>
        <a:defRPr sz="4000" b="1">
          <a:solidFill>
            <a:srgbClr val="00B5CC"/>
          </a:solidFill>
          <a:latin typeface="Arial" pitchFamily="34" charset="0"/>
        </a:defRPr>
      </a:lvl9pPr>
    </p:titleStyle>
    <p:bodyStyle>
      <a:lvl1pPr marL="342900" indent="-342900" algn="l" rtl="0" eaLnBrk="0" fontAlgn="base" hangingPunct="0">
        <a:spcBef>
          <a:spcPct val="20000"/>
        </a:spcBef>
        <a:spcAft>
          <a:spcPct val="0"/>
        </a:spcAft>
        <a:buClr>
          <a:srgbClr val="00A8CA"/>
        </a:buClr>
        <a:buSzPct val="65000"/>
        <a:buFont typeface="Wingdings" pitchFamily="2" charset="2"/>
        <a:defRPr sz="3000">
          <a:solidFill>
            <a:schemeClr val="bg2"/>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sz="2400">
          <a:solidFill>
            <a:schemeClr val="bg2"/>
          </a:solidFill>
          <a:latin typeface="+mn-lt"/>
        </a:defRPr>
      </a:lvl2pPr>
      <a:lvl3pPr marL="1143000" indent="-228600" algn="l" rtl="0" eaLnBrk="0" fontAlgn="base" hangingPunct="0">
        <a:spcBef>
          <a:spcPct val="20000"/>
        </a:spcBef>
        <a:spcAft>
          <a:spcPct val="0"/>
        </a:spcAft>
        <a:buClr>
          <a:schemeClr val="accent1"/>
        </a:buClr>
        <a:buSzPct val="60000"/>
        <a:buFont typeface="Wingdings" pitchFamily="2" charset="2"/>
        <a:buChar char="l"/>
        <a:defRPr sz="2000">
          <a:solidFill>
            <a:schemeClr val="bg2"/>
          </a:solidFill>
          <a:latin typeface="+mn-lt"/>
        </a:defRPr>
      </a:lvl3pPr>
      <a:lvl4pPr marL="1562100" indent="-228600" algn="l" rtl="0" eaLnBrk="0" fontAlgn="base" hangingPunct="0">
        <a:spcBef>
          <a:spcPct val="20000"/>
        </a:spcBef>
        <a:spcAft>
          <a:spcPct val="0"/>
        </a:spcAft>
        <a:buClr>
          <a:schemeClr val="tx1"/>
        </a:buClr>
        <a:buChar char="–"/>
        <a:defRPr sz="2000">
          <a:solidFill>
            <a:schemeClr val="bg2"/>
          </a:solidFill>
          <a:latin typeface="+mn-lt"/>
        </a:defRPr>
      </a:lvl4pPr>
      <a:lvl5pPr marL="1981200" indent="-228600" algn="l" rtl="0" eaLnBrk="0" fontAlgn="base" hangingPunct="0">
        <a:spcBef>
          <a:spcPct val="20000"/>
        </a:spcBef>
        <a:spcAft>
          <a:spcPct val="0"/>
        </a:spcAft>
        <a:buClr>
          <a:schemeClr val="accent1"/>
        </a:buClr>
        <a:buChar char="•"/>
        <a:defRPr sz="2000">
          <a:solidFill>
            <a:schemeClr val="bg2"/>
          </a:solidFill>
          <a:latin typeface="+mn-lt"/>
        </a:defRPr>
      </a:lvl5pPr>
      <a:lvl6pPr marL="2438400" indent="-228600" algn="l" rtl="0" fontAlgn="base">
        <a:spcBef>
          <a:spcPct val="20000"/>
        </a:spcBef>
        <a:spcAft>
          <a:spcPct val="0"/>
        </a:spcAft>
        <a:buClr>
          <a:schemeClr val="accent1"/>
        </a:buClr>
        <a:buChar char="•"/>
        <a:defRPr sz="2000">
          <a:solidFill>
            <a:schemeClr val="bg2"/>
          </a:solidFill>
          <a:latin typeface="+mn-lt"/>
        </a:defRPr>
      </a:lvl6pPr>
      <a:lvl7pPr marL="2895600" indent="-228600" algn="l" rtl="0" fontAlgn="base">
        <a:spcBef>
          <a:spcPct val="20000"/>
        </a:spcBef>
        <a:spcAft>
          <a:spcPct val="0"/>
        </a:spcAft>
        <a:buClr>
          <a:schemeClr val="accent1"/>
        </a:buClr>
        <a:buChar char="•"/>
        <a:defRPr sz="2000">
          <a:solidFill>
            <a:schemeClr val="bg2"/>
          </a:solidFill>
          <a:latin typeface="+mn-lt"/>
        </a:defRPr>
      </a:lvl7pPr>
      <a:lvl8pPr marL="3352800" indent="-228600" algn="l" rtl="0" fontAlgn="base">
        <a:spcBef>
          <a:spcPct val="20000"/>
        </a:spcBef>
        <a:spcAft>
          <a:spcPct val="0"/>
        </a:spcAft>
        <a:buClr>
          <a:schemeClr val="accent1"/>
        </a:buClr>
        <a:buChar char="•"/>
        <a:defRPr sz="2000">
          <a:solidFill>
            <a:schemeClr val="bg2"/>
          </a:solidFill>
          <a:latin typeface="+mn-lt"/>
        </a:defRPr>
      </a:lvl8pPr>
      <a:lvl9pPr marL="3810000" indent="-228600" algn="l" rtl="0" fontAlgn="base">
        <a:spcBef>
          <a:spcPct val="20000"/>
        </a:spcBef>
        <a:spcAft>
          <a:spcPct val="0"/>
        </a:spcAft>
        <a:buClr>
          <a:schemeClr val="accent1"/>
        </a:buClr>
        <a:buChar char="•"/>
        <a:defRPr sz="20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4" descr="curves-blue-white bkg_sized"/>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7239000" y="3962400"/>
            <a:ext cx="1393825"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4"/>
          <p:cNvSpPr>
            <a:spLocks noGrp="1" noChangeArrowheads="1"/>
          </p:cNvSpPr>
          <p:nvPr>
            <p:ph type="body" idx="1"/>
          </p:nvPr>
        </p:nvSpPr>
        <p:spPr bwMode="auto">
          <a:xfrm>
            <a:off x="685800" y="1524000"/>
            <a:ext cx="807720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28"/>
          <p:cNvSpPr>
            <a:spLocks noGrp="1" noChangeArrowheads="1"/>
          </p:cNvSpPr>
          <p:nvPr>
            <p:ph type="title"/>
          </p:nvPr>
        </p:nvSpPr>
        <p:spPr bwMode="auto">
          <a:xfrm>
            <a:off x="685800" y="609600"/>
            <a:ext cx="8077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p>
            <a:pPr lvl="0"/>
            <a:r>
              <a:rPr lang="en-US" altLang="en-US"/>
              <a:t>Click to edit Master title style</a:t>
            </a:r>
          </a:p>
        </p:txBody>
      </p:sp>
      <p:pic>
        <p:nvPicPr>
          <p:cNvPr id="1029" name="Picture 29" descr="PHAlogo"/>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57200" y="5867400"/>
            <a:ext cx="2590800"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30" descr="PHAstrapline"/>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953000" y="6334125"/>
            <a:ext cx="35052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2527464"/>
      </p:ext>
    </p:extLst>
  </p:cSld>
  <p:clrMap bg1="dk2" tx1="lt1" bg2="dk1"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8" r:id="rId13"/>
    <p:sldLayoutId id="2147483689" r:id="rId14"/>
  </p:sldLayoutIdLst>
  <p:txStyles>
    <p:titleStyle>
      <a:lvl1pPr algn="l" rtl="0" eaLnBrk="0" fontAlgn="base" hangingPunct="0">
        <a:spcBef>
          <a:spcPct val="0"/>
        </a:spcBef>
        <a:spcAft>
          <a:spcPct val="0"/>
        </a:spcAft>
        <a:defRPr sz="4000" b="1">
          <a:solidFill>
            <a:srgbClr val="00B5CC"/>
          </a:solidFill>
          <a:latin typeface="+mj-lt"/>
          <a:ea typeface="+mj-ea"/>
          <a:cs typeface="+mj-cs"/>
        </a:defRPr>
      </a:lvl1pPr>
      <a:lvl2pPr algn="l" rtl="0" eaLnBrk="0" fontAlgn="base" hangingPunct="0">
        <a:spcBef>
          <a:spcPct val="0"/>
        </a:spcBef>
        <a:spcAft>
          <a:spcPct val="0"/>
        </a:spcAft>
        <a:defRPr sz="4000" b="1">
          <a:solidFill>
            <a:srgbClr val="00B5CC"/>
          </a:solidFill>
          <a:latin typeface="Arial" charset="0"/>
        </a:defRPr>
      </a:lvl2pPr>
      <a:lvl3pPr algn="l" rtl="0" eaLnBrk="0" fontAlgn="base" hangingPunct="0">
        <a:spcBef>
          <a:spcPct val="0"/>
        </a:spcBef>
        <a:spcAft>
          <a:spcPct val="0"/>
        </a:spcAft>
        <a:defRPr sz="4000" b="1">
          <a:solidFill>
            <a:srgbClr val="00B5CC"/>
          </a:solidFill>
          <a:latin typeface="Arial" charset="0"/>
        </a:defRPr>
      </a:lvl3pPr>
      <a:lvl4pPr algn="l" rtl="0" eaLnBrk="0" fontAlgn="base" hangingPunct="0">
        <a:spcBef>
          <a:spcPct val="0"/>
        </a:spcBef>
        <a:spcAft>
          <a:spcPct val="0"/>
        </a:spcAft>
        <a:defRPr sz="4000" b="1">
          <a:solidFill>
            <a:srgbClr val="00B5CC"/>
          </a:solidFill>
          <a:latin typeface="Arial" charset="0"/>
        </a:defRPr>
      </a:lvl4pPr>
      <a:lvl5pPr algn="l" rtl="0" eaLnBrk="0" fontAlgn="base" hangingPunct="0">
        <a:spcBef>
          <a:spcPct val="0"/>
        </a:spcBef>
        <a:spcAft>
          <a:spcPct val="0"/>
        </a:spcAft>
        <a:defRPr sz="4000" b="1">
          <a:solidFill>
            <a:srgbClr val="00B5CC"/>
          </a:solidFill>
          <a:latin typeface="Arial" charset="0"/>
        </a:defRPr>
      </a:lvl5pPr>
      <a:lvl6pPr marL="457200" algn="l" rtl="0" fontAlgn="base">
        <a:spcBef>
          <a:spcPct val="0"/>
        </a:spcBef>
        <a:spcAft>
          <a:spcPct val="0"/>
        </a:spcAft>
        <a:defRPr sz="4000" b="1">
          <a:solidFill>
            <a:srgbClr val="00B5CC"/>
          </a:solidFill>
          <a:latin typeface="Arial" charset="0"/>
        </a:defRPr>
      </a:lvl6pPr>
      <a:lvl7pPr marL="914400" algn="l" rtl="0" fontAlgn="base">
        <a:spcBef>
          <a:spcPct val="0"/>
        </a:spcBef>
        <a:spcAft>
          <a:spcPct val="0"/>
        </a:spcAft>
        <a:defRPr sz="4000" b="1">
          <a:solidFill>
            <a:srgbClr val="00B5CC"/>
          </a:solidFill>
          <a:latin typeface="Arial" charset="0"/>
        </a:defRPr>
      </a:lvl7pPr>
      <a:lvl8pPr marL="1371600" algn="l" rtl="0" fontAlgn="base">
        <a:spcBef>
          <a:spcPct val="0"/>
        </a:spcBef>
        <a:spcAft>
          <a:spcPct val="0"/>
        </a:spcAft>
        <a:defRPr sz="4000" b="1">
          <a:solidFill>
            <a:srgbClr val="00B5CC"/>
          </a:solidFill>
          <a:latin typeface="Arial" charset="0"/>
        </a:defRPr>
      </a:lvl8pPr>
      <a:lvl9pPr marL="1828800" algn="l" rtl="0" fontAlgn="base">
        <a:spcBef>
          <a:spcPct val="0"/>
        </a:spcBef>
        <a:spcAft>
          <a:spcPct val="0"/>
        </a:spcAft>
        <a:defRPr sz="4000" b="1">
          <a:solidFill>
            <a:srgbClr val="00B5CC"/>
          </a:solidFill>
          <a:latin typeface="Arial" charset="0"/>
        </a:defRPr>
      </a:lvl9pPr>
    </p:titleStyle>
    <p:bodyStyle>
      <a:lvl1pPr marL="342900" indent="-342900" algn="l" rtl="0" eaLnBrk="0" fontAlgn="base" hangingPunct="0">
        <a:spcBef>
          <a:spcPct val="20000"/>
        </a:spcBef>
        <a:spcAft>
          <a:spcPct val="0"/>
        </a:spcAft>
        <a:buClr>
          <a:srgbClr val="00A8CA"/>
        </a:buClr>
        <a:buSzPct val="65000"/>
        <a:buFont typeface="Wingdings" pitchFamily="84" charset="2"/>
        <a:defRPr sz="3000">
          <a:solidFill>
            <a:schemeClr val="bg2"/>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sz="2400">
          <a:solidFill>
            <a:schemeClr val="bg2"/>
          </a:solidFill>
          <a:latin typeface="+mn-lt"/>
        </a:defRPr>
      </a:lvl2pPr>
      <a:lvl3pPr marL="1143000" indent="-228600" algn="l" rtl="0" eaLnBrk="0" fontAlgn="base" hangingPunct="0">
        <a:spcBef>
          <a:spcPct val="20000"/>
        </a:spcBef>
        <a:spcAft>
          <a:spcPct val="0"/>
        </a:spcAft>
        <a:buClr>
          <a:schemeClr val="accent1"/>
        </a:buClr>
        <a:buSzPct val="60000"/>
        <a:buFont typeface="Wingdings" pitchFamily="84" charset="2"/>
        <a:buChar char="l"/>
        <a:defRPr sz="2000">
          <a:solidFill>
            <a:schemeClr val="bg2"/>
          </a:solidFill>
          <a:latin typeface="+mn-lt"/>
        </a:defRPr>
      </a:lvl3pPr>
      <a:lvl4pPr marL="1562100" indent="-228600" algn="l" rtl="0" eaLnBrk="0" fontAlgn="base" hangingPunct="0">
        <a:spcBef>
          <a:spcPct val="20000"/>
        </a:spcBef>
        <a:spcAft>
          <a:spcPct val="0"/>
        </a:spcAft>
        <a:buClr>
          <a:schemeClr val="tx1"/>
        </a:buClr>
        <a:buChar char="–"/>
        <a:defRPr sz="2000">
          <a:solidFill>
            <a:schemeClr val="bg2"/>
          </a:solidFill>
          <a:latin typeface="+mn-lt"/>
        </a:defRPr>
      </a:lvl4pPr>
      <a:lvl5pPr marL="1981200" indent="-228600" algn="l" rtl="0" eaLnBrk="0" fontAlgn="base" hangingPunct="0">
        <a:spcBef>
          <a:spcPct val="20000"/>
        </a:spcBef>
        <a:spcAft>
          <a:spcPct val="0"/>
        </a:spcAft>
        <a:buClr>
          <a:schemeClr val="accent1"/>
        </a:buClr>
        <a:buChar char="•"/>
        <a:defRPr sz="2000">
          <a:solidFill>
            <a:schemeClr val="bg2"/>
          </a:solidFill>
          <a:latin typeface="+mn-lt"/>
        </a:defRPr>
      </a:lvl5pPr>
      <a:lvl6pPr marL="2438400" indent="-228600" algn="l" rtl="0" fontAlgn="base">
        <a:spcBef>
          <a:spcPct val="20000"/>
        </a:spcBef>
        <a:spcAft>
          <a:spcPct val="0"/>
        </a:spcAft>
        <a:buClr>
          <a:schemeClr val="accent1"/>
        </a:buClr>
        <a:buChar char="•"/>
        <a:defRPr sz="2000">
          <a:solidFill>
            <a:schemeClr val="bg2"/>
          </a:solidFill>
          <a:latin typeface="+mn-lt"/>
        </a:defRPr>
      </a:lvl6pPr>
      <a:lvl7pPr marL="2895600" indent="-228600" algn="l" rtl="0" fontAlgn="base">
        <a:spcBef>
          <a:spcPct val="20000"/>
        </a:spcBef>
        <a:spcAft>
          <a:spcPct val="0"/>
        </a:spcAft>
        <a:buClr>
          <a:schemeClr val="accent1"/>
        </a:buClr>
        <a:buChar char="•"/>
        <a:defRPr sz="2000">
          <a:solidFill>
            <a:schemeClr val="bg2"/>
          </a:solidFill>
          <a:latin typeface="+mn-lt"/>
        </a:defRPr>
      </a:lvl7pPr>
      <a:lvl8pPr marL="3352800" indent="-228600" algn="l" rtl="0" fontAlgn="base">
        <a:spcBef>
          <a:spcPct val="20000"/>
        </a:spcBef>
        <a:spcAft>
          <a:spcPct val="0"/>
        </a:spcAft>
        <a:buClr>
          <a:schemeClr val="accent1"/>
        </a:buClr>
        <a:buChar char="•"/>
        <a:defRPr sz="2000">
          <a:solidFill>
            <a:schemeClr val="bg2"/>
          </a:solidFill>
          <a:latin typeface="+mn-lt"/>
        </a:defRPr>
      </a:lvl8pPr>
      <a:lvl9pPr marL="3810000" indent="-228600" algn="l" rtl="0" fontAlgn="base">
        <a:spcBef>
          <a:spcPct val="20000"/>
        </a:spcBef>
        <a:spcAft>
          <a:spcPct val="0"/>
        </a:spcAft>
        <a:buClr>
          <a:schemeClr val="accent1"/>
        </a:buClr>
        <a:buChar char="•"/>
        <a:defRPr sz="20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7213" y="274638"/>
            <a:ext cx="8029575" cy="1143000"/>
          </a:xfrm>
          <a:prstGeom prst="rect">
            <a:avLst/>
          </a:prstGeom>
        </p:spPr>
        <p:txBody>
          <a:bodyPr vert="horz" lIns="0" tIns="0" rIns="0" bIns="0" rtlCol="0" anchor="ctr">
            <a:normAutofit/>
          </a:bodyPr>
          <a:lstStyle/>
          <a:p>
            <a:r>
              <a:rPr lang="en-US" dirty="0"/>
              <a:t>Click to edit Master title style</a:t>
            </a:r>
          </a:p>
        </p:txBody>
      </p:sp>
      <p:sp>
        <p:nvSpPr>
          <p:cNvPr id="1027" name="Text Placeholder 2"/>
          <p:cNvSpPr>
            <a:spLocks noGrp="1"/>
          </p:cNvSpPr>
          <p:nvPr>
            <p:ph type="body" idx="1"/>
          </p:nvPr>
        </p:nvSpPr>
        <p:spPr bwMode="auto">
          <a:xfrm>
            <a:off x="557213" y="1600200"/>
            <a:ext cx="8029575" cy="452596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a:t>Click to edit Master text styles</a:t>
            </a:r>
          </a:p>
          <a:p>
            <a:pPr lvl="1"/>
            <a:r>
              <a:rPr lang="en-US" dirty="0"/>
              <a:t>Second level</a:t>
            </a:r>
          </a:p>
          <a:p>
            <a:pPr lvl="3"/>
            <a:r>
              <a:rPr lang="en-US" dirty="0"/>
              <a:t>Third level</a:t>
            </a:r>
          </a:p>
          <a:p>
            <a:pPr lvl="4"/>
            <a:r>
              <a:rPr lang="en-US" dirty="0"/>
              <a:t>Fourth level</a:t>
            </a:r>
          </a:p>
          <a:p>
            <a:pPr lvl="5"/>
            <a:r>
              <a:rPr lang="en-US" dirty="0"/>
              <a:t>Fifth level</a:t>
            </a:r>
          </a:p>
        </p:txBody>
      </p:sp>
      <p:sp>
        <p:nvSpPr>
          <p:cNvPr id="7" name="Slide Number Placeholder 5"/>
          <p:cNvSpPr>
            <a:spLocks noGrp="1"/>
          </p:cNvSpPr>
          <p:nvPr>
            <p:ph type="sldNum" sz="quarter" idx="4"/>
          </p:nvPr>
        </p:nvSpPr>
        <p:spPr>
          <a:xfrm>
            <a:off x="0" y="6308725"/>
            <a:ext cx="9144000" cy="549275"/>
          </a:xfrm>
          <a:prstGeom prst="rect">
            <a:avLst/>
          </a:prstGeom>
          <a:solidFill>
            <a:schemeClr val="bg2"/>
          </a:solidFill>
        </p:spPr>
        <p:txBody>
          <a:bodyPr vert="horz" wrap="square" lIns="0" tIns="0" rIns="91440" bIns="0" numCol="1" anchor="ctr" anchorCtr="0" compatLnSpc="1">
            <a:prstTxWarp prst="textNoShape">
              <a:avLst/>
            </a:prstTxWarp>
          </a:bodyPr>
          <a:lstStyle>
            <a:lvl1pPr>
              <a:defRPr sz="1200">
                <a:solidFill>
                  <a:schemeClr val="bg1"/>
                </a:solidFill>
              </a:defRPr>
            </a:lvl1pPr>
          </a:lstStyle>
          <a:p>
            <a:pPr fontAlgn="base">
              <a:spcBef>
                <a:spcPct val="0"/>
              </a:spcBef>
              <a:spcAft>
                <a:spcPct val="0"/>
              </a:spcAft>
              <a:defRPr/>
            </a:pPr>
            <a:r>
              <a:rPr lang="en-US" dirty="0">
                <a:solidFill>
                  <a:prstClr val="white"/>
                </a:solidFill>
                <a:ea typeface="ヒラギノ角ゴ Pro W3" pitchFamily="84" charset="-128"/>
              </a:rPr>
              <a:t>  </a:t>
            </a:r>
            <a:fld id="{45F8D313-CCBE-49D6-A3BC-57B1848DFB52}" type="slidenum">
              <a:rPr lang="en-US" smtClean="0">
                <a:solidFill>
                  <a:prstClr val="white"/>
                </a:solidFill>
                <a:ea typeface="ヒラギノ角ゴ Pro W3" pitchFamily="84" charset="-128"/>
              </a:rPr>
              <a:pPr fontAlgn="base">
                <a:spcBef>
                  <a:spcPct val="0"/>
                </a:spcBef>
                <a:spcAft>
                  <a:spcPct val="0"/>
                </a:spcAft>
                <a:defRPr/>
              </a:pPr>
              <a:t>‹#›</a:t>
            </a:fld>
            <a:r>
              <a:rPr lang="en-US" dirty="0">
                <a:solidFill>
                  <a:prstClr val="white"/>
                </a:solidFill>
                <a:ea typeface="ヒラギノ角ゴ Pro W3" pitchFamily="84" charset="-128"/>
              </a:rPr>
              <a:t> </a:t>
            </a:r>
          </a:p>
        </p:txBody>
      </p:sp>
      <p:sp>
        <p:nvSpPr>
          <p:cNvPr id="6" name="Footer Placeholder 5"/>
          <p:cNvSpPr>
            <a:spLocks noGrp="1"/>
          </p:cNvSpPr>
          <p:nvPr>
            <p:ph type="ftr" sz="quarter" idx="3"/>
          </p:nvPr>
        </p:nvSpPr>
        <p:spPr>
          <a:xfrm>
            <a:off x="900113" y="6308725"/>
            <a:ext cx="8064375" cy="549275"/>
          </a:xfrm>
          <a:prstGeom prst="rect">
            <a:avLst/>
          </a:prstGeom>
        </p:spPr>
        <p:txBody>
          <a:bodyPr vert="horz" lIns="0" tIns="0" rIns="0" bIns="0" rtlCol="0" anchor="ctr"/>
          <a:lstStyle>
            <a:lvl1pPr algn="l" fontAlgn="auto">
              <a:spcBef>
                <a:spcPts val="0"/>
              </a:spcBef>
              <a:spcAft>
                <a:spcPts val="0"/>
              </a:spcAft>
              <a:defRPr sz="1200" baseline="0">
                <a:solidFill>
                  <a:schemeClr val="bg1"/>
                </a:solidFill>
                <a:latin typeface="Arial" pitchFamily="34" charset="0"/>
                <a:ea typeface="+mn-ea"/>
                <a:cs typeface="+mn-cs"/>
              </a:defRPr>
            </a:lvl1pPr>
          </a:lstStyle>
          <a:p>
            <a:pPr>
              <a:defRPr/>
            </a:pPr>
            <a:r>
              <a:rPr lang="en-US" dirty="0">
                <a:solidFill>
                  <a:prstClr val="white"/>
                </a:solidFill>
              </a:rPr>
              <a:t>Presentation title - edit in Header and Footer</a:t>
            </a:r>
          </a:p>
        </p:txBody>
      </p:sp>
    </p:spTree>
    <p:extLst>
      <p:ext uri="{BB962C8B-B14F-4D97-AF65-F5344CB8AC3E}">
        <p14:creationId xmlns:p14="http://schemas.microsoft.com/office/powerpoint/2010/main" val="3788238136"/>
      </p:ext>
    </p:extLst>
  </p:cSld>
  <p:clrMap bg1="lt1" tx1="dk1" bg2="lt2" tx2="dk2" accent1="accent1" accent2="accent2" accent3="accent3" accent4="accent4" accent5="accent5" accent6="accent6" hlink="hlink" folHlink="folHlink"/>
  <p:sldLayoutIdLst>
    <p:sldLayoutId id="2147483703" r:id="rId1"/>
    <p:sldLayoutId id="2147483704" r:id="rId2"/>
  </p:sldLayoutIdLst>
  <p:hf hdr="0" dt="0"/>
  <p:txStyles>
    <p:titleStyle>
      <a:lvl1pPr algn="l" rtl="0" eaLnBrk="0" fontAlgn="base" hangingPunct="0">
        <a:spcBef>
          <a:spcPct val="0"/>
        </a:spcBef>
        <a:spcAft>
          <a:spcPct val="0"/>
        </a:spcAft>
        <a:defRPr sz="4000" kern="1200" spc="-150">
          <a:solidFill>
            <a:srgbClr val="00AE9E"/>
          </a:solidFill>
          <a:latin typeface="+mj-lt"/>
          <a:ea typeface="ヒラギノ角ゴ Pro W3" pitchFamily="84" charset="-128"/>
          <a:cs typeface="ヒラギノ角ゴ Pro W3" pitchFamily="84" charset="-128"/>
        </a:defRPr>
      </a:lvl1pPr>
      <a:lvl2pPr algn="l" rtl="0" eaLnBrk="0" fontAlgn="base" hangingPunct="0">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2pPr>
      <a:lvl3pPr algn="l" rtl="0" eaLnBrk="0" fontAlgn="base" hangingPunct="0">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3pPr>
      <a:lvl4pPr algn="l" rtl="0" eaLnBrk="0" fontAlgn="base" hangingPunct="0">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4pPr>
      <a:lvl5pPr algn="l" rtl="0" eaLnBrk="0" fontAlgn="base" hangingPunct="0">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5pPr>
      <a:lvl6pPr marL="457200" algn="l" rtl="0" fontAlgn="base">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6pPr>
      <a:lvl7pPr marL="914400" algn="l" rtl="0" fontAlgn="base">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7pPr>
      <a:lvl8pPr marL="1371600" algn="l" rtl="0" fontAlgn="base">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8pPr>
      <a:lvl9pPr marL="1828800" algn="l" rtl="0" fontAlgn="base">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9pPr>
    </p:titleStyle>
    <p:bodyStyle>
      <a:lvl1pPr marL="342900" indent="-342900" algn="l" rtl="0" eaLnBrk="0" fontAlgn="base" hangingPunct="0">
        <a:spcBef>
          <a:spcPts val="1200"/>
        </a:spcBef>
        <a:spcAft>
          <a:spcPct val="0"/>
        </a:spcAft>
        <a:buFont typeface="Arial" pitchFamily="84" charset="0"/>
        <a:defRPr kern="1200" baseline="0">
          <a:solidFill>
            <a:srgbClr val="00AE9E"/>
          </a:solidFill>
          <a:latin typeface="Arial" pitchFamily="34" charset="0"/>
          <a:ea typeface="ヒラギノ角ゴ Pro W3" pitchFamily="84" charset="-128"/>
          <a:cs typeface="ヒラギノ角ゴ Pro W3" pitchFamily="84" charset="-128"/>
        </a:defRPr>
      </a:lvl1pPr>
      <a:lvl2pPr marL="354013" indent="-176213" algn="l" rtl="0" eaLnBrk="0" fontAlgn="base" hangingPunct="0">
        <a:spcBef>
          <a:spcPts val="600"/>
        </a:spcBef>
        <a:spcAft>
          <a:spcPct val="0"/>
        </a:spcAft>
        <a:defRPr kern="1200" baseline="0">
          <a:solidFill>
            <a:schemeClr val="tx1"/>
          </a:solidFill>
          <a:latin typeface="Arial" pitchFamily="34" charset="0"/>
          <a:ea typeface="ヒラギノ角ゴ Pro W3" pitchFamily="84" charset="-128"/>
          <a:cs typeface="+mn-cs"/>
        </a:defRPr>
      </a:lvl2pPr>
      <a:lvl3pPr marL="215900" indent="-215900" algn="l" rtl="0" eaLnBrk="0" fontAlgn="base" hangingPunct="0">
        <a:spcBef>
          <a:spcPts val="600"/>
        </a:spcBef>
        <a:spcAft>
          <a:spcPct val="0"/>
        </a:spcAft>
        <a:buFont typeface="Arial" pitchFamily="84" charset="0"/>
        <a:buChar char="•"/>
        <a:defRPr kern="1200">
          <a:solidFill>
            <a:schemeClr val="tx1"/>
          </a:solidFill>
          <a:latin typeface="Arial" pitchFamily="34" charset="0"/>
          <a:ea typeface="ヒラギノ角ゴ Pro W3" pitchFamily="84" charset="-128"/>
          <a:cs typeface="+mn-cs"/>
        </a:defRPr>
      </a:lvl3pPr>
      <a:lvl4pPr marL="625475" indent="-190500" algn="l" rtl="0" eaLnBrk="0" fontAlgn="base" hangingPunct="0">
        <a:spcBef>
          <a:spcPts val="600"/>
        </a:spcBef>
        <a:spcAft>
          <a:spcPct val="0"/>
        </a:spcAft>
        <a:buFont typeface="Arial" pitchFamily="34" charset="0"/>
        <a:buChar char="•"/>
        <a:defRPr sz="1600" kern="1200">
          <a:solidFill>
            <a:schemeClr val="tx1"/>
          </a:solidFill>
          <a:latin typeface="Arial" pitchFamily="34" charset="0"/>
          <a:ea typeface="ヒラギノ角ゴ Pro W3" pitchFamily="84" charset="-128"/>
          <a:cs typeface="+mn-cs"/>
        </a:defRPr>
      </a:lvl4pPr>
      <a:lvl5pPr marL="1073150" indent="-177800" algn="l" rtl="0" eaLnBrk="0" fontAlgn="base" hangingPunct="0">
        <a:spcBef>
          <a:spcPct val="20000"/>
        </a:spcBef>
        <a:spcAft>
          <a:spcPct val="0"/>
        </a:spcAft>
        <a:buFont typeface="Arial" pitchFamily="34" charset="0"/>
        <a:buChar char="•"/>
        <a:defRPr sz="1500" kern="1200">
          <a:solidFill>
            <a:schemeClr val="tx1"/>
          </a:solidFill>
          <a:latin typeface="Arial" pitchFamily="34" charset="0"/>
          <a:ea typeface="ヒラギノ角ゴ Pro W3" pitchFamily="84" charset="-128"/>
          <a:cs typeface="+mn-cs"/>
        </a:defRPr>
      </a:lvl5pPr>
      <a:lvl6pPr marL="1520825" indent="-187325" algn="l" defTabSz="914400" rtl="0" eaLnBrk="1" latinLnBrk="0" hangingPunct="1">
        <a:spcBef>
          <a:spcPct val="20000"/>
        </a:spcBef>
        <a:buFontTx/>
        <a:buNone/>
        <a:defRPr sz="1400" kern="1200" baseline="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hyperlink" Target="https://www.publichealth.hscni.net/services-and-teams/public-health-services/health-protection/surveillance-data/respiratory-0" TargetMode="External"/><Relationship Id="rId2" Type="http://schemas.openxmlformats.org/officeDocument/2006/relationships/notesSlide" Target="../notesSlides/notesSlide10.xml"/><Relationship Id="rId1" Type="http://schemas.openxmlformats.org/officeDocument/2006/relationships/slideLayout" Target="../slideLayouts/slideLayout20.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hyperlink" Target="https://www.publichealth.hscni.net/services-and-teams/public-health-services/health-protection/surveillance-data/respiratory-0" TargetMode="External"/><Relationship Id="rId2" Type="http://schemas.openxmlformats.org/officeDocument/2006/relationships/notesSlide" Target="../notesSlides/notesSlide11.xml"/><Relationship Id="rId1" Type="http://schemas.openxmlformats.org/officeDocument/2006/relationships/slideLayout" Target="../slideLayouts/slideLayout19.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hyperlink" Target="https://www.health-ni.gov.uk/sites/default/files/2026-07/HSS%28MD%29%2030%202026%20-%20THE%202026%202027%20SEASONAL%20INFLUENZA%20VACCINATION%20PROGRAMME.pdf" TargetMode="External"/><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hyperlink" Target="https://onlinelibrary.wiley.com/doi/10.1111/irv.70303" TargetMode="External"/><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hyperlink" Target="https://www.health-ni.gov.uk/sites/default/files/2026-07/HSS%28MD%29%2030%202026%20-%20THE%202026%202027%20SEASONAL%20INFLUENZA%20VACCINATION%20PROGRAMME.pdf"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9.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hyperlink" Target="HSS(MD)%2030%202026%20-%20THE%202026%202027%20SEASONAL%20INFLUENZA%20VACCINATION%20PROGRAMME.pdf" TargetMode="External"/><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3.xml"/><Relationship Id="rId1" Type="http://schemas.openxmlformats.org/officeDocument/2006/relationships/slideLayout" Target="../slideLayouts/slideLayout29.xml"/><Relationship Id="rId4" Type="http://schemas.openxmlformats.org/officeDocument/2006/relationships/image" Target="../media/image21.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medicines.org.uk/emc/product/15818/smpc"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hyperlink" Target="https://www.medicines.org.uk/emc/product/15790/smpc" TargetMode="External"/><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hyperlink" Target="https://assets.publishing.service.gov.uk/media/6a8f08eddf4246cf45e46591/Green_Book_Influenza_25_08_2026.pdf" TargetMode="External"/><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20.em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gov.uk/government/publications/immunisation-schedule-the-green-book-chapter-11"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hyperlink" Target="https://assets.publishing.service.gov.uk/government/uploads/system/uploads/attachment_data/file/147915/Green-Book-Chapter-4.pdf"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medicines.org.uk/emc"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45.xml.rels><?xml version="1.0" encoding="UTF-8" standalone="yes"?>
<Relationships xmlns="http://schemas.openxmlformats.org/package/2006/relationships"><Relationship Id="rId3" Type="http://schemas.openxmlformats.org/officeDocument/2006/relationships/hyperlink" Target="https://www.gov.uk/government/publications/contraindications-and-special-considerations-the-green-book-chapter-6"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hyperlink" Target="https://yellowcard.mhra.gov.uk/"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www.publichealth.hscni.net/directorate-public-health/health-protection/immunisationvaccine-preventable-diseases"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8" Type="http://schemas.openxmlformats.org/officeDocument/2006/relationships/hyperlink" Target="https://www.publichealth.hscni.net/services-and-teams/public-health-services/health-protection/surveillance-data/respiratory-0" TargetMode="External"/><Relationship Id="rId3" Type="http://schemas.openxmlformats.org/officeDocument/2006/relationships/hyperlink" Target="https://www.health-ni.gov.uk/sites/default/files/2026-07/HSS%28MD%29%2030%202026%20-%20THE%202026%202027%20SEASONAL%20INFLUENZA%20VACCINATION%20PROGRAMME.pdf" TargetMode="External"/><Relationship Id="rId7" Type="http://schemas.openxmlformats.org/officeDocument/2006/relationships/hyperlink" Target="https://www.publichealth.hscni.net/publications?keys=immunisation%2C++FLU" TargetMode="External"/><Relationship Id="rId12" Type="http://schemas.openxmlformats.org/officeDocument/2006/relationships/hyperlink" Target="https://assets.publishing.service.gov.uk/media/6855b286b46781eacfd71dc9/UKHSA_National_Minimum_Standards_for_immunisation_training_2025.pdf"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hyperlink" Target="https://www.e-lfh.org.uk/programmes/flu-immunisation/" TargetMode="External"/><Relationship Id="rId11" Type="http://schemas.openxmlformats.org/officeDocument/2006/relationships/hyperlink" Target="https://www.publichealth.hscni.net/services-and-teams/public-health-services/health-protection/vaccination-and-immunisation-0" TargetMode="External"/><Relationship Id="rId5" Type="http://schemas.openxmlformats.org/officeDocument/2006/relationships/hyperlink" Target="https://www.gov.uk/government/publications/influenza-the-green-book-chapter-19" TargetMode="External"/><Relationship Id="rId10" Type="http://schemas.openxmlformats.org/officeDocument/2006/relationships/hyperlink" Target="https://www.who.int/news/item/27-02-2026-recommendations-for-influenza-vaccine-composition-for-the-2026-2027-northern-hemisphere-season" TargetMode="External"/><Relationship Id="rId4" Type="http://schemas.openxmlformats.org/officeDocument/2006/relationships/hyperlink" Target="https://www.publichealth.hscni.net/directorate-public-health/health-protection/influenza" TargetMode="External"/><Relationship Id="rId9" Type="http://schemas.openxmlformats.org/officeDocument/2006/relationships/hyperlink" Target="https://www.publichealth.hscni.net/publications/guidance-vaccine-handling-and-storage-gp-practi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179388" y="260350"/>
            <a:ext cx="8785225" cy="1152525"/>
          </a:xfrm>
        </p:spPr>
        <p:txBody>
          <a:bodyPr/>
          <a:lstStyle/>
          <a:p>
            <a:pPr algn="ctr" eaLnBrk="1" hangingPunct="1"/>
            <a:r>
              <a:rPr lang="en-GB" altLang="en-US" sz="3200" dirty="0">
                <a:solidFill>
                  <a:srgbClr val="00B0F0"/>
                </a:solidFill>
                <a:latin typeface="+mn-lt"/>
              </a:rPr>
              <a:t>Influenza (flu) Immunisation Programme </a:t>
            </a:r>
            <a:br>
              <a:rPr lang="en-GB" altLang="en-US" sz="3200" dirty="0">
                <a:solidFill>
                  <a:srgbClr val="00B0F0"/>
                </a:solidFill>
                <a:latin typeface="+mn-lt"/>
              </a:rPr>
            </a:br>
            <a:r>
              <a:rPr lang="en-GB" altLang="en-US" sz="3200" dirty="0">
                <a:solidFill>
                  <a:srgbClr val="00B0F0"/>
                </a:solidFill>
                <a:latin typeface="+mn-lt"/>
              </a:rPr>
              <a:t>Northern Ireland</a:t>
            </a:r>
          </a:p>
        </p:txBody>
      </p:sp>
      <p:pic>
        <p:nvPicPr>
          <p:cNvPr id="58370" name="Picture 2"/>
          <p:cNvPicPr>
            <a:picLocks noGrp="1" noChangeAspect="1" noChangeArrowheads="1"/>
          </p:cNvPicPr>
          <p:nvPr>
            <p:ph idx="1"/>
          </p:nvPr>
        </p:nvPicPr>
        <p:blipFill>
          <a:blip r:embed="rId3"/>
          <a:srcRect/>
          <a:stretch>
            <a:fillRect/>
          </a:stretch>
        </p:blipFill>
        <p:spPr>
          <a:xfrm>
            <a:off x="2603724" y="1628800"/>
            <a:ext cx="3936551" cy="2951057"/>
          </a:xfrm>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 name="TextBox 1">
            <a:extLst>
              <a:ext uri="{FF2B5EF4-FFF2-40B4-BE49-F238E27FC236}">
                <a16:creationId xmlns:a16="http://schemas.microsoft.com/office/drawing/2014/main" id="{CB483E74-B2D7-4175-BC79-2AD856872B15}"/>
              </a:ext>
            </a:extLst>
          </p:cNvPr>
          <p:cNvSpPr txBox="1"/>
          <p:nvPr/>
        </p:nvSpPr>
        <p:spPr>
          <a:xfrm>
            <a:off x="1043608" y="5013176"/>
            <a:ext cx="7488832" cy="584775"/>
          </a:xfrm>
          <a:prstGeom prst="rect">
            <a:avLst/>
          </a:prstGeom>
          <a:noFill/>
        </p:spPr>
        <p:txBody>
          <a:bodyPr wrap="square" rtlCol="0">
            <a:spAutoFit/>
          </a:bodyPr>
          <a:lstStyle/>
          <a:p>
            <a:r>
              <a:rPr lang="en-GB" sz="1600" i="1" dirty="0">
                <a:solidFill>
                  <a:srgbClr val="00B0F0"/>
                </a:solidFill>
              </a:rPr>
              <a:t>PHA would like to acknowledge the UK Health Security Agency (UKHSA) for sharing their training resources for adaption and use in Northern Ireland</a:t>
            </a:r>
          </a:p>
        </p:txBody>
      </p:sp>
    </p:spTree>
    <p:extLst>
      <p:ext uri="{BB962C8B-B14F-4D97-AF65-F5344CB8AC3E}">
        <p14:creationId xmlns:p14="http://schemas.microsoft.com/office/powerpoint/2010/main" val="3133357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16632"/>
            <a:ext cx="8077200" cy="648072"/>
          </a:xfrm>
        </p:spPr>
        <p:txBody>
          <a:bodyPr/>
          <a:lstStyle/>
          <a:p>
            <a:r>
              <a:rPr lang="en-GB" dirty="0">
                <a:solidFill>
                  <a:srgbClr val="00B0F0"/>
                </a:solidFill>
              </a:rPr>
              <a:t>Key messages</a:t>
            </a:r>
          </a:p>
        </p:txBody>
      </p:sp>
      <p:sp>
        <p:nvSpPr>
          <p:cNvPr id="3" name="Content Placeholder 2"/>
          <p:cNvSpPr>
            <a:spLocks noGrp="1"/>
          </p:cNvSpPr>
          <p:nvPr>
            <p:ph idx="1"/>
          </p:nvPr>
        </p:nvSpPr>
        <p:spPr>
          <a:xfrm>
            <a:off x="381000" y="764704"/>
            <a:ext cx="8511480" cy="5184576"/>
          </a:xfrm>
        </p:spPr>
        <p:txBody>
          <a:bodyPr/>
          <a:lstStyle/>
          <a:p>
            <a:pPr marL="285750" indent="-285750">
              <a:spcBef>
                <a:spcPts val="0"/>
              </a:spcBef>
              <a:spcAft>
                <a:spcPts val="0"/>
              </a:spcAft>
              <a:buSzPct val="100000"/>
              <a:buFont typeface="Wingdings" panose="05000000000000000000" pitchFamily="2" charset="2"/>
              <a:buChar char="v"/>
              <a:defRPr/>
            </a:pPr>
            <a:r>
              <a:rPr lang="en-GB" sz="1800" dirty="0">
                <a:latin typeface="Arial" charset="0"/>
                <a:ea typeface="ヒラギノ角ゴ Pro W3" charset="-128"/>
                <a:cs typeface="ヒラギノ角ゴ Pro W3" charset="-128"/>
              </a:rPr>
              <a:t>influenza (flu) immunisation is one of the most effective interventions we can provide to reduce harm associated with influenza and to reduce pressures on health and social care services during the winter</a:t>
            </a:r>
          </a:p>
          <a:p>
            <a:pPr marL="285750" indent="-285750">
              <a:spcBef>
                <a:spcPts val="0"/>
              </a:spcBef>
              <a:spcAft>
                <a:spcPts val="0"/>
              </a:spcAft>
              <a:buSzPct val="100000"/>
              <a:buFont typeface="Wingdings" panose="05000000000000000000" pitchFamily="2" charset="2"/>
              <a:buChar char="v"/>
              <a:defRPr/>
            </a:pPr>
            <a:endParaRPr lang="en-GB" sz="1800" dirty="0">
              <a:latin typeface="Arial" charset="0"/>
              <a:ea typeface="ヒラギノ角ゴ Pro W3" charset="-128"/>
              <a:cs typeface="ヒラギノ角ゴ Pro W3" charset="-128"/>
            </a:endParaRPr>
          </a:p>
          <a:p>
            <a:pPr marL="285750" indent="-285750">
              <a:spcBef>
                <a:spcPts val="0"/>
              </a:spcBef>
              <a:spcAft>
                <a:spcPts val="0"/>
              </a:spcAft>
              <a:buSzPct val="100000"/>
              <a:buFont typeface="Wingdings" panose="05000000000000000000" pitchFamily="2" charset="2"/>
              <a:buChar char="v"/>
              <a:defRPr/>
            </a:pPr>
            <a:r>
              <a:rPr lang="en-GB" sz="1800" dirty="0"/>
              <a:t>it is important to increase flu vaccine uptake in clinical risk groups because of  increased risk of death and serious illness if people in these groups catch flu </a:t>
            </a:r>
          </a:p>
          <a:p>
            <a:pPr marL="285750" indent="-285750">
              <a:spcBef>
                <a:spcPts val="0"/>
              </a:spcBef>
              <a:spcAft>
                <a:spcPts val="0"/>
              </a:spcAft>
              <a:buSzPct val="100000"/>
              <a:buFont typeface="Wingdings" panose="05000000000000000000" pitchFamily="2" charset="2"/>
              <a:buChar char="v"/>
              <a:defRPr/>
            </a:pPr>
            <a:endParaRPr lang="en-GB" sz="1800" dirty="0"/>
          </a:p>
          <a:p>
            <a:pPr marL="285750" indent="-285750">
              <a:spcBef>
                <a:spcPts val="0"/>
              </a:spcBef>
              <a:spcAft>
                <a:spcPts val="0"/>
              </a:spcAft>
              <a:buSzPct val="100000"/>
              <a:buFont typeface="Wingdings" panose="05000000000000000000" pitchFamily="2" charset="2"/>
              <a:buChar char="v"/>
              <a:defRPr/>
            </a:pPr>
            <a:r>
              <a:rPr lang="en-GB" sz="1800" dirty="0"/>
              <a:t>influenza during pregnancy can be associated with perinatal mortality, prematurity, small for gestational age (SGA), low birth weight and increased risk of complications for the mother</a:t>
            </a:r>
          </a:p>
          <a:p>
            <a:pPr marL="0" indent="0">
              <a:spcBef>
                <a:spcPts val="0"/>
              </a:spcBef>
              <a:spcAft>
                <a:spcPts val="0"/>
              </a:spcAft>
              <a:buSzPct val="100000"/>
              <a:defRPr/>
            </a:pPr>
            <a:endParaRPr lang="en-GB" sz="1800" dirty="0"/>
          </a:p>
          <a:p>
            <a:pPr marL="285750" indent="-285750">
              <a:spcBef>
                <a:spcPts val="0"/>
              </a:spcBef>
              <a:spcAft>
                <a:spcPts val="0"/>
              </a:spcAft>
              <a:buSzPct val="100000"/>
              <a:buFont typeface="Wingdings" panose="05000000000000000000" pitchFamily="2" charset="2"/>
              <a:buChar char="v"/>
              <a:defRPr/>
            </a:pPr>
            <a:r>
              <a:rPr lang="en-GB" sz="1800" dirty="0"/>
              <a:t>vaccination of health and social care workers protects them and reduces the risk of spreading influenza to their patients, service users, colleagues and family members</a:t>
            </a:r>
          </a:p>
          <a:p>
            <a:pPr marL="285750" indent="-285750">
              <a:spcBef>
                <a:spcPts val="0"/>
              </a:spcBef>
              <a:spcAft>
                <a:spcPts val="0"/>
              </a:spcAft>
              <a:buSzPct val="100000"/>
              <a:buFont typeface="Wingdings" panose="05000000000000000000" pitchFamily="2" charset="2"/>
              <a:buChar char="v"/>
              <a:defRPr/>
            </a:pPr>
            <a:endParaRPr lang="en-GB" sz="1800" dirty="0"/>
          </a:p>
          <a:p>
            <a:pPr marL="285750" indent="-285750">
              <a:spcBef>
                <a:spcPts val="0"/>
              </a:spcBef>
              <a:spcAft>
                <a:spcPts val="0"/>
              </a:spcAft>
              <a:buSzPct val="100000"/>
              <a:buFont typeface="Wingdings" panose="05000000000000000000" pitchFamily="2" charset="2"/>
              <a:buChar char="v"/>
              <a:defRPr/>
            </a:pPr>
            <a:r>
              <a:rPr lang="en-GB" sz="1800" dirty="0"/>
              <a:t>by preventing influenza infection through vaccination, secondary bacterial infections such as pneumonia are prevented. This reduces the need for antibiotics and helps prevent antibiotic resistance</a:t>
            </a:r>
          </a:p>
        </p:txBody>
      </p:sp>
    </p:spTree>
    <p:extLst>
      <p:ext uri="{BB962C8B-B14F-4D97-AF65-F5344CB8AC3E}">
        <p14:creationId xmlns:p14="http://schemas.microsoft.com/office/powerpoint/2010/main" val="35755290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itle 4"/>
          <p:cNvSpPr>
            <a:spLocks noGrp="1"/>
          </p:cNvSpPr>
          <p:nvPr>
            <p:ph type="title"/>
          </p:nvPr>
        </p:nvSpPr>
        <p:spPr>
          <a:xfrm>
            <a:off x="539552" y="115888"/>
            <a:ext cx="8142486" cy="864840"/>
          </a:xfrm>
        </p:spPr>
        <p:txBody>
          <a:bodyPr/>
          <a:lstStyle/>
          <a:p>
            <a:r>
              <a:rPr lang="en-GB" dirty="0">
                <a:solidFill>
                  <a:srgbClr val="00B0F0"/>
                </a:solidFill>
              </a:rPr>
              <a:t>Influenza</a:t>
            </a:r>
            <a:endParaRPr lang="en-GB" altLang="en-US" dirty="0">
              <a:solidFill>
                <a:srgbClr val="00B0F0"/>
              </a:solidFill>
              <a:latin typeface="+mn-lt"/>
            </a:endParaRPr>
          </a:p>
        </p:txBody>
      </p:sp>
      <p:sp>
        <p:nvSpPr>
          <p:cNvPr id="37892" name="Content Placeholder 5"/>
          <p:cNvSpPr>
            <a:spLocks noGrp="1"/>
          </p:cNvSpPr>
          <p:nvPr>
            <p:ph sz="half" idx="1"/>
          </p:nvPr>
        </p:nvSpPr>
        <p:spPr>
          <a:xfrm>
            <a:off x="428314" y="1052736"/>
            <a:ext cx="4863766" cy="4542656"/>
          </a:xfrm>
        </p:spPr>
        <p:txBody>
          <a:bodyPr/>
          <a:lstStyle/>
          <a:p>
            <a:pPr marL="0" indent="0"/>
            <a:r>
              <a:rPr lang="en-GB" altLang="en-US" sz="2000" b="1" dirty="0"/>
              <a:t>Influenza (or flu):</a:t>
            </a:r>
          </a:p>
          <a:p>
            <a:pPr marL="0" indent="0"/>
            <a:endParaRPr lang="en-GB" altLang="en-US" sz="2000" b="1" dirty="0"/>
          </a:p>
          <a:p>
            <a:pPr marL="457200" indent="-457200">
              <a:buSzPct val="100000"/>
              <a:buFont typeface="Wingdings" panose="05000000000000000000" pitchFamily="2" charset="2"/>
              <a:buChar char="Ø"/>
            </a:pPr>
            <a:r>
              <a:rPr lang="en-GB" altLang="en-US" sz="2000" dirty="0"/>
              <a:t>is </a:t>
            </a:r>
            <a:r>
              <a:rPr lang="en-GB" altLang="en-US" sz="2000" dirty="0">
                <a:latin typeface="+mn-lt"/>
              </a:rPr>
              <a:t>a viral infection </a:t>
            </a:r>
            <a:r>
              <a:rPr lang="en-GB" altLang="en-US" sz="2000" dirty="0"/>
              <a:t>affecting </a:t>
            </a:r>
            <a:r>
              <a:rPr lang="en-GB" altLang="en-US" sz="2000" dirty="0">
                <a:latin typeface="+mn-lt"/>
              </a:rPr>
              <a:t>the respiratory tract</a:t>
            </a:r>
          </a:p>
          <a:p>
            <a:pPr marL="457200" indent="-457200">
              <a:buSzPct val="100000"/>
              <a:buFont typeface="Wingdings" panose="05000000000000000000" pitchFamily="2" charset="2"/>
              <a:buChar char="Ø"/>
            </a:pPr>
            <a:endParaRPr lang="en-GB" altLang="en-US" sz="2000" dirty="0">
              <a:latin typeface="+mn-lt"/>
            </a:endParaRPr>
          </a:p>
          <a:p>
            <a:pPr marL="457200" indent="-457200">
              <a:buSzPct val="100000"/>
              <a:buFont typeface="Wingdings" panose="05000000000000000000" pitchFamily="2" charset="2"/>
              <a:buChar char="Ø"/>
            </a:pPr>
            <a:r>
              <a:rPr lang="en-GB" altLang="en-US" sz="2000" dirty="0"/>
              <a:t>i</a:t>
            </a:r>
            <a:r>
              <a:rPr lang="en-GB" altLang="en-US" sz="2000" dirty="0">
                <a:latin typeface="+mn-lt"/>
              </a:rPr>
              <a:t>s highly infectious and spreads rapidly in closed communities</a:t>
            </a:r>
          </a:p>
          <a:p>
            <a:pPr marL="457200" indent="-457200">
              <a:buSzPct val="100000"/>
              <a:buFont typeface="Wingdings" panose="05000000000000000000" pitchFamily="2" charset="2"/>
              <a:buChar char="Ø"/>
            </a:pPr>
            <a:endParaRPr lang="en-GB" altLang="en-US" sz="2000" dirty="0">
              <a:latin typeface="+mn-lt"/>
            </a:endParaRPr>
          </a:p>
          <a:p>
            <a:pPr marL="457200" indent="-457200">
              <a:buSzPct val="100000"/>
              <a:buFont typeface="Wingdings" panose="05000000000000000000" pitchFamily="2" charset="2"/>
              <a:buChar char="Ø"/>
            </a:pPr>
            <a:r>
              <a:rPr lang="en-GB" altLang="en-US" sz="2000" dirty="0"/>
              <a:t>c</a:t>
            </a:r>
            <a:r>
              <a:rPr lang="en-GB" altLang="en-US" sz="2000" dirty="0">
                <a:latin typeface="+mn-lt"/>
              </a:rPr>
              <a:t>an be spread by people with mild / no symptoms</a:t>
            </a:r>
          </a:p>
          <a:p>
            <a:pPr marL="457200" indent="-457200">
              <a:buSzPct val="100000"/>
              <a:buFont typeface="Wingdings" panose="05000000000000000000" pitchFamily="2" charset="2"/>
              <a:buChar char="Ø"/>
            </a:pPr>
            <a:endParaRPr lang="en-GB" altLang="en-US" sz="2000" dirty="0">
              <a:latin typeface="+mn-lt"/>
            </a:endParaRPr>
          </a:p>
          <a:p>
            <a:pPr marL="457200" indent="-457200">
              <a:buSzPct val="100000"/>
              <a:buFont typeface="Wingdings" panose="05000000000000000000" pitchFamily="2" charset="2"/>
              <a:buChar char="Ø"/>
            </a:pPr>
            <a:r>
              <a:rPr lang="en-GB" altLang="en-US" sz="2000" dirty="0"/>
              <a:t>u</a:t>
            </a:r>
            <a:r>
              <a:rPr lang="en-GB" altLang="en-US" sz="2000" dirty="0">
                <a:latin typeface="+mn-lt"/>
              </a:rPr>
              <a:t>sually occurs in an 8-10 week period during the winter</a:t>
            </a:r>
          </a:p>
        </p:txBody>
      </p:sp>
      <p:pic>
        <p:nvPicPr>
          <p:cNvPr id="5" name="Picture 4">
            <a:extLst>
              <a:ext uri="{FF2B5EF4-FFF2-40B4-BE49-F238E27FC236}">
                <a16:creationId xmlns:a16="http://schemas.microsoft.com/office/drawing/2014/main" id="{302416DC-F85A-4129-BD27-79080A5EDB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3249" y="1916832"/>
            <a:ext cx="3242437" cy="2421369"/>
          </a:xfrm>
          <a:prstGeom prst="rect">
            <a:avLst/>
          </a:prstGeom>
        </p:spPr>
      </p:pic>
    </p:spTree>
    <p:extLst>
      <p:ext uri="{BB962C8B-B14F-4D97-AF65-F5344CB8AC3E}">
        <p14:creationId xmlns:p14="http://schemas.microsoft.com/office/powerpoint/2010/main" val="2860100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077200" cy="1152129"/>
          </a:xfrm>
        </p:spPr>
        <p:txBody>
          <a:bodyPr/>
          <a:lstStyle/>
          <a:p>
            <a:r>
              <a:rPr lang="en-GB" altLang="en-US" dirty="0">
                <a:solidFill>
                  <a:srgbClr val="00B0F0"/>
                </a:solidFill>
                <a:ea typeface="ヒラギノ角ゴ Pro W3"/>
                <a:cs typeface="ヒラギノ角ゴ Pro W3"/>
              </a:rPr>
              <a:t>Types of influenza virus</a:t>
            </a:r>
            <a:endParaRPr lang="en-GB" dirty="0">
              <a:solidFill>
                <a:srgbClr val="00B0F0"/>
              </a:solidFill>
            </a:endParaRPr>
          </a:p>
        </p:txBody>
      </p:sp>
      <p:sp>
        <p:nvSpPr>
          <p:cNvPr id="3" name="TextBox 2"/>
          <p:cNvSpPr txBox="1"/>
          <p:nvPr/>
        </p:nvSpPr>
        <p:spPr>
          <a:xfrm>
            <a:off x="768252" y="1572761"/>
            <a:ext cx="5747964" cy="400110"/>
          </a:xfrm>
          <a:prstGeom prst="rect">
            <a:avLst/>
          </a:prstGeom>
          <a:noFill/>
        </p:spPr>
        <p:txBody>
          <a:bodyPr wrap="square" rtlCol="0">
            <a:spAutoFit/>
          </a:bodyPr>
          <a:lstStyle/>
          <a:p>
            <a:r>
              <a:rPr lang="en-GB" sz="2000" b="1" dirty="0">
                <a:solidFill>
                  <a:schemeClr val="bg1"/>
                </a:solidFill>
              </a:rPr>
              <a:t>There are three </a:t>
            </a:r>
            <a:r>
              <a:rPr lang="en-GB" sz="2000" b="1" dirty="0">
                <a:solidFill>
                  <a:schemeClr val="bg2"/>
                </a:solidFill>
              </a:rPr>
              <a:t>main types of influenza virus</a:t>
            </a:r>
            <a:endParaRPr lang="en-GB" sz="2000" dirty="0">
              <a:solidFill>
                <a:schemeClr val="bg2"/>
              </a:solidFill>
            </a:endParaRPr>
          </a:p>
        </p:txBody>
      </p:sp>
      <p:pic>
        <p:nvPicPr>
          <p:cNvPr id="7" name="Content Placeholder 6">
            <a:extLst>
              <a:ext uri="{FF2B5EF4-FFF2-40B4-BE49-F238E27FC236}">
                <a16:creationId xmlns:a16="http://schemas.microsoft.com/office/drawing/2014/main" id="{3EE995C0-6CBA-40C9-AD78-46E3027CD5E6}"/>
              </a:ext>
            </a:extLst>
          </p:cNvPr>
          <p:cNvPicPr>
            <a:picLocks noGrp="1" noChangeAspect="1"/>
          </p:cNvPicPr>
          <p:nvPr>
            <p:ph idx="1"/>
          </p:nvPr>
        </p:nvPicPr>
        <p:blipFill>
          <a:blip r:embed="rId3"/>
          <a:stretch>
            <a:fillRect/>
          </a:stretch>
        </p:blipFill>
        <p:spPr>
          <a:xfrm>
            <a:off x="971600" y="2060848"/>
            <a:ext cx="7272808" cy="3330302"/>
          </a:xfrm>
          <a:prstGeom prst="rect">
            <a:avLst/>
          </a:prstGeom>
        </p:spPr>
      </p:pic>
    </p:spTree>
    <p:extLst>
      <p:ext uri="{BB962C8B-B14F-4D97-AF65-F5344CB8AC3E}">
        <p14:creationId xmlns:p14="http://schemas.microsoft.com/office/powerpoint/2010/main" val="2607222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574675" y="333375"/>
            <a:ext cx="8077200" cy="738188"/>
          </a:xfrm>
        </p:spPr>
        <p:txBody>
          <a:bodyPr/>
          <a:lstStyle/>
          <a:p>
            <a:r>
              <a:rPr lang="en-GB" dirty="0">
                <a:solidFill>
                  <a:srgbClr val="00B0F0"/>
                </a:solidFill>
              </a:rPr>
              <a:t>Influenza</a:t>
            </a:r>
            <a:r>
              <a:rPr lang="en-GB" altLang="en-US" dirty="0">
                <a:solidFill>
                  <a:srgbClr val="00B0F0"/>
                </a:solidFill>
              </a:rPr>
              <a:t> A virus</a:t>
            </a:r>
          </a:p>
        </p:txBody>
      </p:sp>
      <p:pic>
        <p:nvPicPr>
          <p:cNvPr id="39939" name="Picture 9" descr="virus"/>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995738" y="1341438"/>
            <a:ext cx="4494212" cy="3365500"/>
          </a:xfrm>
        </p:spPr>
      </p:pic>
      <p:sp>
        <p:nvSpPr>
          <p:cNvPr id="8" name="Rectangle 3"/>
          <p:cNvSpPr txBox="1">
            <a:spLocks noChangeArrowheads="1"/>
          </p:cNvSpPr>
          <p:nvPr/>
        </p:nvSpPr>
        <p:spPr bwMode="auto">
          <a:xfrm>
            <a:off x="1366838" y="3151884"/>
            <a:ext cx="3919537" cy="1285180"/>
          </a:xfrm>
          <a:prstGeom prst="rect">
            <a:avLst/>
          </a:prstGeom>
          <a:noFill/>
          <a:ln w="9525">
            <a:noFill/>
            <a:miter lim="800000"/>
            <a:headEnd/>
            <a:tailEnd/>
          </a:ln>
        </p:spPr>
        <p:txBody>
          <a:bodyPr lIns="0" tIns="0" rIns="0" bIns="0"/>
          <a:lstStyle>
            <a:lvl1pPr marL="342900" indent="-342900" algn="l" rtl="0" eaLnBrk="0" fontAlgn="base" hangingPunct="0">
              <a:spcBef>
                <a:spcPts val="1200"/>
              </a:spcBef>
              <a:spcAft>
                <a:spcPct val="0"/>
              </a:spcAft>
              <a:buFont typeface="Arial" pitchFamily="84" charset="0"/>
              <a:defRPr sz="1800" b="0" kern="1200" baseline="0">
                <a:solidFill>
                  <a:schemeClr val="tx1"/>
                </a:solidFill>
                <a:latin typeface="Arial" pitchFamily="34" charset="0"/>
                <a:ea typeface="ヒラギノ角ゴ Pro W3" pitchFamily="84" charset="-128"/>
                <a:cs typeface="ヒラギノ角ゴ Pro W3" pitchFamily="84" charset="-128"/>
              </a:defRPr>
            </a:lvl1pPr>
            <a:lvl2pPr marL="354013" indent="-176213" algn="l" rtl="0" eaLnBrk="0" fontAlgn="base" hangingPunct="0">
              <a:spcBef>
                <a:spcPts val="600"/>
              </a:spcBef>
              <a:spcAft>
                <a:spcPct val="0"/>
              </a:spcAft>
              <a:defRPr kern="1200" baseline="0">
                <a:solidFill>
                  <a:schemeClr val="tx1"/>
                </a:solidFill>
                <a:latin typeface="Arial" pitchFamily="34" charset="0"/>
                <a:ea typeface="ヒラギノ角ゴ Pro W3" pitchFamily="84" charset="-128"/>
                <a:cs typeface="+mn-cs"/>
              </a:defRPr>
            </a:lvl2pPr>
            <a:lvl3pPr marL="215900" indent="-215900" algn="l" rtl="0" eaLnBrk="0" fontAlgn="base" hangingPunct="0">
              <a:spcBef>
                <a:spcPts val="600"/>
              </a:spcBef>
              <a:spcAft>
                <a:spcPct val="0"/>
              </a:spcAft>
              <a:buFont typeface="Arial" pitchFamily="84" charset="0"/>
              <a:buChar char="•"/>
              <a:defRPr kern="1200">
                <a:solidFill>
                  <a:schemeClr val="tx1"/>
                </a:solidFill>
                <a:latin typeface="Arial" pitchFamily="34" charset="0"/>
                <a:ea typeface="ヒラギノ角ゴ Pro W3" pitchFamily="84" charset="-128"/>
                <a:cs typeface="+mn-cs"/>
              </a:defRPr>
            </a:lvl3pPr>
            <a:lvl4pPr marL="625475" indent="-190500" algn="l" rtl="0" eaLnBrk="0" fontAlgn="base" hangingPunct="0">
              <a:spcBef>
                <a:spcPts val="600"/>
              </a:spcBef>
              <a:spcAft>
                <a:spcPct val="0"/>
              </a:spcAft>
              <a:buFont typeface="Arial" pitchFamily="34" charset="0"/>
              <a:buChar char="•"/>
              <a:defRPr sz="1600" kern="1200">
                <a:solidFill>
                  <a:schemeClr val="tx1"/>
                </a:solidFill>
                <a:latin typeface="Arial" pitchFamily="34" charset="0"/>
                <a:ea typeface="ヒラギノ角ゴ Pro W3" pitchFamily="84" charset="-128"/>
                <a:cs typeface="+mn-cs"/>
              </a:defRPr>
            </a:lvl4pPr>
            <a:lvl5pPr marL="1073150" indent="-177800" algn="l" rtl="0" eaLnBrk="0" fontAlgn="base" hangingPunct="0">
              <a:spcBef>
                <a:spcPct val="20000"/>
              </a:spcBef>
              <a:spcAft>
                <a:spcPct val="0"/>
              </a:spcAft>
              <a:buFont typeface="Arial" pitchFamily="34" charset="0"/>
              <a:buChar char="•"/>
              <a:defRPr sz="1500" kern="1200">
                <a:solidFill>
                  <a:schemeClr val="tx1"/>
                </a:solidFill>
                <a:latin typeface="Arial" pitchFamily="34" charset="0"/>
                <a:ea typeface="ヒラギノ角ゴ Pro W3" pitchFamily="84" charset="-128"/>
                <a:cs typeface="+mn-cs"/>
              </a:defRPr>
            </a:lvl5pPr>
            <a:lvl6pPr marL="1520825" indent="-187325" algn="l" defTabSz="914400" rtl="0" eaLnBrk="1" latinLnBrk="0" hangingPunct="1">
              <a:spcBef>
                <a:spcPct val="20000"/>
              </a:spcBef>
              <a:buFontTx/>
              <a:buNone/>
              <a:defRPr sz="1400" kern="1200" baseline="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rgbClr val="0000FF"/>
              </a:buClr>
              <a:defRPr/>
            </a:pPr>
            <a:r>
              <a:rPr lang="en-US" sz="2000" b="1" dirty="0">
                <a:solidFill>
                  <a:srgbClr val="FFFFFF"/>
                </a:solidFill>
                <a:latin typeface="Arial" charset="0"/>
                <a:ea typeface="ヒラギノ角ゴ Pro W3" charset="-128"/>
                <a:cs typeface="ヒラギノ角ゴ Pro W3" charset="-128"/>
              </a:rPr>
              <a:t>Two </a:t>
            </a:r>
            <a:r>
              <a:rPr lang="en-US" sz="2000" b="1" dirty="0" err="1">
                <a:solidFill>
                  <a:srgbClr val="FFFFFF"/>
                </a:solidFill>
                <a:latin typeface="Arial" charset="0"/>
                <a:ea typeface="ヒラギノ角ゴ Pro W3" charset="-128"/>
                <a:cs typeface="ヒラギノ角ゴ Pro W3" charset="-128"/>
              </a:rPr>
              <a:t>surfce</a:t>
            </a:r>
            <a:r>
              <a:rPr lang="en-US" sz="2000" b="1" dirty="0">
                <a:solidFill>
                  <a:srgbClr val="FFFFFF"/>
                </a:solidFill>
                <a:latin typeface="Arial" charset="0"/>
                <a:ea typeface="ヒラギノ角ゴ Pro W3" charset="-128"/>
                <a:cs typeface="ヒラギノ角ゴ Pro W3" charset="-128"/>
              </a:rPr>
              <a:t> antigens:</a:t>
            </a:r>
          </a:p>
          <a:p>
            <a:pPr marL="0" indent="266700">
              <a:buClr>
                <a:srgbClr val="0000FF"/>
              </a:buClr>
              <a:buFont typeface="Arial" pitchFamily="34" charset="0"/>
              <a:buChar char="•"/>
              <a:defRPr/>
            </a:pPr>
            <a:r>
              <a:rPr lang="en-US" dirty="0">
                <a:solidFill>
                  <a:srgbClr val="000000"/>
                </a:solidFill>
                <a:latin typeface="Arial" charset="0"/>
                <a:ea typeface="ヒラギノ角ゴ Pro W3" charset="-128"/>
                <a:cs typeface="ヒラギノ角ゴ Pro W3" charset="-128"/>
              </a:rPr>
              <a:t>Haemagglutinin (H)</a:t>
            </a:r>
            <a:endParaRPr lang="en-US" sz="900" dirty="0">
              <a:solidFill>
                <a:srgbClr val="000000"/>
              </a:solidFill>
              <a:latin typeface="Arial" charset="0"/>
              <a:ea typeface="ヒラギノ角ゴ Pro W3" charset="-128"/>
              <a:cs typeface="ヒラギノ角ゴ Pro W3" charset="-128"/>
            </a:endParaRPr>
          </a:p>
          <a:p>
            <a:pPr marL="0" indent="266700">
              <a:buClr>
                <a:srgbClr val="0000FF"/>
              </a:buClr>
              <a:buFont typeface="Arial" pitchFamily="34" charset="0"/>
              <a:buChar char="•"/>
              <a:defRPr/>
            </a:pPr>
            <a:r>
              <a:rPr lang="en-US" dirty="0">
                <a:solidFill>
                  <a:srgbClr val="000000"/>
                </a:solidFill>
                <a:latin typeface="Arial" charset="0"/>
                <a:ea typeface="ヒラギノ角ゴ Pro W3" charset="-128"/>
                <a:cs typeface="ヒラギノ角ゴ Pro W3" charset="-128"/>
              </a:rPr>
              <a:t>Neuraminidase (N)</a:t>
            </a:r>
          </a:p>
          <a:p>
            <a:pPr marL="0" indent="0">
              <a:buClr>
                <a:srgbClr val="0000FF"/>
              </a:buClr>
              <a:defRPr/>
            </a:pPr>
            <a:br>
              <a:rPr lang="en-US" dirty="0">
                <a:solidFill>
                  <a:srgbClr val="FFFFFF"/>
                </a:solidFill>
                <a:latin typeface="Arial" charset="0"/>
                <a:ea typeface="ヒラギノ角ゴ Pro W3" charset="-128"/>
                <a:cs typeface="ヒラギノ角ゴ Pro W3" charset="-128"/>
              </a:rPr>
            </a:br>
            <a:endParaRPr lang="en-GB" dirty="0">
              <a:solidFill>
                <a:srgbClr val="FFFFFF"/>
              </a:solidFill>
              <a:latin typeface="Arial" charset="0"/>
              <a:ea typeface="ヒラギノ角ゴ Pro W3" charset="-128"/>
              <a:cs typeface="ヒラギノ角ゴ Pro W3" charset="-128"/>
            </a:endParaRPr>
          </a:p>
        </p:txBody>
      </p:sp>
      <p:sp>
        <p:nvSpPr>
          <p:cNvPr id="39942" name="Line 10"/>
          <p:cNvSpPr>
            <a:spLocks noChangeShapeType="1"/>
          </p:cNvSpPr>
          <p:nvPr/>
        </p:nvSpPr>
        <p:spPr bwMode="auto">
          <a:xfrm flipV="1">
            <a:off x="3708400" y="2997200"/>
            <a:ext cx="2376488" cy="820738"/>
          </a:xfrm>
          <a:prstGeom prst="line">
            <a:avLst/>
          </a:prstGeom>
          <a:noFill/>
          <a:ln w="57150">
            <a:solidFill>
              <a:schemeClr val="accent2"/>
            </a:solidFill>
            <a:round/>
            <a:headEnd/>
            <a:tailEnd type="triangle" w="lg" len="lg"/>
          </a:ln>
          <a:extLst>
            <a:ext uri="{909E8E84-426E-40DD-AFC4-6F175D3DCCD1}">
              <a14:hiddenFill xmlns:a14="http://schemas.microsoft.com/office/drawing/2010/main">
                <a:noFill/>
              </a14:hiddenFill>
            </a:ext>
          </a:extLst>
        </p:spPr>
        <p:txBody>
          <a:bodyPr/>
          <a:lstStyle/>
          <a:p>
            <a:pPr fontAlgn="base">
              <a:spcBef>
                <a:spcPct val="0"/>
              </a:spcBef>
              <a:spcAft>
                <a:spcPct val="0"/>
              </a:spcAft>
              <a:buClr>
                <a:srgbClr val="0000FF"/>
              </a:buClr>
            </a:pPr>
            <a:endParaRPr lang="en-GB" sz="4000">
              <a:solidFill>
                <a:srgbClr val="000000"/>
              </a:solidFill>
              <a:cs typeface="Arial" pitchFamily="34" charset="0"/>
            </a:endParaRPr>
          </a:p>
        </p:txBody>
      </p:sp>
      <p:sp>
        <p:nvSpPr>
          <p:cNvPr id="39943" name="Line 11"/>
          <p:cNvSpPr>
            <a:spLocks noChangeShapeType="1"/>
          </p:cNvSpPr>
          <p:nvPr/>
        </p:nvSpPr>
        <p:spPr bwMode="auto">
          <a:xfrm flipV="1">
            <a:off x="3708400" y="3465513"/>
            <a:ext cx="2439988" cy="719137"/>
          </a:xfrm>
          <a:prstGeom prst="line">
            <a:avLst/>
          </a:prstGeom>
          <a:noFill/>
          <a:ln w="57150">
            <a:solidFill>
              <a:srgbClr val="FF3E09"/>
            </a:solidFill>
            <a:round/>
            <a:headEnd/>
            <a:tailEnd type="triangle" w="lg" len="lg"/>
          </a:ln>
          <a:extLst>
            <a:ext uri="{909E8E84-426E-40DD-AFC4-6F175D3DCCD1}">
              <a14:hiddenFill xmlns:a14="http://schemas.microsoft.com/office/drawing/2010/main">
                <a:noFill/>
              </a14:hiddenFill>
            </a:ext>
          </a:extLst>
        </p:spPr>
        <p:txBody>
          <a:bodyPr/>
          <a:lstStyle/>
          <a:p>
            <a:pPr fontAlgn="base">
              <a:spcBef>
                <a:spcPct val="0"/>
              </a:spcBef>
              <a:spcAft>
                <a:spcPct val="0"/>
              </a:spcAft>
              <a:buClr>
                <a:srgbClr val="0000FF"/>
              </a:buClr>
            </a:pPr>
            <a:endParaRPr lang="en-GB" sz="4000">
              <a:solidFill>
                <a:srgbClr val="000000"/>
              </a:solidFill>
              <a:cs typeface="Arial" pitchFamily="34" charset="0"/>
            </a:endParaRPr>
          </a:p>
        </p:txBody>
      </p:sp>
      <p:sp>
        <p:nvSpPr>
          <p:cNvPr id="39944" name="TextBox 7"/>
          <p:cNvSpPr txBox="1">
            <a:spLocks noChangeArrowheads="1"/>
          </p:cNvSpPr>
          <p:nvPr/>
        </p:nvSpPr>
        <p:spPr bwMode="auto">
          <a:xfrm>
            <a:off x="569913" y="1497013"/>
            <a:ext cx="471646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A8CA"/>
              </a:buClr>
              <a:buSzPct val="65000"/>
              <a:buFont typeface="Wingdings" pitchFamily="2" charset="2"/>
              <a:defRPr sz="3000">
                <a:solidFill>
                  <a:schemeClr val="bg2"/>
                </a:solidFill>
                <a:latin typeface="Arial" pitchFamily="34" charset="0"/>
              </a:defRPr>
            </a:lvl1pPr>
            <a:lvl2pPr marL="742950" indent="-285750" eaLnBrk="0" hangingPunct="0">
              <a:spcBef>
                <a:spcPct val="20000"/>
              </a:spcBef>
              <a:buClr>
                <a:schemeClr val="tx1"/>
              </a:buClr>
              <a:buSzPct val="90000"/>
              <a:buChar char="–"/>
              <a:defRPr sz="2400">
                <a:solidFill>
                  <a:schemeClr val="bg2"/>
                </a:solidFill>
                <a:latin typeface="Arial" pitchFamily="34" charset="0"/>
              </a:defRPr>
            </a:lvl2pPr>
            <a:lvl3pPr marL="1143000" indent="-228600" eaLnBrk="0" hangingPunct="0">
              <a:spcBef>
                <a:spcPct val="20000"/>
              </a:spcBef>
              <a:buClr>
                <a:schemeClr val="accent1"/>
              </a:buClr>
              <a:buSzPct val="60000"/>
              <a:buFont typeface="Wingdings" pitchFamily="2" charset="2"/>
              <a:buChar char="l"/>
              <a:defRPr sz="2000">
                <a:solidFill>
                  <a:schemeClr val="bg2"/>
                </a:solidFill>
                <a:latin typeface="Arial" pitchFamily="34" charset="0"/>
              </a:defRPr>
            </a:lvl3pPr>
            <a:lvl4pPr marL="1600200" indent="-228600" eaLnBrk="0" hangingPunct="0">
              <a:spcBef>
                <a:spcPct val="20000"/>
              </a:spcBef>
              <a:buClr>
                <a:schemeClr val="tx1"/>
              </a:buClr>
              <a:buChar char="–"/>
              <a:defRPr sz="2000">
                <a:solidFill>
                  <a:schemeClr val="bg2"/>
                </a:solidFill>
                <a:latin typeface="Arial" pitchFamily="34" charset="0"/>
              </a:defRPr>
            </a:lvl4pPr>
            <a:lvl5pPr marL="2057400" indent="-228600" eaLnBrk="0" hangingPunct="0">
              <a:spcBef>
                <a:spcPct val="20000"/>
              </a:spcBef>
              <a:buClr>
                <a:schemeClr val="accent1"/>
              </a:buClr>
              <a:buChar char="•"/>
              <a:defRPr sz="2000">
                <a:solidFill>
                  <a:schemeClr val="bg2"/>
                </a:solidFill>
                <a:latin typeface="Arial" pitchFamily="34" charset="0"/>
              </a:defRPr>
            </a:lvl5pPr>
            <a:lvl6pPr marL="2514600" indent="-228600" eaLnBrk="0" fontAlgn="base" hangingPunct="0">
              <a:spcBef>
                <a:spcPct val="20000"/>
              </a:spcBef>
              <a:spcAft>
                <a:spcPct val="0"/>
              </a:spcAft>
              <a:buClr>
                <a:schemeClr val="accent1"/>
              </a:buClr>
              <a:buChar char="•"/>
              <a:defRPr sz="2000">
                <a:solidFill>
                  <a:schemeClr val="bg2"/>
                </a:solidFill>
                <a:latin typeface="Arial" pitchFamily="34" charset="0"/>
              </a:defRPr>
            </a:lvl6pPr>
            <a:lvl7pPr marL="2971800" indent="-228600" eaLnBrk="0" fontAlgn="base" hangingPunct="0">
              <a:spcBef>
                <a:spcPct val="20000"/>
              </a:spcBef>
              <a:spcAft>
                <a:spcPct val="0"/>
              </a:spcAft>
              <a:buClr>
                <a:schemeClr val="accent1"/>
              </a:buClr>
              <a:buChar char="•"/>
              <a:defRPr sz="2000">
                <a:solidFill>
                  <a:schemeClr val="bg2"/>
                </a:solidFill>
                <a:latin typeface="Arial" pitchFamily="34" charset="0"/>
              </a:defRPr>
            </a:lvl7pPr>
            <a:lvl8pPr marL="3429000" indent="-228600" eaLnBrk="0" fontAlgn="base" hangingPunct="0">
              <a:spcBef>
                <a:spcPct val="20000"/>
              </a:spcBef>
              <a:spcAft>
                <a:spcPct val="0"/>
              </a:spcAft>
              <a:buClr>
                <a:schemeClr val="accent1"/>
              </a:buClr>
              <a:buChar char="•"/>
              <a:defRPr sz="2000">
                <a:solidFill>
                  <a:schemeClr val="bg2"/>
                </a:solidFill>
                <a:latin typeface="Arial" pitchFamily="34" charset="0"/>
              </a:defRPr>
            </a:lvl8pPr>
            <a:lvl9pPr marL="3886200" indent="-228600" eaLnBrk="0" fontAlgn="base" hangingPunct="0">
              <a:spcBef>
                <a:spcPct val="20000"/>
              </a:spcBef>
              <a:spcAft>
                <a:spcPct val="0"/>
              </a:spcAft>
              <a:buClr>
                <a:schemeClr val="accent1"/>
              </a:buClr>
              <a:buChar char="•"/>
              <a:defRPr sz="2000">
                <a:solidFill>
                  <a:schemeClr val="bg2"/>
                </a:solidFill>
                <a:latin typeface="Arial" pitchFamily="34" charset="0"/>
              </a:defRPr>
            </a:lvl9pPr>
          </a:lstStyle>
          <a:p>
            <a:pPr eaLnBrk="1" fontAlgn="base" hangingPunct="1">
              <a:spcBef>
                <a:spcPct val="0"/>
              </a:spcBef>
              <a:spcAft>
                <a:spcPct val="0"/>
              </a:spcAft>
              <a:buClrTx/>
              <a:buSzTx/>
              <a:buFontTx/>
              <a:buNone/>
            </a:pPr>
            <a:r>
              <a:rPr lang="en-GB" altLang="en-US" sz="2000" b="1" dirty="0">
                <a:solidFill>
                  <a:srgbClr val="000000"/>
                </a:solidFill>
                <a:cs typeface="Arial" pitchFamily="34" charset="0"/>
              </a:rPr>
              <a:t>Genetic material (RNA) in the centre</a:t>
            </a:r>
          </a:p>
          <a:p>
            <a:pPr eaLnBrk="1" fontAlgn="base" hangingPunct="1">
              <a:spcBef>
                <a:spcPct val="0"/>
              </a:spcBef>
              <a:spcAft>
                <a:spcPct val="0"/>
              </a:spcAft>
              <a:buClrTx/>
              <a:buSzTx/>
              <a:buFontTx/>
              <a:buNone/>
            </a:pPr>
            <a:endParaRPr lang="en-GB" altLang="en-US" sz="2000" b="1" dirty="0">
              <a:solidFill>
                <a:srgbClr val="000000"/>
              </a:solidFill>
              <a:cs typeface="Arial" pitchFamily="34" charset="0"/>
            </a:endParaRPr>
          </a:p>
          <a:p>
            <a:pPr algn="ctr" eaLnBrk="1" fontAlgn="base" hangingPunct="1">
              <a:spcBef>
                <a:spcPct val="0"/>
              </a:spcBef>
              <a:spcAft>
                <a:spcPct val="0"/>
              </a:spcAft>
              <a:buClrTx/>
              <a:buSzTx/>
              <a:buFontTx/>
              <a:buNone/>
            </a:pPr>
            <a:endParaRPr lang="en-GB" altLang="en-US" sz="2000" b="1" dirty="0">
              <a:solidFill>
                <a:srgbClr val="000000"/>
              </a:solidFill>
              <a:cs typeface="Arial" pitchFamily="34" charset="0"/>
            </a:endParaRPr>
          </a:p>
          <a:p>
            <a:pPr algn="ctr" eaLnBrk="1" fontAlgn="base" hangingPunct="1">
              <a:spcBef>
                <a:spcPct val="0"/>
              </a:spcBef>
              <a:spcAft>
                <a:spcPct val="0"/>
              </a:spcAft>
              <a:buClrTx/>
              <a:buSzTx/>
              <a:buFontTx/>
              <a:buNone/>
            </a:pPr>
            <a:endParaRPr lang="en-GB" altLang="en-US" sz="2000" b="1" dirty="0">
              <a:solidFill>
                <a:srgbClr val="000000"/>
              </a:solidFill>
              <a:cs typeface="Arial" pitchFamily="34" charset="0"/>
            </a:endParaRPr>
          </a:p>
          <a:p>
            <a:pPr algn="ctr" eaLnBrk="1" fontAlgn="base" hangingPunct="1">
              <a:spcBef>
                <a:spcPct val="0"/>
              </a:spcBef>
              <a:spcAft>
                <a:spcPct val="0"/>
              </a:spcAft>
              <a:buClrTx/>
              <a:buSzTx/>
              <a:buFontTx/>
              <a:buNone/>
            </a:pPr>
            <a:endParaRPr lang="en-GB" altLang="en-US" sz="2000" b="1" dirty="0">
              <a:solidFill>
                <a:srgbClr val="000000"/>
              </a:solidFill>
              <a:cs typeface="Arial" pitchFamily="34" charset="0"/>
            </a:endParaRPr>
          </a:p>
          <a:p>
            <a:pPr algn="ctr" eaLnBrk="1" fontAlgn="base" hangingPunct="1">
              <a:spcBef>
                <a:spcPct val="0"/>
              </a:spcBef>
              <a:spcAft>
                <a:spcPct val="0"/>
              </a:spcAft>
              <a:buClrTx/>
              <a:buSzTx/>
              <a:buFontTx/>
              <a:buNone/>
            </a:pPr>
            <a:r>
              <a:rPr lang="en-GB" altLang="en-US" sz="2000" b="1" dirty="0">
                <a:solidFill>
                  <a:srgbClr val="000000"/>
                </a:solidFill>
                <a:cs typeface="Arial" pitchFamily="34" charset="0"/>
              </a:rPr>
              <a:t>Two surface antigens</a:t>
            </a:r>
          </a:p>
          <a:p>
            <a:pPr eaLnBrk="1" fontAlgn="base" hangingPunct="1">
              <a:spcBef>
                <a:spcPct val="0"/>
              </a:spcBef>
              <a:spcAft>
                <a:spcPct val="0"/>
              </a:spcAft>
              <a:buClrTx/>
              <a:buSzTx/>
              <a:buFontTx/>
              <a:buNone/>
            </a:pPr>
            <a:endParaRPr lang="en-GB" altLang="en-US" sz="2400" dirty="0">
              <a:solidFill>
                <a:srgbClr val="000000"/>
              </a:solidFill>
              <a:cs typeface="Arial" pitchFamily="34" charset="0"/>
            </a:endParaRPr>
          </a:p>
        </p:txBody>
      </p:sp>
      <p:sp>
        <p:nvSpPr>
          <p:cNvPr id="39945" name="TextBox 11"/>
          <p:cNvSpPr txBox="1">
            <a:spLocks noChangeArrowheads="1"/>
          </p:cNvSpPr>
          <p:nvPr/>
        </p:nvSpPr>
        <p:spPr bwMode="auto">
          <a:xfrm>
            <a:off x="776288" y="4651375"/>
            <a:ext cx="352901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A8CA"/>
              </a:buClr>
              <a:buSzPct val="65000"/>
              <a:buFont typeface="Wingdings" pitchFamily="2" charset="2"/>
              <a:defRPr sz="3000">
                <a:solidFill>
                  <a:schemeClr val="bg2"/>
                </a:solidFill>
                <a:latin typeface="Arial" pitchFamily="34" charset="0"/>
              </a:defRPr>
            </a:lvl1pPr>
            <a:lvl2pPr marL="742950" indent="-285750" eaLnBrk="0" hangingPunct="0">
              <a:spcBef>
                <a:spcPct val="20000"/>
              </a:spcBef>
              <a:buClr>
                <a:schemeClr val="tx1"/>
              </a:buClr>
              <a:buSzPct val="90000"/>
              <a:buChar char="–"/>
              <a:defRPr sz="2400">
                <a:solidFill>
                  <a:schemeClr val="bg2"/>
                </a:solidFill>
                <a:latin typeface="Arial" pitchFamily="34" charset="0"/>
              </a:defRPr>
            </a:lvl2pPr>
            <a:lvl3pPr marL="1143000" indent="-228600" eaLnBrk="0" hangingPunct="0">
              <a:spcBef>
                <a:spcPct val="20000"/>
              </a:spcBef>
              <a:buClr>
                <a:schemeClr val="accent1"/>
              </a:buClr>
              <a:buSzPct val="60000"/>
              <a:buFont typeface="Wingdings" pitchFamily="2" charset="2"/>
              <a:buChar char="l"/>
              <a:defRPr sz="2000">
                <a:solidFill>
                  <a:schemeClr val="bg2"/>
                </a:solidFill>
                <a:latin typeface="Arial" pitchFamily="34" charset="0"/>
              </a:defRPr>
            </a:lvl3pPr>
            <a:lvl4pPr marL="1600200" indent="-228600" eaLnBrk="0" hangingPunct="0">
              <a:spcBef>
                <a:spcPct val="20000"/>
              </a:spcBef>
              <a:buClr>
                <a:schemeClr val="tx1"/>
              </a:buClr>
              <a:buChar char="–"/>
              <a:defRPr sz="2000">
                <a:solidFill>
                  <a:schemeClr val="bg2"/>
                </a:solidFill>
                <a:latin typeface="Arial" pitchFamily="34" charset="0"/>
              </a:defRPr>
            </a:lvl4pPr>
            <a:lvl5pPr marL="2057400" indent="-228600" eaLnBrk="0" hangingPunct="0">
              <a:spcBef>
                <a:spcPct val="20000"/>
              </a:spcBef>
              <a:buClr>
                <a:schemeClr val="accent1"/>
              </a:buClr>
              <a:buChar char="•"/>
              <a:defRPr sz="2000">
                <a:solidFill>
                  <a:schemeClr val="bg2"/>
                </a:solidFill>
                <a:latin typeface="Arial" pitchFamily="34" charset="0"/>
              </a:defRPr>
            </a:lvl5pPr>
            <a:lvl6pPr marL="2514600" indent="-228600" eaLnBrk="0" fontAlgn="base" hangingPunct="0">
              <a:spcBef>
                <a:spcPct val="20000"/>
              </a:spcBef>
              <a:spcAft>
                <a:spcPct val="0"/>
              </a:spcAft>
              <a:buClr>
                <a:schemeClr val="accent1"/>
              </a:buClr>
              <a:buChar char="•"/>
              <a:defRPr sz="2000">
                <a:solidFill>
                  <a:schemeClr val="bg2"/>
                </a:solidFill>
                <a:latin typeface="Arial" pitchFamily="34" charset="0"/>
              </a:defRPr>
            </a:lvl6pPr>
            <a:lvl7pPr marL="2971800" indent="-228600" eaLnBrk="0" fontAlgn="base" hangingPunct="0">
              <a:spcBef>
                <a:spcPct val="20000"/>
              </a:spcBef>
              <a:spcAft>
                <a:spcPct val="0"/>
              </a:spcAft>
              <a:buClr>
                <a:schemeClr val="accent1"/>
              </a:buClr>
              <a:buChar char="•"/>
              <a:defRPr sz="2000">
                <a:solidFill>
                  <a:schemeClr val="bg2"/>
                </a:solidFill>
                <a:latin typeface="Arial" pitchFamily="34" charset="0"/>
              </a:defRPr>
            </a:lvl7pPr>
            <a:lvl8pPr marL="3429000" indent="-228600" eaLnBrk="0" fontAlgn="base" hangingPunct="0">
              <a:spcBef>
                <a:spcPct val="20000"/>
              </a:spcBef>
              <a:spcAft>
                <a:spcPct val="0"/>
              </a:spcAft>
              <a:buClr>
                <a:schemeClr val="accent1"/>
              </a:buClr>
              <a:buChar char="•"/>
              <a:defRPr sz="2000">
                <a:solidFill>
                  <a:schemeClr val="bg2"/>
                </a:solidFill>
                <a:latin typeface="Arial" pitchFamily="34" charset="0"/>
              </a:defRPr>
            </a:lvl8pPr>
            <a:lvl9pPr marL="3886200" indent="-228600" eaLnBrk="0" fontAlgn="base" hangingPunct="0">
              <a:spcBef>
                <a:spcPct val="20000"/>
              </a:spcBef>
              <a:spcAft>
                <a:spcPct val="0"/>
              </a:spcAft>
              <a:buClr>
                <a:schemeClr val="accent1"/>
              </a:buClr>
              <a:buChar char="•"/>
              <a:defRPr sz="2000">
                <a:solidFill>
                  <a:schemeClr val="bg2"/>
                </a:solidFill>
                <a:latin typeface="Arial" pitchFamily="34" charset="0"/>
              </a:defRPr>
            </a:lvl9pPr>
          </a:lstStyle>
          <a:p>
            <a:pPr eaLnBrk="1" fontAlgn="base" hangingPunct="1">
              <a:spcBef>
                <a:spcPct val="0"/>
              </a:spcBef>
              <a:spcAft>
                <a:spcPct val="0"/>
              </a:spcAft>
              <a:buClrTx/>
              <a:buSzTx/>
              <a:buFontTx/>
              <a:buNone/>
            </a:pPr>
            <a:r>
              <a:rPr lang="en-GB" altLang="en-US" sz="1800" dirty="0">
                <a:solidFill>
                  <a:srgbClr val="000000"/>
                </a:solidFill>
                <a:cs typeface="Arial" pitchFamily="34" charset="0"/>
              </a:rPr>
              <a:t>There are 18 different types of H and 11 different types of N</a:t>
            </a:r>
          </a:p>
          <a:p>
            <a:pPr eaLnBrk="1" fontAlgn="base" hangingPunct="1">
              <a:spcBef>
                <a:spcPct val="0"/>
              </a:spcBef>
              <a:spcAft>
                <a:spcPct val="0"/>
              </a:spcAft>
              <a:buClrTx/>
              <a:buSzTx/>
              <a:buFontTx/>
              <a:buNone/>
            </a:pPr>
            <a:endParaRPr lang="en-GB" altLang="en-US" sz="1800" dirty="0">
              <a:solidFill>
                <a:srgbClr val="000000"/>
              </a:solidFill>
              <a:cs typeface="Arial" pitchFamily="34" charset="0"/>
            </a:endParaRPr>
          </a:p>
        </p:txBody>
      </p:sp>
      <p:sp>
        <p:nvSpPr>
          <p:cNvPr id="9" name="TextBox 8"/>
          <p:cNvSpPr txBox="1"/>
          <p:nvPr/>
        </p:nvSpPr>
        <p:spPr>
          <a:xfrm>
            <a:off x="5286375" y="5113040"/>
            <a:ext cx="3030041" cy="954107"/>
          </a:xfrm>
          <a:prstGeom prst="rect">
            <a:avLst/>
          </a:prstGeom>
          <a:noFill/>
          <a:ln>
            <a:solidFill>
              <a:srgbClr val="FF0000"/>
            </a:solidFill>
          </a:ln>
        </p:spPr>
        <p:txBody>
          <a:bodyPr wrap="square" rtlCol="0">
            <a:spAutoFit/>
          </a:bodyPr>
          <a:lstStyle/>
          <a:p>
            <a:r>
              <a:rPr lang="en-GB" sz="2800" dirty="0">
                <a:solidFill>
                  <a:srgbClr val="0070C0"/>
                </a:solidFill>
              </a:rPr>
              <a:t>e.g. H3N2 or H1N1</a:t>
            </a:r>
          </a:p>
        </p:txBody>
      </p:sp>
    </p:spTree>
    <p:extLst>
      <p:ext uri="{BB962C8B-B14F-4D97-AF65-F5344CB8AC3E}">
        <p14:creationId xmlns:p14="http://schemas.microsoft.com/office/powerpoint/2010/main" val="394713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539552" y="188640"/>
            <a:ext cx="8077200" cy="1143000"/>
          </a:xfrm>
        </p:spPr>
        <p:txBody>
          <a:bodyPr wrap="square" numCol="1" compatLnSpc="1">
            <a:prstTxWarp prst="textNoShape">
              <a:avLst/>
            </a:prstTxWarp>
            <a:noAutofit/>
          </a:bodyPr>
          <a:lstStyle/>
          <a:p>
            <a:r>
              <a:rPr lang="en-GB" dirty="0">
                <a:solidFill>
                  <a:srgbClr val="00B0F0"/>
                </a:solidFill>
                <a:latin typeface="Arial" charset="0"/>
                <a:ea typeface="ヒラギノ角ゴ Pro W3" charset="-128"/>
                <a:cs typeface="ヒラギノ角ゴ Pro W3" charset="-128"/>
              </a:rPr>
              <a:t>Antigenic </a:t>
            </a:r>
            <a:r>
              <a:rPr lang="en-GB" u="sng" dirty="0">
                <a:solidFill>
                  <a:srgbClr val="00B0F0"/>
                </a:solidFill>
                <a:latin typeface="Arial" charset="0"/>
                <a:ea typeface="ヒラギノ角ゴ Pro W3" charset="-128"/>
                <a:cs typeface="ヒラギノ角ゴ Pro W3" charset="-128"/>
              </a:rPr>
              <a:t>drift</a:t>
            </a:r>
          </a:p>
        </p:txBody>
      </p:sp>
      <p:sp>
        <p:nvSpPr>
          <p:cNvPr id="24579" name="Content Placeholder 2"/>
          <p:cNvSpPr>
            <a:spLocks noGrp="1"/>
          </p:cNvSpPr>
          <p:nvPr>
            <p:ph sz="half" idx="1"/>
          </p:nvPr>
        </p:nvSpPr>
        <p:spPr>
          <a:xfrm>
            <a:off x="317031" y="1565285"/>
            <a:ext cx="4451920" cy="4048688"/>
          </a:xfrm>
        </p:spPr>
        <p:txBody>
          <a:bodyPr/>
          <a:lstStyle/>
          <a:p>
            <a:pPr marL="0" indent="0"/>
            <a:r>
              <a:rPr lang="en-GB" sz="2400" dirty="0">
                <a:latin typeface="+mj-lt"/>
                <a:ea typeface="ヒラギノ角ゴ Pro W3" charset="-128"/>
                <a:cs typeface="ヒラギノ角ゴ Pro W3" charset="-128"/>
              </a:rPr>
              <a:t>Changes in the surface antigens (H and N) result in the influenza virus constantly changing (mutating).</a:t>
            </a:r>
          </a:p>
          <a:p>
            <a:pPr marL="0" indent="0"/>
            <a:endParaRPr lang="en-GB" sz="2400" dirty="0">
              <a:latin typeface="+mj-lt"/>
              <a:ea typeface="ヒラギノ角ゴ Pro W3" charset="-128"/>
              <a:cs typeface="ヒラギノ角ゴ Pro W3" charset="-128"/>
            </a:endParaRPr>
          </a:p>
          <a:p>
            <a:pPr marL="0" indent="0"/>
            <a:r>
              <a:rPr lang="en-GB" sz="2400" dirty="0">
                <a:latin typeface="+mj-lt"/>
                <a:ea typeface="ヒラギノ角ゴ Pro W3" charset="-128"/>
                <a:cs typeface="ヒラギノ角ゴ Pro W3" charset="-128"/>
              </a:rPr>
              <a:t>Antigenic drift = minor changes (natural mutations) in the genes of influenza viruses that occur gradually over time.</a:t>
            </a:r>
          </a:p>
          <a:p>
            <a:endParaRPr lang="en-GB" sz="2000" dirty="0">
              <a:solidFill>
                <a:srgbClr val="FF0000"/>
              </a:solidFill>
              <a:latin typeface="+mj-lt"/>
              <a:ea typeface="ヒラギノ角ゴ Pro W3" charset="-128"/>
              <a:cs typeface="ヒラギノ角ゴ Pro W3" charset="-128"/>
            </a:endParaRPr>
          </a:p>
        </p:txBody>
      </p:sp>
      <p:sp>
        <p:nvSpPr>
          <p:cNvPr id="5" name="Content Placeholder 4"/>
          <p:cNvSpPr>
            <a:spLocks noGrp="1"/>
          </p:cNvSpPr>
          <p:nvPr>
            <p:ph sz="half" idx="2"/>
          </p:nvPr>
        </p:nvSpPr>
        <p:spPr>
          <a:xfrm>
            <a:off x="5220072" y="1704401"/>
            <a:ext cx="3758952" cy="3384376"/>
          </a:xfrm>
        </p:spPr>
        <p:txBody>
          <a:bodyPr/>
          <a:lstStyle/>
          <a:p>
            <a:endParaRPr lang="en-GB" sz="2000" b="1" dirty="0">
              <a:latin typeface="+mj-lt"/>
            </a:endParaRPr>
          </a:p>
          <a:p>
            <a:endParaRPr lang="en-GB" sz="2000" b="1" dirty="0">
              <a:latin typeface="+mj-lt"/>
            </a:endParaRPr>
          </a:p>
          <a:p>
            <a:r>
              <a:rPr lang="en-GB" sz="2000" b="1" dirty="0">
                <a:latin typeface="+mj-lt"/>
              </a:rPr>
              <a:t>Antigenic Drift</a:t>
            </a:r>
          </a:p>
        </p:txBody>
      </p:sp>
      <p:grpSp>
        <p:nvGrpSpPr>
          <p:cNvPr id="12" name="Group 11"/>
          <p:cNvGrpSpPr/>
          <p:nvPr/>
        </p:nvGrpSpPr>
        <p:grpSpPr>
          <a:xfrm>
            <a:off x="5220072" y="3264765"/>
            <a:ext cx="914400" cy="914400"/>
            <a:chOff x="1645575" y="3348980"/>
            <a:chExt cx="914400" cy="914400"/>
          </a:xfrm>
        </p:grpSpPr>
        <p:sp>
          <p:nvSpPr>
            <p:cNvPr id="2" name="Oval 1"/>
            <p:cNvSpPr/>
            <p:nvPr/>
          </p:nvSpPr>
          <p:spPr>
            <a:xfrm>
              <a:off x="1645575" y="3348980"/>
              <a:ext cx="914400"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3" name="Flowchart: Connector 2"/>
            <p:cNvSpPr/>
            <p:nvPr/>
          </p:nvSpPr>
          <p:spPr>
            <a:xfrm>
              <a:off x="1763688" y="3728187"/>
              <a:ext cx="228600" cy="2286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8" name="Flowchart: Connector 7"/>
            <p:cNvSpPr/>
            <p:nvPr/>
          </p:nvSpPr>
          <p:spPr>
            <a:xfrm>
              <a:off x="1992288" y="3954191"/>
              <a:ext cx="228600" cy="2286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9" name="Flowchart: Connector 8"/>
            <p:cNvSpPr/>
            <p:nvPr/>
          </p:nvSpPr>
          <p:spPr>
            <a:xfrm>
              <a:off x="2220888" y="3725591"/>
              <a:ext cx="228600" cy="2286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10" name="Flowchart: Connector 9"/>
            <p:cNvSpPr/>
            <p:nvPr/>
          </p:nvSpPr>
          <p:spPr>
            <a:xfrm>
              <a:off x="2045056" y="3445244"/>
              <a:ext cx="228600" cy="2286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grpSp>
      <p:sp>
        <p:nvSpPr>
          <p:cNvPr id="7" name="Right Arrow 6"/>
          <p:cNvSpPr/>
          <p:nvPr/>
        </p:nvSpPr>
        <p:spPr>
          <a:xfrm>
            <a:off x="6361378" y="3462708"/>
            <a:ext cx="553809"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17" name="Oval 16"/>
          <p:cNvSpPr/>
          <p:nvPr/>
        </p:nvSpPr>
        <p:spPr>
          <a:xfrm>
            <a:off x="7142093" y="3284984"/>
            <a:ext cx="914400"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18" name="Pie 17"/>
          <p:cNvSpPr/>
          <p:nvPr/>
        </p:nvSpPr>
        <p:spPr>
          <a:xfrm>
            <a:off x="7307738" y="3495548"/>
            <a:ext cx="241176" cy="246636"/>
          </a:xfrm>
          <a:prstGeom prst="p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19" name="Pie 18"/>
          <p:cNvSpPr/>
          <p:nvPr/>
        </p:nvSpPr>
        <p:spPr>
          <a:xfrm>
            <a:off x="7428326" y="3835585"/>
            <a:ext cx="241176" cy="246636"/>
          </a:xfrm>
          <a:prstGeom prst="p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20" name="Pie 19"/>
          <p:cNvSpPr/>
          <p:nvPr/>
        </p:nvSpPr>
        <p:spPr>
          <a:xfrm>
            <a:off x="7645257" y="3396589"/>
            <a:ext cx="241176" cy="246636"/>
          </a:xfrm>
          <a:prstGeom prst="p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a:p>
            <a:pPr algn="ctr"/>
            <a:endParaRPr lang="en-GB" dirty="0">
              <a:solidFill>
                <a:srgbClr val="FFFFFF"/>
              </a:solidFill>
            </a:endParaRPr>
          </a:p>
        </p:txBody>
      </p:sp>
      <p:sp>
        <p:nvSpPr>
          <p:cNvPr id="21" name="Pie 20"/>
          <p:cNvSpPr/>
          <p:nvPr/>
        </p:nvSpPr>
        <p:spPr>
          <a:xfrm>
            <a:off x="7708361" y="3731998"/>
            <a:ext cx="241176" cy="246636"/>
          </a:xfrm>
          <a:prstGeom prst="p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a:p>
            <a:pPr algn="ctr"/>
            <a:endParaRPr lang="en-GB" dirty="0">
              <a:solidFill>
                <a:srgbClr val="FFFFFF"/>
              </a:solidFill>
            </a:endParaRPr>
          </a:p>
          <a:p>
            <a:pPr algn="ctr"/>
            <a:endParaRPr lang="en-GB" dirty="0">
              <a:solidFill>
                <a:srgbClr val="FFFFFF"/>
              </a:solidFill>
            </a:endParaRPr>
          </a:p>
          <a:p>
            <a:pPr algn="ctr"/>
            <a:endParaRPr lang="en-GB" dirty="0">
              <a:solidFill>
                <a:srgbClr val="FFFFFF"/>
              </a:solidFill>
            </a:endParaRPr>
          </a:p>
          <a:p>
            <a:pPr algn="ctr"/>
            <a:endParaRPr lang="en-GB" dirty="0">
              <a:solidFill>
                <a:srgbClr val="FFFFFF"/>
              </a:solidFill>
            </a:endParaRPr>
          </a:p>
          <a:p>
            <a:pPr algn="ctr"/>
            <a:endParaRPr lang="en-GB" dirty="0">
              <a:solidFill>
                <a:srgbClr val="FFFFFF"/>
              </a:solidFill>
            </a:endParaRPr>
          </a:p>
          <a:p>
            <a:pPr algn="ctr"/>
            <a:endParaRPr lang="en-GB" dirty="0">
              <a:solidFill>
                <a:srgbClr val="FFFFFF"/>
              </a:solidFill>
            </a:endParaRPr>
          </a:p>
          <a:p>
            <a:pPr algn="ctr"/>
            <a:endParaRPr lang="en-GB" dirty="0">
              <a:solidFill>
                <a:srgbClr val="FFFFFF"/>
              </a:solidFill>
            </a:endParaRPr>
          </a:p>
          <a:p>
            <a:pPr algn="ctr"/>
            <a:endParaRPr lang="en-GB" dirty="0">
              <a:solidFill>
                <a:srgbClr val="FFFFFF"/>
              </a:solidFill>
            </a:endParaRPr>
          </a:p>
          <a:p>
            <a:pPr algn="ctr"/>
            <a:endParaRPr lang="en-GB" dirty="0">
              <a:solidFill>
                <a:srgbClr val="FFFFFF"/>
              </a:solidFill>
            </a:endParaRPr>
          </a:p>
          <a:p>
            <a:pPr algn="ctr"/>
            <a:endParaRPr lang="en-GB" dirty="0">
              <a:solidFill>
                <a:srgbClr val="FFFFFF"/>
              </a:solidFill>
            </a:endParaRPr>
          </a:p>
          <a:p>
            <a:pPr algn="ctr"/>
            <a:endParaRPr lang="en-GB" dirty="0">
              <a:solidFill>
                <a:srgbClr val="FFFFFF"/>
              </a:solidFill>
            </a:endParaRPr>
          </a:p>
          <a:p>
            <a:pPr algn="ctr"/>
            <a:endParaRPr lang="en-GB" dirty="0">
              <a:solidFill>
                <a:srgbClr val="FFFFFF"/>
              </a:solidFill>
            </a:endParaRPr>
          </a:p>
          <a:p>
            <a:pPr algn="ctr"/>
            <a:endParaRPr lang="en-GB" dirty="0">
              <a:solidFill>
                <a:srgbClr val="FFFFFF"/>
              </a:solidFill>
            </a:endParaRPr>
          </a:p>
          <a:p>
            <a:pPr algn="ctr"/>
            <a:endParaRPr lang="en-GB" dirty="0">
              <a:solidFill>
                <a:srgbClr val="FFFFFF"/>
              </a:solidFill>
            </a:endParaRPr>
          </a:p>
          <a:p>
            <a:pPr algn="ctr"/>
            <a:endParaRPr lang="en-GB" dirty="0">
              <a:solidFill>
                <a:srgbClr val="FFFFFF"/>
              </a:solidFill>
            </a:endParaRPr>
          </a:p>
          <a:p>
            <a:pPr algn="ctr"/>
            <a:endParaRPr lang="en-GB" dirty="0">
              <a:solidFill>
                <a:srgbClr val="FFFFFF"/>
              </a:solidFill>
            </a:endParaRPr>
          </a:p>
          <a:p>
            <a:pPr algn="ctr"/>
            <a:endParaRPr lang="en-GB" dirty="0">
              <a:solidFill>
                <a:srgbClr val="FFFFFF"/>
              </a:solidFill>
            </a:endParaRPr>
          </a:p>
          <a:p>
            <a:pPr algn="ctr"/>
            <a:endParaRPr lang="en-GB" dirty="0">
              <a:solidFill>
                <a:srgbClr val="FFFFFF"/>
              </a:solidFill>
            </a:endParaRPr>
          </a:p>
          <a:p>
            <a:pPr algn="ctr"/>
            <a:endParaRPr lang="en-GB" dirty="0">
              <a:solidFill>
                <a:srgbClr val="FFFFFF"/>
              </a:solidFill>
            </a:endParaRPr>
          </a:p>
          <a:p>
            <a:pPr algn="ctr"/>
            <a:endParaRPr lang="en-GB" dirty="0">
              <a:solidFill>
                <a:srgbClr val="FFFFFF"/>
              </a:solidFill>
            </a:endParaRPr>
          </a:p>
          <a:p>
            <a:pPr algn="ctr"/>
            <a:endParaRPr lang="en-GB" dirty="0">
              <a:solidFill>
                <a:srgbClr val="FFFFFF"/>
              </a:solidFill>
            </a:endParaRPr>
          </a:p>
          <a:p>
            <a:pPr algn="ctr"/>
            <a:endParaRPr lang="en-GB" dirty="0">
              <a:solidFill>
                <a:srgbClr val="FFFFFF"/>
              </a:solidFill>
            </a:endParaRPr>
          </a:p>
          <a:p>
            <a:pPr algn="ctr"/>
            <a:endParaRPr lang="en-GB" dirty="0">
              <a:solidFill>
                <a:srgbClr val="FFFFFF"/>
              </a:solidFill>
            </a:endParaRPr>
          </a:p>
        </p:txBody>
      </p:sp>
    </p:spTree>
    <p:extLst>
      <p:ext uri="{BB962C8B-B14F-4D97-AF65-F5344CB8AC3E}">
        <p14:creationId xmlns:p14="http://schemas.microsoft.com/office/powerpoint/2010/main" val="362988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90745" y="30985"/>
            <a:ext cx="8077200" cy="1143000"/>
          </a:xfrm>
        </p:spPr>
        <p:txBody>
          <a:bodyPr wrap="square" numCol="1" compatLnSpc="1">
            <a:prstTxWarp prst="textNoShape">
              <a:avLst/>
            </a:prstTxWarp>
            <a:noAutofit/>
          </a:bodyPr>
          <a:lstStyle/>
          <a:p>
            <a:r>
              <a:rPr lang="en-GB" dirty="0">
                <a:solidFill>
                  <a:srgbClr val="00B0F0"/>
                </a:solidFill>
                <a:latin typeface="Arial" charset="0"/>
                <a:ea typeface="ヒラギノ角ゴ Pro W3" charset="-128"/>
                <a:cs typeface="ヒラギノ角ゴ Pro W3" charset="-128"/>
              </a:rPr>
              <a:t>Antigenic </a:t>
            </a:r>
            <a:r>
              <a:rPr lang="en-GB" u="sng" dirty="0">
                <a:solidFill>
                  <a:srgbClr val="00B0F0"/>
                </a:solidFill>
                <a:latin typeface="Arial" charset="0"/>
                <a:ea typeface="ヒラギノ角ゴ Pro W3" charset="-128"/>
                <a:cs typeface="ヒラギノ角ゴ Pro W3" charset="-128"/>
              </a:rPr>
              <a:t>shift</a:t>
            </a:r>
          </a:p>
        </p:txBody>
      </p:sp>
      <p:sp>
        <p:nvSpPr>
          <p:cNvPr id="24579" name="Content Placeholder 2"/>
          <p:cNvSpPr>
            <a:spLocks noGrp="1"/>
          </p:cNvSpPr>
          <p:nvPr>
            <p:ph sz="half" idx="1"/>
          </p:nvPr>
        </p:nvSpPr>
        <p:spPr>
          <a:xfrm>
            <a:off x="683568" y="1173985"/>
            <a:ext cx="3828618" cy="3983207"/>
          </a:xfrm>
        </p:spPr>
        <p:txBody>
          <a:bodyPr/>
          <a:lstStyle/>
          <a:p>
            <a:pPr marL="0" indent="0"/>
            <a:r>
              <a:rPr lang="en-GB" sz="2400" dirty="0">
                <a:latin typeface="Arial" charset="0"/>
                <a:ea typeface="ヒラギノ角ゴ Pro W3" charset="-128"/>
              </a:rPr>
              <a:t>Two or more different strains combine. This abrupt major change results in a new subtype. Immunity from previous flu infections / vaccinations may not protect against the new subtype, potentially leading to a widespread epidemic or pandemic.</a:t>
            </a:r>
          </a:p>
          <a:p>
            <a:pPr marL="0" indent="0"/>
            <a:endParaRPr lang="en-GB" sz="1600" dirty="0"/>
          </a:p>
          <a:p>
            <a:pPr marL="0" indent="0"/>
            <a:endParaRPr lang="en-GB" sz="1600" dirty="0"/>
          </a:p>
          <a:p>
            <a:pPr marL="0" indent="0"/>
            <a:endParaRPr lang="en-GB" sz="1600" dirty="0"/>
          </a:p>
          <a:p>
            <a:pPr marL="0" indent="0"/>
            <a:endParaRPr lang="en-GB" sz="1600" dirty="0"/>
          </a:p>
          <a:p>
            <a:pPr marL="0" indent="0"/>
            <a:endParaRPr lang="en-GB" sz="1600" dirty="0">
              <a:solidFill>
                <a:srgbClr val="FF0000"/>
              </a:solidFill>
              <a:latin typeface="Arial" charset="0"/>
            </a:endParaRPr>
          </a:p>
          <a:p>
            <a:endParaRPr lang="en-GB" sz="1600" dirty="0">
              <a:solidFill>
                <a:srgbClr val="FF0000"/>
              </a:solidFill>
              <a:latin typeface="Arial" charset="0"/>
              <a:ea typeface="ヒラギノ角ゴ Pro W3" charset="-128"/>
              <a:cs typeface="ヒラギノ角ゴ Pro W3" charset="-128"/>
            </a:endParaRPr>
          </a:p>
        </p:txBody>
      </p:sp>
      <p:sp>
        <p:nvSpPr>
          <p:cNvPr id="5" name="Content Placeholder 4"/>
          <p:cNvSpPr>
            <a:spLocks noGrp="1"/>
          </p:cNvSpPr>
          <p:nvPr>
            <p:ph sz="half" idx="2"/>
          </p:nvPr>
        </p:nvSpPr>
        <p:spPr/>
        <p:txBody>
          <a:bodyPr/>
          <a:lstStyle/>
          <a:p>
            <a:r>
              <a:rPr lang="en-GB" b="1" dirty="0"/>
              <a:t>Antigenic Shift</a:t>
            </a:r>
          </a:p>
        </p:txBody>
      </p:sp>
      <p:grpSp>
        <p:nvGrpSpPr>
          <p:cNvPr id="23" name="Group 22"/>
          <p:cNvGrpSpPr/>
          <p:nvPr/>
        </p:nvGrpSpPr>
        <p:grpSpPr>
          <a:xfrm>
            <a:off x="4529345" y="2714927"/>
            <a:ext cx="914400" cy="914400"/>
            <a:chOff x="1645575" y="3348980"/>
            <a:chExt cx="914400" cy="914400"/>
          </a:xfrm>
        </p:grpSpPr>
        <p:sp>
          <p:nvSpPr>
            <p:cNvPr id="24" name="Oval 23"/>
            <p:cNvSpPr/>
            <p:nvPr/>
          </p:nvSpPr>
          <p:spPr>
            <a:xfrm>
              <a:off x="1645575" y="3348980"/>
              <a:ext cx="914400"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25" name="Flowchart: Connector 24"/>
            <p:cNvSpPr/>
            <p:nvPr/>
          </p:nvSpPr>
          <p:spPr>
            <a:xfrm>
              <a:off x="1763688" y="3728187"/>
              <a:ext cx="228600" cy="2286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26" name="Flowchart: Connector 25"/>
            <p:cNvSpPr/>
            <p:nvPr/>
          </p:nvSpPr>
          <p:spPr>
            <a:xfrm>
              <a:off x="1992288" y="3954191"/>
              <a:ext cx="228600" cy="2286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27" name="Flowchart: Connector 26"/>
            <p:cNvSpPr/>
            <p:nvPr/>
          </p:nvSpPr>
          <p:spPr>
            <a:xfrm>
              <a:off x="2220888" y="3725591"/>
              <a:ext cx="228600" cy="2286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28" name="Flowchart: Connector 27"/>
            <p:cNvSpPr/>
            <p:nvPr/>
          </p:nvSpPr>
          <p:spPr>
            <a:xfrm>
              <a:off x="2045056" y="3445244"/>
              <a:ext cx="228600" cy="2286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grpSp>
      <p:sp>
        <p:nvSpPr>
          <p:cNvPr id="29" name="Oval 28"/>
          <p:cNvSpPr/>
          <p:nvPr/>
        </p:nvSpPr>
        <p:spPr>
          <a:xfrm>
            <a:off x="5482235" y="2665121"/>
            <a:ext cx="914400"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30" name="Oval 29"/>
          <p:cNvSpPr/>
          <p:nvPr/>
        </p:nvSpPr>
        <p:spPr>
          <a:xfrm>
            <a:off x="6468231" y="2665121"/>
            <a:ext cx="914400" cy="914400"/>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31" name="Right Arrow 30"/>
          <p:cNvSpPr/>
          <p:nvPr/>
        </p:nvSpPr>
        <p:spPr>
          <a:xfrm>
            <a:off x="7484893" y="2880005"/>
            <a:ext cx="553809"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32" name="Oval 31"/>
          <p:cNvSpPr/>
          <p:nvPr/>
        </p:nvSpPr>
        <p:spPr>
          <a:xfrm>
            <a:off x="8040960" y="2685699"/>
            <a:ext cx="914400"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33" name="Flowchart: Connector 32"/>
          <p:cNvSpPr/>
          <p:nvPr/>
        </p:nvSpPr>
        <p:spPr>
          <a:xfrm>
            <a:off x="5596535" y="3029619"/>
            <a:ext cx="228600" cy="228600"/>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34" name="Flowchart: Connector 33"/>
          <p:cNvSpPr/>
          <p:nvPr/>
        </p:nvSpPr>
        <p:spPr>
          <a:xfrm>
            <a:off x="6558883" y="2989477"/>
            <a:ext cx="228600" cy="228600"/>
          </a:xfrm>
          <a:prstGeom prst="flowChartConnector">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35" name="Flowchart: Connector 34"/>
          <p:cNvSpPr/>
          <p:nvPr/>
        </p:nvSpPr>
        <p:spPr>
          <a:xfrm>
            <a:off x="5825135" y="3257199"/>
            <a:ext cx="228600" cy="228600"/>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36" name="Flowchart: Connector 35"/>
          <p:cNvSpPr/>
          <p:nvPr/>
        </p:nvSpPr>
        <p:spPr>
          <a:xfrm>
            <a:off x="6165157" y="2987155"/>
            <a:ext cx="228600" cy="228600"/>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37" name="Flowchart: Connector 36"/>
          <p:cNvSpPr/>
          <p:nvPr/>
        </p:nvSpPr>
        <p:spPr>
          <a:xfrm>
            <a:off x="5825135" y="2765705"/>
            <a:ext cx="228600" cy="228600"/>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38" name="Flowchart: Connector 37"/>
          <p:cNvSpPr/>
          <p:nvPr/>
        </p:nvSpPr>
        <p:spPr>
          <a:xfrm>
            <a:off x="8383860" y="2780953"/>
            <a:ext cx="228600" cy="228600"/>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39" name="Flowchart: Connector 38"/>
          <p:cNvSpPr/>
          <p:nvPr/>
        </p:nvSpPr>
        <p:spPr>
          <a:xfrm>
            <a:off x="8155260" y="3142899"/>
            <a:ext cx="228600" cy="2286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40" name="Flowchart: Connector 39"/>
          <p:cNvSpPr/>
          <p:nvPr/>
        </p:nvSpPr>
        <p:spPr>
          <a:xfrm>
            <a:off x="8669671" y="3028599"/>
            <a:ext cx="228600" cy="228600"/>
          </a:xfrm>
          <a:prstGeom prst="flowChartConnector">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41" name="Flowchart: Connector 40"/>
          <p:cNvSpPr/>
          <p:nvPr/>
        </p:nvSpPr>
        <p:spPr>
          <a:xfrm>
            <a:off x="6819868" y="3215755"/>
            <a:ext cx="228600" cy="228600"/>
          </a:xfrm>
          <a:prstGeom prst="flowChartConnector">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42" name="Flowchart: Connector 41"/>
          <p:cNvSpPr/>
          <p:nvPr/>
        </p:nvSpPr>
        <p:spPr>
          <a:xfrm>
            <a:off x="7027693" y="2989477"/>
            <a:ext cx="228600" cy="228600"/>
          </a:xfrm>
          <a:prstGeom prst="flowChartConnector">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43" name="Flowchart: Connector 42"/>
          <p:cNvSpPr/>
          <p:nvPr/>
        </p:nvSpPr>
        <p:spPr>
          <a:xfrm>
            <a:off x="6811131" y="2712145"/>
            <a:ext cx="228600" cy="228600"/>
          </a:xfrm>
          <a:prstGeom prst="flowChartConnector">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Tree>
    <p:extLst>
      <p:ext uri="{BB962C8B-B14F-4D97-AF65-F5344CB8AC3E}">
        <p14:creationId xmlns:p14="http://schemas.microsoft.com/office/powerpoint/2010/main" val="1139631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35768"/>
            <a:ext cx="8077200" cy="1143000"/>
          </a:xfrm>
        </p:spPr>
        <p:txBody>
          <a:bodyPr/>
          <a:lstStyle/>
          <a:p>
            <a:r>
              <a:rPr lang="en-GB" dirty="0">
                <a:solidFill>
                  <a:srgbClr val="00B0F0"/>
                </a:solidFill>
                <a:latin typeface="Arial" charset="0"/>
                <a:ea typeface="ヒラギノ角ゴ Pro W3" charset="-128"/>
                <a:cs typeface="ヒラギノ角ゴ Pro W3" charset="-128"/>
              </a:rPr>
              <a:t>Influenza: Characteristics </a:t>
            </a:r>
            <a:endParaRPr lang="en-GB" dirty="0">
              <a:solidFill>
                <a:srgbClr val="00B0F0"/>
              </a:solidFill>
            </a:endParaRPr>
          </a:p>
        </p:txBody>
      </p:sp>
      <p:sp>
        <p:nvSpPr>
          <p:cNvPr id="3" name="Content Placeholder 2"/>
          <p:cNvSpPr>
            <a:spLocks noGrp="1"/>
          </p:cNvSpPr>
          <p:nvPr>
            <p:ph idx="1"/>
          </p:nvPr>
        </p:nvSpPr>
        <p:spPr>
          <a:xfrm>
            <a:off x="251520" y="1155209"/>
            <a:ext cx="8365232" cy="4824536"/>
          </a:xfrm>
        </p:spPr>
        <p:txBody>
          <a:bodyPr/>
          <a:lstStyle/>
          <a:p>
            <a:pPr marL="166687" lvl="1" indent="0">
              <a:lnSpc>
                <a:spcPct val="90000"/>
              </a:lnSpc>
              <a:spcBef>
                <a:spcPct val="0"/>
              </a:spcBef>
              <a:buNone/>
            </a:pPr>
            <a:r>
              <a:rPr lang="en-GB" sz="2000" dirty="0">
                <a:latin typeface="Arial" charset="0"/>
              </a:rPr>
              <a:t>Easily transmitted by droplets, small-particle aerosols and by hand to mouth/eye contamination from a contaminated surface or respiratory secretions of an infected person.</a:t>
            </a:r>
          </a:p>
          <a:p>
            <a:pPr marL="166687" lvl="1" indent="0">
              <a:lnSpc>
                <a:spcPct val="90000"/>
              </a:lnSpc>
              <a:spcBef>
                <a:spcPct val="0"/>
              </a:spcBef>
              <a:buNone/>
            </a:pPr>
            <a:endParaRPr lang="en-GB" sz="2000" dirty="0">
              <a:latin typeface="Arial" charset="0"/>
            </a:endParaRPr>
          </a:p>
          <a:p>
            <a:pPr marL="166687" lvl="1" indent="0">
              <a:lnSpc>
                <a:spcPct val="90000"/>
              </a:lnSpc>
              <a:spcBef>
                <a:spcPct val="0"/>
              </a:spcBef>
              <a:buNone/>
            </a:pPr>
            <a:r>
              <a:rPr lang="en-GB" sz="2000" dirty="0">
                <a:latin typeface="Arial" charset="0"/>
              </a:rPr>
              <a:t>People with mild or no symptoms can still infect others.</a:t>
            </a:r>
          </a:p>
          <a:p>
            <a:pPr marL="166687" lvl="1" indent="0">
              <a:lnSpc>
                <a:spcPct val="90000"/>
              </a:lnSpc>
              <a:spcBef>
                <a:spcPct val="0"/>
              </a:spcBef>
              <a:buNone/>
            </a:pPr>
            <a:endParaRPr lang="en-GB" sz="2000" dirty="0">
              <a:latin typeface="Arial" charset="0"/>
            </a:endParaRPr>
          </a:p>
          <a:p>
            <a:pPr marL="166687" lvl="1" indent="0">
              <a:lnSpc>
                <a:spcPct val="90000"/>
              </a:lnSpc>
              <a:spcBef>
                <a:spcPct val="0"/>
              </a:spcBef>
              <a:buNone/>
            </a:pPr>
            <a:r>
              <a:rPr lang="en-GB" sz="2000" dirty="0">
                <a:latin typeface="Arial" charset="0"/>
              </a:rPr>
              <a:t>Incubation period 1-5 days (average 2-3 days), although may be longer especially in people with immune deficiency (immunosuppression).</a:t>
            </a:r>
          </a:p>
          <a:p>
            <a:pPr marL="444500" lvl="1" indent="-277813">
              <a:lnSpc>
                <a:spcPct val="90000"/>
              </a:lnSpc>
              <a:spcBef>
                <a:spcPct val="0"/>
              </a:spcBef>
            </a:pPr>
            <a:endParaRPr lang="en-GB" sz="2000" dirty="0">
              <a:latin typeface="Arial" charset="0"/>
            </a:endParaRPr>
          </a:p>
          <a:p>
            <a:pPr marL="166687" lvl="1" indent="0">
              <a:lnSpc>
                <a:spcPct val="90000"/>
              </a:lnSpc>
              <a:spcBef>
                <a:spcPct val="0"/>
              </a:spcBef>
              <a:buNone/>
            </a:pPr>
            <a:r>
              <a:rPr lang="en-GB" sz="2000" b="1" dirty="0">
                <a:latin typeface="Arial" charset="0"/>
              </a:rPr>
              <a:t>Common symptoms include:</a:t>
            </a:r>
          </a:p>
          <a:p>
            <a:pPr marL="909637" lvl="2" indent="-342900">
              <a:lnSpc>
                <a:spcPct val="90000"/>
              </a:lnSpc>
              <a:spcBef>
                <a:spcPct val="0"/>
              </a:spcBef>
              <a:buClr>
                <a:srgbClr val="00B0F0"/>
              </a:buClr>
              <a:buSzPct val="100000"/>
              <a:buFont typeface="Wingdings" panose="05000000000000000000" pitchFamily="2" charset="2"/>
              <a:buChar char="Ø"/>
            </a:pPr>
            <a:r>
              <a:rPr lang="en-GB" dirty="0">
                <a:latin typeface="Arial" charset="0"/>
              </a:rPr>
              <a:t>sudden onset of fever, chills, headache, muscle and joint pain and extreme fatigue</a:t>
            </a:r>
          </a:p>
          <a:p>
            <a:pPr marL="909637" lvl="2" indent="-342900">
              <a:lnSpc>
                <a:spcPct val="90000"/>
              </a:lnSpc>
              <a:spcBef>
                <a:spcPct val="0"/>
              </a:spcBef>
              <a:buClr>
                <a:srgbClr val="00B0F0"/>
              </a:buClr>
              <a:buSzPct val="100000"/>
              <a:buFont typeface="Wingdings" panose="05000000000000000000" pitchFamily="2" charset="2"/>
              <a:buChar char="Ø"/>
            </a:pPr>
            <a:r>
              <a:rPr lang="en-GB" dirty="0">
                <a:latin typeface="Arial" charset="0"/>
              </a:rPr>
              <a:t>dry cough, sore throat and stuffy nose</a:t>
            </a:r>
          </a:p>
          <a:p>
            <a:pPr marL="909637" lvl="2" indent="-342900">
              <a:lnSpc>
                <a:spcPct val="90000"/>
              </a:lnSpc>
              <a:spcBef>
                <a:spcPct val="0"/>
              </a:spcBef>
              <a:buClr>
                <a:srgbClr val="00B0F0"/>
              </a:buClr>
              <a:buSzPct val="100000"/>
              <a:buFont typeface="Wingdings" panose="05000000000000000000" pitchFamily="2" charset="2"/>
              <a:buChar char="Ø"/>
            </a:pPr>
            <a:r>
              <a:rPr lang="en-GB" dirty="0">
                <a:latin typeface="Arial" charset="0"/>
              </a:rPr>
              <a:t>in young children, gastrointestinal symptoms such as vomiting and diarrhoea, may be seen.</a:t>
            </a:r>
          </a:p>
          <a:p>
            <a:endParaRPr lang="en-GB" sz="1600" dirty="0"/>
          </a:p>
        </p:txBody>
      </p:sp>
    </p:spTree>
    <p:extLst>
      <p:ext uri="{BB962C8B-B14F-4D97-AF65-F5344CB8AC3E}">
        <p14:creationId xmlns:p14="http://schemas.microsoft.com/office/powerpoint/2010/main" val="607046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507896" y="81297"/>
            <a:ext cx="7992888" cy="647923"/>
          </a:xfrm>
        </p:spPr>
        <p:txBody>
          <a:bodyPr wrap="square" numCol="1" compatLnSpc="1">
            <a:prstTxWarp prst="textNoShape">
              <a:avLst/>
            </a:prstTxWarp>
          </a:bodyPr>
          <a:lstStyle/>
          <a:p>
            <a:r>
              <a:rPr lang="en-GB" dirty="0">
                <a:solidFill>
                  <a:srgbClr val="00B0F0"/>
                </a:solidFill>
                <a:ea typeface="ヒラギノ角ゴ Pro W3" charset="-128"/>
                <a:cs typeface="ヒラギノ角ゴ Pro W3" charset="-128"/>
              </a:rPr>
              <a:t>Influenza: Complications</a:t>
            </a:r>
          </a:p>
        </p:txBody>
      </p:sp>
      <p:sp>
        <p:nvSpPr>
          <p:cNvPr id="27651" name="Content Placeholder 2"/>
          <p:cNvSpPr>
            <a:spLocks noGrp="1"/>
          </p:cNvSpPr>
          <p:nvPr>
            <p:ph idx="1"/>
          </p:nvPr>
        </p:nvSpPr>
        <p:spPr>
          <a:xfrm>
            <a:off x="363880" y="729220"/>
            <a:ext cx="8136904" cy="4896544"/>
          </a:xfrm>
        </p:spPr>
        <p:txBody>
          <a:bodyPr/>
          <a:lstStyle/>
          <a:p>
            <a:pPr>
              <a:spcAft>
                <a:spcPts val="1200"/>
              </a:spcAft>
            </a:pPr>
            <a:r>
              <a:rPr lang="en-GB" sz="1800" b="1" dirty="0">
                <a:ea typeface="ヒラギノ角ゴ Pro W3" charset="-128"/>
                <a:cs typeface="ヒラギノ角ゴ Pro W3" charset="-128"/>
              </a:rPr>
              <a:t>Common:</a:t>
            </a:r>
          </a:p>
          <a:p>
            <a:pPr marL="342900" lvl="1">
              <a:lnSpc>
                <a:spcPct val="90000"/>
              </a:lnSpc>
              <a:spcBef>
                <a:spcPct val="0"/>
              </a:spcBef>
              <a:spcAft>
                <a:spcPts val="600"/>
              </a:spcAft>
            </a:pPr>
            <a:r>
              <a:rPr lang="en-GB" sz="1800" dirty="0"/>
              <a:t>bronchitis</a:t>
            </a:r>
          </a:p>
          <a:p>
            <a:pPr marL="342900" lvl="1">
              <a:lnSpc>
                <a:spcPct val="90000"/>
              </a:lnSpc>
              <a:spcBef>
                <a:spcPct val="0"/>
              </a:spcBef>
              <a:spcAft>
                <a:spcPts val="600"/>
              </a:spcAft>
            </a:pPr>
            <a:r>
              <a:rPr lang="en-GB" sz="1800" dirty="0"/>
              <a:t>otitis media (children), sinusitis</a:t>
            </a:r>
          </a:p>
          <a:p>
            <a:pPr marL="342900" lvl="1">
              <a:lnSpc>
                <a:spcPct val="90000"/>
              </a:lnSpc>
              <a:spcBef>
                <a:spcPct val="0"/>
              </a:spcBef>
              <a:spcAft>
                <a:spcPts val="600"/>
              </a:spcAft>
            </a:pPr>
            <a:r>
              <a:rPr lang="en-GB" sz="1800" dirty="0"/>
              <a:t>secondary bacterial pneumonia</a:t>
            </a:r>
            <a:endParaRPr lang="en-GB" sz="1800" dirty="0">
              <a:ea typeface="ヒラギノ角ゴ Pro W3" charset="-128"/>
              <a:cs typeface="ヒラギノ角ゴ Pro W3" charset="-128"/>
            </a:endParaRPr>
          </a:p>
          <a:p>
            <a:pPr>
              <a:spcAft>
                <a:spcPts val="1200"/>
              </a:spcAft>
            </a:pPr>
            <a:r>
              <a:rPr lang="en-GB" sz="1800" b="1" dirty="0">
                <a:ea typeface="ヒラギノ角ゴ Pro W3" charset="-128"/>
                <a:cs typeface="ヒラギノ角ゴ Pro W3" charset="-128"/>
              </a:rPr>
              <a:t>Less common:</a:t>
            </a:r>
          </a:p>
          <a:p>
            <a:pPr marL="342900" lvl="1">
              <a:lnSpc>
                <a:spcPct val="90000"/>
              </a:lnSpc>
              <a:spcBef>
                <a:spcPct val="0"/>
              </a:spcBef>
              <a:spcAft>
                <a:spcPts val="600"/>
              </a:spcAft>
              <a:buFont typeface="Arial" charset="0"/>
              <a:buChar char="•"/>
            </a:pPr>
            <a:r>
              <a:rPr lang="en-GB" sz="1800" dirty="0"/>
              <a:t>meningitis, encephalitis, meningoencephalitis</a:t>
            </a:r>
          </a:p>
          <a:p>
            <a:pPr marL="342900" lvl="1">
              <a:lnSpc>
                <a:spcPct val="90000"/>
              </a:lnSpc>
              <a:spcBef>
                <a:spcPct val="0"/>
              </a:spcBef>
              <a:spcAft>
                <a:spcPts val="600"/>
              </a:spcAft>
              <a:buFont typeface="Wingdings" panose="05000000000000000000" pitchFamily="2" charset="2"/>
              <a:buChar char="q"/>
            </a:pPr>
            <a:r>
              <a:rPr lang="en-GB" sz="1800" dirty="0"/>
              <a:t>primary influenza pneumonia</a:t>
            </a:r>
          </a:p>
          <a:p>
            <a:pPr marL="166687" lvl="1" indent="0">
              <a:lnSpc>
                <a:spcPct val="90000"/>
              </a:lnSpc>
              <a:spcBef>
                <a:spcPct val="0"/>
              </a:spcBef>
              <a:spcAft>
                <a:spcPts val="600"/>
              </a:spcAft>
            </a:pPr>
            <a:endParaRPr lang="en-GB" sz="1600" dirty="0"/>
          </a:p>
          <a:p>
            <a:pPr marL="0" indent="0">
              <a:spcBef>
                <a:spcPct val="0"/>
              </a:spcBef>
              <a:spcAft>
                <a:spcPts val="600"/>
              </a:spcAft>
            </a:pPr>
            <a:r>
              <a:rPr lang="en-GB" sz="1800" b="1" dirty="0"/>
              <a:t>Risk of complications is higher in:</a:t>
            </a:r>
          </a:p>
          <a:p>
            <a:pPr marL="285750" indent="-285750">
              <a:spcBef>
                <a:spcPct val="0"/>
              </a:spcBef>
              <a:spcAft>
                <a:spcPts val="600"/>
              </a:spcAft>
              <a:buFont typeface="Wingdings" panose="05000000000000000000" pitchFamily="2" charset="2"/>
              <a:buChar char="v"/>
            </a:pPr>
            <a:endParaRPr lang="en-GB" sz="1600" dirty="0">
              <a:latin typeface="Arial" charset="0"/>
            </a:endParaRPr>
          </a:p>
          <a:p>
            <a:pPr marL="0" indent="0">
              <a:spcBef>
                <a:spcPct val="0"/>
              </a:spcBef>
              <a:spcAft>
                <a:spcPts val="600"/>
              </a:spcAft>
            </a:pPr>
            <a:r>
              <a:rPr lang="en-GB" sz="1600" dirty="0">
                <a:latin typeface="Arial" charset="0"/>
                <a:ea typeface="ヒラギノ角ゴ Pro W3" charset="-128"/>
                <a:cs typeface="ヒラギノ角ゴ Pro W3" charset="-128"/>
              </a:rPr>
              <a:t> </a:t>
            </a:r>
          </a:p>
        </p:txBody>
      </p:sp>
      <p:sp>
        <p:nvSpPr>
          <p:cNvPr id="4" name="Slide Number Placeholder 3"/>
          <p:cNvSpPr>
            <a:spLocks noGrp="1"/>
          </p:cNvSpPr>
          <p:nvPr>
            <p:ph type="sldNum" sz="quarter" idx="4294967295"/>
          </p:nvPr>
        </p:nvSpPr>
        <p:spPr>
          <a:xfrm>
            <a:off x="-2015" y="6308725"/>
            <a:ext cx="9144000" cy="549275"/>
          </a:xfrm>
          <a:prstGeom prst="rect">
            <a:avLst/>
          </a:prstGeom>
        </p:spPr>
        <p:txBody>
          <a:bodyPr/>
          <a:lstStyle/>
          <a:p>
            <a:pPr>
              <a:defRPr/>
            </a:pPr>
            <a:r>
              <a:rPr lang="en-US" dirty="0">
                <a:solidFill>
                  <a:srgbClr val="FFFFFF"/>
                </a:solidFill>
              </a:rPr>
              <a:t>  </a:t>
            </a:r>
            <a:fld id="{2565FA6D-D4C8-4C4C-AC4B-3269734D34D8}" type="slidenum">
              <a:rPr lang="en-US">
                <a:solidFill>
                  <a:srgbClr val="FFFFFF"/>
                </a:solidFill>
              </a:rPr>
              <a:pPr>
                <a:defRPr/>
              </a:pPr>
              <a:t>9</a:t>
            </a:fld>
            <a:endParaRPr lang="en-US" dirty="0">
              <a:solidFill>
                <a:srgbClr val="FFFFFF"/>
              </a:solidFill>
            </a:endParaRPr>
          </a:p>
        </p:txBody>
      </p:sp>
      <p:graphicFrame>
        <p:nvGraphicFramePr>
          <p:cNvPr id="2" name="Table 1">
            <a:extLst>
              <a:ext uri="{FF2B5EF4-FFF2-40B4-BE49-F238E27FC236}">
                <a16:creationId xmlns:a16="http://schemas.microsoft.com/office/drawing/2014/main" id="{5979EE26-9C40-4C7B-9D14-BAC5EA11D0CB}"/>
              </a:ext>
            </a:extLst>
          </p:cNvPr>
          <p:cNvGraphicFramePr>
            <a:graphicFrameLocks noGrp="1"/>
          </p:cNvGraphicFramePr>
          <p:nvPr>
            <p:extLst>
              <p:ext uri="{D42A27DB-BD31-4B8C-83A1-F6EECF244321}">
                <p14:modId xmlns:p14="http://schemas.microsoft.com/office/powerpoint/2010/main" val="3611456667"/>
              </p:ext>
            </p:extLst>
          </p:nvPr>
        </p:nvGraphicFramePr>
        <p:xfrm>
          <a:off x="363880" y="4005064"/>
          <a:ext cx="8416240" cy="1833880"/>
        </p:xfrm>
        <a:graphic>
          <a:graphicData uri="http://schemas.openxmlformats.org/drawingml/2006/table">
            <a:tbl>
              <a:tblPr firstRow="1" bandRow="1">
                <a:tableStyleId>{2D5ABB26-0587-4C30-8999-92F81FD0307C}</a:tableStyleId>
              </a:tblPr>
              <a:tblGrid>
                <a:gridCol w="4208120">
                  <a:extLst>
                    <a:ext uri="{9D8B030D-6E8A-4147-A177-3AD203B41FA5}">
                      <a16:colId xmlns:a16="http://schemas.microsoft.com/office/drawing/2014/main" val="3931734379"/>
                    </a:ext>
                  </a:extLst>
                </a:gridCol>
                <a:gridCol w="4208120">
                  <a:extLst>
                    <a:ext uri="{9D8B030D-6E8A-4147-A177-3AD203B41FA5}">
                      <a16:colId xmlns:a16="http://schemas.microsoft.com/office/drawing/2014/main" val="4000984491"/>
                    </a:ext>
                  </a:extLst>
                </a:gridCol>
              </a:tblGrid>
              <a:tr h="370840">
                <a:tc>
                  <a:txBody>
                    <a:bodyPr/>
                    <a:lstStyle/>
                    <a:p>
                      <a:r>
                        <a:rPr lang="en-GB" sz="1800" dirty="0">
                          <a:solidFill>
                            <a:schemeClr val="bg1"/>
                          </a:solidFill>
                        </a:rPr>
                        <a:t>- children under 6 months</a:t>
                      </a:r>
                    </a:p>
                  </a:txBody>
                  <a:tcPr/>
                </a:tc>
                <a:tc>
                  <a:txBody>
                    <a:bodyPr/>
                    <a:lstStyle/>
                    <a:p>
                      <a:r>
                        <a:rPr lang="en-GB" sz="1800" dirty="0">
                          <a:solidFill>
                            <a:schemeClr val="bg1"/>
                          </a:solidFill>
                        </a:rPr>
                        <a:t>- Older people </a:t>
                      </a:r>
                    </a:p>
                  </a:txBody>
                  <a:tcPr/>
                </a:tc>
                <a:extLst>
                  <a:ext uri="{0D108BD9-81ED-4DB2-BD59-A6C34878D82A}">
                    <a16:rowId xmlns:a16="http://schemas.microsoft.com/office/drawing/2014/main" val="2381585864"/>
                  </a:ext>
                </a:extLst>
              </a:tr>
              <a:tr h="370840">
                <a:tc>
                  <a:txBody>
                    <a:bodyPr/>
                    <a:lstStyle/>
                    <a:p>
                      <a:r>
                        <a:rPr lang="en-GB" sz="1800" dirty="0">
                          <a:solidFill>
                            <a:schemeClr val="bg1"/>
                          </a:solidFill>
                        </a:rPr>
                        <a:t>- those with underlying health conditions such as respiratory disease, cardiac disease, long term neurological conditions or immunosuppression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chemeClr val="bg1"/>
                          </a:solidFill>
                        </a:rPr>
                        <a:t>- pregnant women (influenza during pregnancy is also associated with perinatal mortality, prematurity, small for gestational age (SGA) and low birth weight)</a:t>
                      </a:r>
                    </a:p>
                  </a:txBody>
                  <a:tcPr/>
                </a:tc>
                <a:extLst>
                  <a:ext uri="{0D108BD9-81ED-4DB2-BD59-A6C34878D82A}">
                    <a16:rowId xmlns:a16="http://schemas.microsoft.com/office/drawing/2014/main" val="1848926737"/>
                  </a:ext>
                </a:extLst>
              </a:tr>
            </a:tbl>
          </a:graphicData>
        </a:graphic>
      </p:graphicFrame>
    </p:spTree>
    <p:extLst>
      <p:ext uri="{BB962C8B-B14F-4D97-AF65-F5344CB8AC3E}">
        <p14:creationId xmlns:p14="http://schemas.microsoft.com/office/powerpoint/2010/main" val="21197897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CB9FEA-AC5A-4E5C-8EB3-88FC2399AE97}"/>
              </a:ext>
            </a:extLst>
          </p:cNvPr>
          <p:cNvSpPr>
            <a:spLocks noGrp="1"/>
          </p:cNvSpPr>
          <p:nvPr>
            <p:ph idx="1"/>
          </p:nvPr>
        </p:nvSpPr>
        <p:spPr>
          <a:xfrm>
            <a:off x="685800" y="1916832"/>
            <a:ext cx="8077200" cy="2016224"/>
          </a:xfrm>
        </p:spPr>
        <p:txBody>
          <a:bodyPr/>
          <a:lstStyle/>
          <a:p>
            <a:pPr algn="ctr"/>
            <a:r>
              <a:rPr lang="en-GB" sz="6000" b="1" dirty="0">
                <a:solidFill>
                  <a:srgbClr val="00B0F0"/>
                </a:solidFill>
              </a:rPr>
              <a:t>Flu epidemiology</a:t>
            </a:r>
          </a:p>
        </p:txBody>
      </p:sp>
    </p:spTree>
    <p:extLst>
      <p:ext uri="{BB962C8B-B14F-4D97-AF65-F5344CB8AC3E}">
        <p14:creationId xmlns:p14="http://schemas.microsoft.com/office/powerpoint/2010/main" val="964948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108520" y="264263"/>
            <a:ext cx="9252520" cy="502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rgbClr val="00A8CA"/>
              </a:buClr>
              <a:buSzPct val="65000"/>
              <a:buFont typeface="Wingdings" pitchFamily="2" charset="2"/>
              <a:buChar char="•"/>
              <a:defRPr sz="3000">
                <a:solidFill>
                  <a:schemeClr val="bg2"/>
                </a:solidFill>
                <a:latin typeface="Arial" pitchFamily="34" charset="0"/>
              </a:defRPr>
            </a:lvl1pPr>
            <a:lvl2pPr marL="742950" indent="-285750" eaLnBrk="0" hangingPunct="0">
              <a:spcBef>
                <a:spcPct val="20000"/>
              </a:spcBef>
              <a:buClr>
                <a:schemeClr val="tx1"/>
              </a:buClr>
              <a:buSzPct val="90000"/>
              <a:buChar char="–"/>
              <a:defRPr sz="2400">
                <a:solidFill>
                  <a:schemeClr val="bg2"/>
                </a:solidFill>
                <a:latin typeface="Arial" pitchFamily="34" charset="0"/>
              </a:defRPr>
            </a:lvl2pPr>
            <a:lvl3pPr marL="1143000" indent="-228600" eaLnBrk="0" hangingPunct="0">
              <a:spcBef>
                <a:spcPct val="20000"/>
              </a:spcBef>
              <a:buClr>
                <a:schemeClr val="accent1"/>
              </a:buClr>
              <a:buSzPct val="60000"/>
              <a:buFont typeface="Wingdings" pitchFamily="2" charset="2"/>
              <a:buChar char="l"/>
              <a:defRPr sz="2000">
                <a:solidFill>
                  <a:schemeClr val="bg2"/>
                </a:solidFill>
                <a:latin typeface="Arial" pitchFamily="34" charset="0"/>
              </a:defRPr>
            </a:lvl3pPr>
            <a:lvl4pPr marL="1562100" indent="-228600" eaLnBrk="0" hangingPunct="0">
              <a:spcBef>
                <a:spcPct val="20000"/>
              </a:spcBef>
              <a:buClr>
                <a:schemeClr val="tx1"/>
              </a:buClr>
              <a:buChar char="–"/>
              <a:defRPr sz="2000">
                <a:solidFill>
                  <a:schemeClr val="bg2"/>
                </a:solidFill>
                <a:latin typeface="Arial" pitchFamily="34" charset="0"/>
              </a:defRPr>
            </a:lvl4pPr>
            <a:lvl5pPr marL="1981200" indent="-228600" eaLnBrk="0" hangingPunct="0">
              <a:spcBef>
                <a:spcPct val="20000"/>
              </a:spcBef>
              <a:buClr>
                <a:schemeClr val="accent1"/>
              </a:buClr>
              <a:buChar char="•"/>
              <a:defRPr sz="2000">
                <a:solidFill>
                  <a:schemeClr val="bg2"/>
                </a:solidFill>
                <a:latin typeface="Arial" pitchFamily="34" charset="0"/>
              </a:defRPr>
            </a:lvl5pPr>
            <a:lvl6pPr marL="2438400" indent="-228600" eaLnBrk="0" fontAlgn="base" hangingPunct="0">
              <a:spcBef>
                <a:spcPct val="20000"/>
              </a:spcBef>
              <a:spcAft>
                <a:spcPct val="0"/>
              </a:spcAft>
              <a:buClr>
                <a:schemeClr val="accent1"/>
              </a:buClr>
              <a:buChar char="•"/>
              <a:defRPr sz="2000">
                <a:solidFill>
                  <a:schemeClr val="bg2"/>
                </a:solidFill>
                <a:latin typeface="Arial" pitchFamily="34" charset="0"/>
              </a:defRPr>
            </a:lvl6pPr>
            <a:lvl7pPr marL="2895600" indent="-228600" eaLnBrk="0" fontAlgn="base" hangingPunct="0">
              <a:spcBef>
                <a:spcPct val="20000"/>
              </a:spcBef>
              <a:spcAft>
                <a:spcPct val="0"/>
              </a:spcAft>
              <a:buClr>
                <a:schemeClr val="accent1"/>
              </a:buClr>
              <a:buChar char="•"/>
              <a:defRPr sz="2000">
                <a:solidFill>
                  <a:schemeClr val="bg2"/>
                </a:solidFill>
                <a:latin typeface="Arial" pitchFamily="34" charset="0"/>
              </a:defRPr>
            </a:lvl7pPr>
            <a:lvl8pPr marL="3352800" indent="-228600" eaLnBrk="0" fontAlgn="base" hangingPunct="0">
              <a:spcBef>
                <a:spcPct val="20000"/>
              </a:spcBef>
              <a:spcAft>
                <a:spcPct val="0"/>
              </a:spcAft>
              <a:buClr>
                <a:schemeClr val="accent1"/>
              </a:buClr>
              <a:buChar char="•"/>
              <a:defRPr sz="2000">
                <a:solidFill>
                  <a:schemeClr val="bg2"/>
                </a:solidFill>
                <a:latin typeface="Arial" pitchFamily="34" charset="0"/>
              </a:defRPr>
            </a:lvl8pPr>
            <a:lvl9pPr marL="3810000" indent="-228600" eaLnBrk="0" fontAlgn="base" hangingPunct="0">
              <a:spcBef>
                <a:spcPct val="20000"/>
              </a:spcBef>
              <a:spcAft>
                <a:spcPct val="0"/>
              </a:spcAft>
              <a:buClr>
                <a:schemeClr val="accent1"/>
              </a:buClr>
              <a:buChar char="•"/>
              <a:defRPr sz="2000">
                <a:solidFill>
                  <a:schemeClr val="bg2"/>
                </a:solidFill>
                <a:latin typeface="Arial" pitchFamily="34" charset="0"/>
              </a:defRPr>
            </a:lvl9pPr>
          </a:lstStyle>
          <a:p>
            <a:pPr algn="ctr" eaLnBrk="1" hangingPunct="1">
              <a:spcBef>
                <a:spcPct val="0"/>
              </a:spcBef>
              <a:buClrTx/>
              <a:buSzTx/>
              <a:buFontTx/>
              <a:buNone/>
            </a:pPr>
            <a:r>
              <a:rPr lang="en-GB" altLang="en-US" sz="2800" b="1" dirty="0">
                <a:solidFill>
                  <a:srgbClr val="00B0F0"/>
                </a:solidFill>
                <a:latin typeface="Calibri" pitchFamily="34" charset="0"/>
              </a:rPr>
              <a:t>GP influenza/flu-like illness (FLI) consultation rates</a:t>
            </a:r>
          </a:p>
        </p:txBody>
      </p:sp>
      <p:sp>
        <p:nvSpPr>
          <p:cNvPr id="2" name="Rectangle 1">
            <a:extLst>
              <a:ext uri="{FF2B5EF4-FFF2-40B4-BE49-F238E27FC236}">
                <a16:creationId xmlns:a16="http://schemas.microsoft.com/office/drawing/2014/main" id="{39314DBC-F4E6-482A-9A05-DF89747F1265}"/>
              </a:ext>
            </a:extLst>
          </p:cNvPr>
          <p:cNvSpPr/>
          <p:nvPr/>
        </p:nvSpPr>
        <p:spPr>
          <a:xfrm>
            <a:off x="3995936" y="5209853"/>
            <a:ext cx="4536504" cy="905825"/>
          </a:xfrm>
          <a:prstGeom prst="rect">
            <a:avLst/>
          </a:prstGeom>
        </p:spPr>
        <p:txBody>
          <a:bodyPr wrap="square">
            <a:spAutoFit/>
          </a:bodyPr>
          <a:lstStyle/>
          <a:p>
            <a:pPr>
              <a:lnSpc>
                <a:spcPct val="115000"/>
              </a:lnSpc>
              <a:spcBef>
                <a:spcPts val="2625"/>
              </a:spcBef>
              <a:spcAft>
                <a:spcPts val="0"/>
              </a:spcAft>
            </a:pPr>
            <a:r>
              <a:rPr lang="en-GB" sz="1500" dirty="0">
                <a:solidFill>
                  <a:srgbClr val="0B0C0C"/>
                </a:solidFill>
                <a:latin typeface="Arial" panose="020B0604020202020204" pitchFamily="34" charset="0"/>
                <a:ea typeface="Times New Roman" panose="02020603050405020304" pitchFamily="18" charset="0"/>
                <a:cs typeface="Times New Roman" panose="02020603050405020304" pitchFamily="18" charset="0"/>
              </a:rPr>
              <a:t>Northern Ireland GP consultation rates for ‘flu/ILI’, 2021/22 – 2024/25</a:t>
            </a:r>
            <a:r>
              <a:rPr lang="en-GB" sz="1500" dirty="0"/>
              <a:t>I</a:t>
            </a:r>
            <a:r>
              <a:rPr lang="en-GB" sz="1600" dirty="0">
                <a:hlinkClick r:id="rId3"/>
              </a:rPr>
              <a:t>Respiratory surveillance report | HSC Public Health Agency</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EE163F37-78BE-4241-8A03-C16CB0D5B197}"/>
              </a:ext>
            </a:extLst>
          </p:cNvPr>
          <p:cNvPicPr>
            <a:picLocks noChangeAspect="1"/>
          </p:cNvPicPr>
          <p:nvPr/>
        </p:nvPicPr>
        <p:blipFill>
          <a:blip r:embed="rId4"/>
          <a:stretch>
            <a:fillRect/>
          </a:stretch>
        </p:blipFill>
        <p:spPr>
          <a:xfrm>
            <a:off x="1365841" y="759447"/>
            <a:ext cx="6412317" cy="4408135"/>
          </a:xfrm>
          <a:prstGeom prst="rect">
            <a:avLst/>
          </a:prstGeom>
        </p:spPr>
      </p:pic>
    </p:spTree>
    <p:extLst>
      <p:ext uri="{BB962C8B-B14F-4D97-AF65-F5344CB8AC3E}">
        <p14:creationId xmlns:p14="http://schemas.microsoft.com/office/powerpoint/2010/main" val="23612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3"/>
          <p:cNvSpPr>
            <a:spLocks noGrp="1"/>
          </p:cNvSpPr>
          <p:nvPr>
            <p:ph type="title"/>
          </p:nvPr>
        </p:nvSpPr>
        <p:spPr>
          <a:xfrm>
            <a:off x="569913" y="404813"/>
            <a:ext cx="8077200" cy="1143000"/>
          </a:xfrm>
        </p:spPr>
        <p:txBody>
          <a:bodyPr/>
          <a:lstStyle/>
          <a:p>
            <a:pPr algn="ctr"/>
            <a:r>
              <a:rPr lang="en-GB" altLang="en-US" sz="3200" dirty="0">
                <a:solidFill>
                  <a:srgbClr val="00B0F0"/>
                </a:solidFill>
              </a:rPr>
              <a:t>Influenza Weekly Surveillance Bulletin, </a:t>
            </a:r>
            <a:br>
              <a:rPr lang="en-GB" altLang="en-US" sz="3200" dirty="0">
                <a:solidFill>
                  <a:srgbClr val="00B0F0"/>
                </a:solidFill>
              </a:rPr>
            </a:br>
            <a:r>
              <a:rPr lang="en-GB" altLang="en-US" sz="3200" dirty="0">
                <a:solidFill>
                  <a:srgbClr val="00B0F0"/>
                </a:solidFill>
              </a:rPr>
              <a:t>Northern Ireland</a:t>
            </a:r>
          </a:p>
        </p:txBody>
      </p:sp>
      <p:sp>
        <p:nvSpPr>
          <p:cNvPr id="3" name="Content Placeholder 2"/>
          <p:cNvSpPr>
            <a:spLocks noGrp="1"/>
          </p:cNvSpPr>
          <p:nvPr>
            <p:ph idx="4294967295"/>
          </p:nvPr>
        </p:nvSpPr>
        <p:spPr>
          <a:xfrm>
            <a:off x="251520" y="1772816"/>
            <a:ext cx="3779837" cy="2089150"/>
          </a:xfrm>
        </p:spPr>
        <p:txBody>
          <a:bodyPr/>
          <a:lstStyle/>
          <a:p>
            <a:pPr marL="0" indent="0">
              <a:buFont typeface="Wingdings" pitchFamily="2" charset="2"/>
              <a:buNone/>
              <a:defRPr/>
            </a:pPr>
            <a:r>
              <a:rPr lang="en-GB" sz="1600" dirty="0">
                <a:solidFill>
                  <a:schemeClr val="bg1"/>
                </a:solidFill>
              </a:rPr>
              <a:t>The PHA Health Protection Flu team monitors flu activity throughout the year. This includes information on primary care consultations, laboratory testing and positivity, strain types, indicators of severity including hospitalisations, intensive care admissions, respiratory deaths and excess all-cause mortality.</a:t>
            </a:r>
            <a:endParaRPr lang="en-GB" sz="1600" dirty="0">
              <a:solidFill>
                <a:schemeClr val="bg1"/>
              </a:solidFill>
              <a:hlinkClick r:id="rId3">
                <a:extLst>
                  <a:ext uri="{A12FA001-AC4F-418D-AE19-62706E023703}">
                    <ahyp:hlinkClr xmlns:ahyp="http://schemas.microsoft.com/office/drawing/2018/hyperlinkcolor" val="tx"/>
                  </a:ext>
                </a:extLst>
              </a:hlinkClick>
            </a:endParaRPr>
          </a:p>
          <a:p>
            <a:pPr marL="0" indent="0">
              <a:buFont typeface="Wingdings" pitchFamily="2" charset="2"/>
              <a:buNone/>
              <a:defRPr/>
            </a:pPr>
            <a:r>
              <a:rPr lang="en-GB" sz="2400" dirty="0">
                <a:solidFill>
                  <a:srgbClr val="FF0000"/>
                </a:solidFill>
                <a:hlinkClick r:id="rId3">
                  <a:extLst>
                    <a:ext uri="{A12FA001-AC4F-418D-AE19-62706E023703}">
                      <ahyp:hlinkClr xmlns:ahyp="http://schemas.microsoft.com/office/drawing/2018/hyperlinkcolor" val="tx"/>
                    </a:ext>
                  </a:extLst>
                </a:hlinkClick>
              </a:rPr>
              <a:t>Respiratory surveillance report | HSC Public Health Agency</a:t>
            </a:r>
            <a:endParaRPr lang="en-GB" dirty="0">
              <a:solidFill>
                <a:srgbClr val="FF0000"/>
              </a:solidFill>
            </a:endParaRPr>
          </a:p>
        </p:txBody>
      </p:sp>
      <p:pic>
        <p:nvPicPr>
          <p:cNvPr id="2" name="Picture 1">
            <a:extLst>
              <a:ext uri="{FF2B5EF4-FFF2-40B4-BE49-F238E27FC236}">
                <a16:creationId xmlns:a16="http://schemas.microsoft.com/office/drawing/2014/main" id="{354CF8C4-1897-4AC8-A6AB-019F1A03625F}"/>
              </a:ext>
            </a:extLst>
          </p:cNvPr>
          <p:cNvPicPr>
            <a:picLocks noChangeAspect="1"/>
          </p:cNvPicPr>
          <p:nvPr/>
        </p:nvPicPr>
        <p:blipFill>
          <a:blip r:embed="rId4"/>
          <a:stretch>
            <a:fillRect/>
          </a:stretch>
        </p:blipFill>
        <p:spPr>
          <a:xfrm>
            <a:off x="4139952" y="1916832"/>
            <a:ext cx="4572000" cy="3391222"/>
          </a:xfrm>
          <a:prstGeom prst="rect">
            <a:avLst/>
          </a:prstGeom>
        </p:spPr>
      </p:pic>
    </p:spTree>
    <p:extLst>
      <p:ext uri="{BB962C8B-B14F-4D97-AF65-F5344CB8AC3E}">
        <p14:creationId xmlns:p14="http://schemas.microsoft.com/office/powerpoint/2010/main" val="112446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250082" y="33472"/>
            <a:ext cx="8643836" cy="936104"/>
          </a:xfrm>
        </p:spPr>
        <p:txBody>
          <a:bodyPr wrap="square" numCol="1" compatLnSpc="1">
            <a:prstTxWarp prst="textNoShape">
              <a:avLst/>
            </a:prstTxWarp>
            <a:noAutofit/>
          </a:bodyPr>
          <a:lstStyle/>
          <a:p>
            <a:r>
              <a:rPr lang="en-GB" sz="2800" dirty="0">
                <a:solidFill>
                  <a:srgbClr val="00B0F0"/>
                </a:solidFill>
                <a:latin typeface="Arial" charset="0"/>
                <a:ea typeface="ヒラギノ角ゴ Pro W3" charset="-128"/>
                <a:cs typeface="ヒラギノ角ゴ Pro W3" charset="-128"/>
              </a:rPr>
              <a:t>History of the national flu vaccination programme</a:t>
            </a:r>
          </a:p>
        </p:txBody>
      </p:sp>
      <p:sp>
        <p:nvSpPr>
          <p:cNvPr id="28675" name="Content Placeholder 2"/>
          <p:cNvSpPr>
            <a:spLocks noGrp="1"/>
          </p:cNvSpPr>
          <p:nvPr>
            <p:ph idx="1"/>
          </p:nvPr>
        </p:nvSpPr>
        <p:spPr>
          <a:xfrm>
            <a:off x="323528" y="872716"/>
            <a:ext cx="8570390" cy="5112568"/>
          </a:xfrm>
        </p:spPr>
        <p:txBody>
          <a:bodyPr/>
          <a:lstStyle/>
          <a:p>
            <a:pPr marL="452437" indent="-285750">
              <a:lnSpc>
                <a:spcPct val="150000"/>
              </a:lnSpc>
              <a:spcBef>
                <a:spcPct val="0"/>
              </a:spcBef>
              <a:buSzPct val="100000"/>
              <a:buFont typeface="Wingdings" panose="05000000000000000000" pitchFamily="2" charset="2"/>
              <a:buChar char="Ø"/>
            </a:pPr>
            <a:r>
              <a:rPr lang="en-GB" sz="1600" b="1" i="1" dirty="0"/>
              <a:t>Late 1960s</a:t>
            </a:r>
            <a:r>
              <a:rPr lang="en-GB" sz="1600" i="1" dirty="0"/>
              <a:t>: </a:t>
            </a:r>
            <a:r>
              <a:rPr lang="en-GB" sz="1600" dirty="0"/>
              <a:t>influenza immunisation recommended in the UK to directly protect those in clinical risk groups at higher risk of influenza associated morbidity and mortality </a:t>
            </a:r>
          </a:p>
          <a:p>
            <a:pPr marL="452437" indent="-285750">
              <a:lnSpc>
                <a:spcPct val="150000"/>
              </a:lnSpc>
              <a:spcBef>
                <a:spcPct val="0"/>
              </a:spcBef>
              <a:buSzPct val="100000"/>
              <a:buFont typeface="Wingdings" panose="05000000000000000000" pitchFamily="2" charset="2"/>
              <a:buChar char="Ø"/>
            </a:pPr>
            <a:r>
              <a:rPr lang="en-GB" sz="1600" b="1" i="1" dirty="0"/>
              <a:t>2000</a:t>
            </a:r>
            <a:r>
              <a:rPr lang="en-GB" sz="1600" i="1" dirty="0"/>
              <a:t>: </a:t>
            </a:r>
            <a:r>
              <a:rPr lang="en-GB" sz="1600" dirty="0"/>
              <a:t>extended to include all people aged 65 years or over</a:t>
            </a:r>
          </a:p>
          <a:p>
            <a:pPr marL="452437" indent="-285750">
              <a:lnSpc>
                <a:spcPct val="150000"/>
              </a:lnSpc>
              <a:spcBef>
                <a:spcPct val="0"/>
              </a:spcBef>
              <a:buSzPct val="100000"/>
              <a:buFont typeface="Wingdings" panose="05000000000000000000" pitchFamily="2" charset="2"/>
              <a:buChar char="Ø"/>
            </a:pPr>
            <a:r>
              <a:rPr lang="en-GB" sz="1600" b="1" i="1" dirty="0"/>
              <a:t>2010</a:t>
            </a:r>
            <a:r>
              <a:rPr lang="en-GB" sz="1600" i="1" dirty="0"/>
              <a:t>: </a:t>
            </a:r>
            <a:r>
              <a:rPr lang="en-GB" sz="1600" dirty="0"/>
              <a:t>pregnancy added as a clinical risk group</a:t>
            </a:r>
          </a:p>
          <a:p>
            <a:pPr marL="452437" indent="-285750">
              <a:lnSpc>
                <a:spcPct val="150000"/>
              </a:lnSpc>
              <a:spcBef>
                <a:spcPct val="0"/>
              </a:spcBef>
              <a:buSzPct val="100000"/>
              <a:buFont typeface="Wingdings" panose="05000000000000000000" pitchFamily="2" charset="2"/>
              <a:buChar char="Ø"/>
            </a:pPr>
            <a:r>
              <a:rPr lang="en-GB" sz="1600" b="1" i="1" dirty="0"/>
              <a:t>2014</a:t>
            </a:r>
            <a:r>
              <a:rPr lang="en-GB" sz="1600" dirty="0"/>
              <a:t>: morbid obesity added as a clinical risk group</a:t>
            </a:r>
            <a:endParaRPr lang="en-GB" sz="1600" b="1" i="1" dirty="0"/>
          </a:p>
          <a:p>
            <a:pPr marL="452437" indent="-285750">
              <a:lnSpc>
                <a:spcPct val="90000"/>
              </a:lnSpc>
              <a:spcBef>
                <a:spcPct val="0"/>
              </a:spcBef>
              <a:buSzPct val="100000"/>
              <a:buFont typeface="Wingdings" panose="05000000000000000000" pitchFamily="2" charset="2"/>
              <a:buChar char="Ø"/>
            </a:pPr>
            <a:r>
              <a:rPr lang="en-GB" sz="1600" dirty="0"/>
              <a:t> </a:t>
            </a:r>
          </a:p>
          <a:p>
            <a:pPr marL="452437" indent="-285750">
              <a:lnSpc>
                <a:spcPct val="90000"/>
              </a:lnSpc>
              <a:spcBef>
                <a:spcPct val="0"/>
              </a:spcBef>
              <a:buSzPct val="100000"/>
              <a:buFont typeface="Wingdings" panose="05000000000000000000" pitchFamily="2" charset="2"/>
              <a:buChar char="Ø"/>
            </a:pPr>
            <a:r>
              <a:rPr lang="en-GB" sz="1600" b="1" i="1" dirty="0"/>
              <a:t>2013</a:t>
            </a:r>
            <a:r>
              <a:rPr lang="en-GB" sz="1600" dirty="0"/>
              <a:t>: all pre-school children from 2 years and primary school children</a:t>
            </a:r>
          </a:p>
          <a:p>
            <a:pPr marL="166687" indent="0">
              <a:lnSpc>
                <a:spcPct val="90000"/>
              </a:lnSpc>
              <a:spcBef>
                <a:spcPct val="0"/>
              </a:spcBef>
              <a:buSzPct val="100000"/>
            </a:pPr>
            <a:endParaRPr lang="en-GB" sz="1600" dirty="0"/>
          </a:p>
          <a:p>
            <a:pPr marL="452437" indent="-285750">
              <a:lnSpc>
                <a:spcPct val="90000"/>
              </a:lnSpc>
              <a:spcBef>
                <a:spcPct val="0"/>
              </a:spcBef>
              <a:buSzPct val="100000"/>
              <a:buFont typeface="Wingdings" panose="05000000000000000000" pitchFamily="2" charset="2"/>
              <a:buChar char="Ø"/>
            </a:pPr>
            <a:r>
              <a:rPr lang="en-GB" sz="1600" b="1" i="1" dirty="0"/>
              <a:t>2020</a:t>
            </a:r>
            <a:r>
              <a:rPr lang="en-GB" sz="1600" dirty="0"/>
              <a:t>: school aged children in Year 8</a:t>
            </a:r>
          </a:p>
          <a:p>
            <a:pPr marL="452437" indent="-285750">
              <a:lnSpc>
                <a:spcPct val="90000"/>
              </a:lnSpc>
              <a:spcBef>
                <a:spcPct val="0"/>
              </a:spcBef>
              <a:buSzPct val="100000"/>
              <a:buFont typeface="Wingdings" panose="05000000000000000000" pitchFamily="2" charset="2"/>
              <a:buChar char="Ø"/>
            </a:pPr>
            <a:endParaRPr lang="en-GB" sz="1600" b="1" dirty="0"/>
          </a:p>
          <a:p>
            <a:pPr marL="452437" indent="-285750">
              <a:lnSpc>
                <a:spcPct val="90000"/>
              </a:lnSpc>
              <a:spcBef>
                <a:spcPct val="0"/>
              </a:spcBef>
              <a:buSzPct val="100000"/>
              <a:buFont typeface="Wingdings" panose="05000000000000000000" pitchFamily="2" charset="2"/>
              <a:buChar char="Ø"/>
            </a:pPr>
            <a:r>
              <a:rPr lang="en-GB" sz="1600" b="1" i="1" dirty="0"/>
              <a:t>2021</a:t>
            </a:r>
            <a:r>
              <a:rPr lang="en-GB" sz="1600" dirty="0"/>
              <a:t>: extension to 50-64 year olds*, school age children up to Year 12 and household contacts of immunocompromised individuals</a:t>
            </a:r>
          </a:p>
          <a:p>
            <a:pPr marL="452437" indent="-285750">
              <a:lnSpc>
                <a:spcPct val="90000"/>
              </a:lnSpc>
              <a:spcBef>
                <a:spcPct val="0"/>
              </a:spcBef>
              <a:buSzPct val="100000"/>
              <a:buFont typeface="Wingdings" panose="05000000000000000000" pitchFamily="2" charset="2"/>
              <a:buChar char="Ø"/>
            </a:pPr>
            <a:endParaRPr lang="en-GB" sz="1600" dirty="0"/>
          </a:p>
          <a:p>
            <a:pPr marL="452437" indent="-285750">
              <a:lnSpc>
                <a:spcPct val="90000"/>
              </a:lnSpc>
              <a:spcBef>
                <a:spcPct val="0"/>
              </a:spcBef>
              <a:buSzPct val="100000"/>
              <a:buFont typeface="Wingdings" panose="05000000000000000000" pitchFamily="2" charset="2"/>
              <a:buChar char="Ø"/>
            </a:pPr>
            <a:r>
              <a:rPr lang="en-GB" sz="1600" b="1" dirty="0">
                <a:solidFill>
                  <a:schemeClr val="bg1"/>
                </a:solidFill>
              </a:rPr>
              <a:t>2024: </a:t>
            </a:r>
            <a:r>
              <a:rPr lang="en-GB" sz="1600" dirty="0">
                <a:solidFill>
                  <a:schemeClr val="bg1"/>
                </a:solidFill>
              </a:rPr>
              <a:t>flu vaccine programme offer to clinical risk groups, all aged 65 years and over, and all children aged 2 up to school age Year 12 </a:t>
            </a:r>
          </a:p>
          <a:p>
            <a:pPr marL="452437" indent="-285750">
              <a:lnSpc>
                <a:spcPct val="90000"/>
              </a:lnSpc>
              <a:spcBef>
                <a:spcPct val="0"/>
              </a:spcBef>
              <a:buSzPct val="100000"/>
              <a:buFont typeface="Wingdings" panose="05000000000000000000" pitchFamily="2" charset="2"/>
              <a:buChar char="Ø"/>
            </a:pPr>
            <a:endParaRPr lang="en-GB" sz="1600" dirty="0">
              <a:solidFill>
                <a:schemeClr val="bg1"/>
              </a:solidFill>
            </a:endParaRPr>
          </a:p>
          <a:p>
            <a:pPr marL="452437" indent="-285750">
              <a:lnSpc>
                <a:spcPct val="90000"/>
              </a:lnSpc>
              <a:spcBef>
                <a:spcPct val="0"/>
              </a:spcBef>
              <a:buSzPct val="100000"/>
              <a:buFont typeface="Wingdings" panose="05000000000000000000" pitchFamily="2" charset="2"/>
              <a:buChar char="Ø"/>
            </a:pPr>
            <a:r>
              <a:rPr lang="en-GB" sz="1600" b="1" dirty="0">
                <a:solidFill>
                  <a:schemeClr val="bg1"/>
                </a:solidFill>
              </a:rPr>
              <a:t>2026: </a:t>
            </a:r>
            <a:r>
              <a:rPr lang="en-GB" sz="1600" dirty="0">
                <a:solidFill>
                  <a:schemeClr val="bg1"/>
                </a:solidFill>
              </a:rPr>
              <a:t>inclusion of new cohorts including cattle/swine workers and to people experiencing homelessness </a:t>
            </a:r>
            <a:r>
              <a:rPr lang="en-GB" sz="900" dirty="0">
                <a:hlinkClick r:id="rId3"/>
              </a:rPr>
              <a:t>HSS(MD) 30 2026 - THE 2026 2027 SEASONAL INFLUENZA VACCINATION PROGRAMME.pdf</a:t>
            </a:r>
            <a:r>
              <a:rPr lang="en-GB" sz="900" dirty="0"/>
              <a:t> </a:t>
            </a:r>
            <a:endParaRPr lang="en-GB" sz="900" dirty="0">
              <a:solidFill>
                <a:schemeClr val="bg1"/>
              </a:solidFill>
            </a:endParaRPr>
          </a:p>
          <a:p>
            <a:pPr marL="452437" indent="-285750">
              <a:lnSpc>
                <a:spcPct val="90000"/>
              </a:lnSpc>
              <a:spcBef>
                <a:spcPct val="0"/>
              </a:spcBef>
              <a:buSzPct val="100000"/>
              <a:buFont typeface="Wingdings" panose="05000000000000000000" pitchFamily="2" charset="2"/>
              <a:buChar char="Ø"/>
            </a:pPr>
            <a:endParaRPr lang="en-GB" sz="1800" dirty="0">
              <a:solidFill>
                <a:schemeClr val="bg1"/>
              </a:solidFill>
            </a:endParaRPr>
          </a:p>
          <a:p>
            <a:pPr marL="436562" indent="-269875">
              <a:lnSpc>
                <a:spcPct val="90000"/>
              </a:lnSpc>
              <a:spcBef>
                <a:spcPct val="0"/>
              </a:spcBef>
              <a:buFont typeface="Arial" charset="0"/>
              <a:buChar char="•"/>
            </a:pPr>
            <a:endParaRPr lang="en-GB" sz="1600" dirty="0"/>
          </a:p>
          <a:p>
            <a:pPr marL="447675" lvl="1" indent="-269875">
              <a:lnSpc>
                <a:spcPct val="90000"/>
              </a:lnSpc>
              <a:spcBef>
                <a:spcPct val="0"/>
              </a:spcBef>
            </a:pPr>
            <a:endParaRPr lang="en-GB" sz="1600" dirty="0">
              <a:latin typeface="Arial" charset="0"/>
            </a:endParaRPr>
          </a:p>
          <a:p>
            <a:endParaRPr lang="en-GB" sz="1600" dirty="0">
              <a:latin typeface="Arial" charset="0"/>
              <a:ea typeface="ヒラギノ角ゴ Pro W3" charset="-128"/>
              <a:cs typeface="ヒラギノ角ゴ Pro W3" charset="-128"/>
            </a:endParaRPr>
          </a:p>
          <a:p>
            <a:endParaRPr lang="en-GB" sz="1600" dirty="0">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124600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9404" y="33892"/>
            <a:ext cx="8005192" cy="792088"/>
          </a:xfrm>
        </p:spPr>
        <p:txBody>
          <a:bodyPr/>
          <a:lstStyle/>
          <a:p>
            <a:r>
              <a:rPr lang="en-GB" sz="3200" dirty="0">
                <a:solidFill>
                  <a:srgbClr val="00B0F0"/>
                </a:solidFill>
              </a:rPr>
              <a:t>Flu vaccine: Effectiveness</a:t>
            </a:r>
          </a:p>
        </p:txBody>
      </p:sp>
      <p:sp>
        <p:nvSpPr>
          <p:cNvPr id="3" name="Content Placeholder 2"/>
          <p:cNvSpPr>
            <a:spLocks noGrp="1"/>
          </p:cNvSpPr>
          <p:nvPr>
            <p:ph idx="1"/>
          </p:nvPr>
        </p:nvSpPr>
        <p:spPr>
          <a:xfrm>
            <a:off x="301892" y="692696"/>
            <a:ext cx="8540216" cy="5786526"/>
          </a:xfrm>
        </p:spPr>
        <p:txBody>
          <a:bodyPr/>
          <a:lstStyle/>
          <a:p>
            <a:pPr marL="0" indent="0">
              <a:defRPr/>
            </a:pPr>
            <a:r>
              <a:rPr lang="en-GB" sz="1800" dirty="0">
                <a:ea typeface="Times New Roman"/>
              </a:rPr>
              <a:t>Vaccine effectiveness (VE) varies from one season to the next.</a:t>
            </a:r>
          </a:p>
          <a:p>
            <a:pPr marL="0" indent="0">
              <a:defRPr/>
            </a:pPr>
            <a:r>
              <a:rPr lang="en-GB" sz="1800" dirty="0">
                <a:ea typeface="Times New Roman"/>
              </a:rPr>
              <a:t>The UK has a well-established system to monitor flu vaccine effectiveness each season, using data from primary care schemes in England, Scotland, Wales and Northern Ireland.</a:t>
            </a:r>
          </a:p>
          <a:p>
            <a:pPr marL="0" indent="0">
              <a:defRPr/>
            </a:pPr>
            <a:endParaRPr lang="en-GB" sz="1800" dirty="0">
              <a:ea typeface="Times New Roman"/>
            </a:endParaRPr>
          </a:p>
          <a:p>
            <a:pPr marL="0" indent="0">
              <a:defRPr/>
            </a:pPr>
            <a:r>
              <a:rPr lang="en-GB" sz="1800" dirty="0">
                <a:ea typeface="Times New Roman"/>
              </a:rPr>
              <a:t>A recent </a:t>
            </a:r>
            <a:r>
              <a:rPr lang="en-GB" sz="1800" dirty="0">
                <a:ea typeface="Times New Roman"/>
                <a:hlinkClick r:id="rId3"/>
              </a:rPr>
              <a:t>NI study </a:t>
            </a:r>
            <a:r>
              <a:rPr lang="en-GB" sz="1800" dirty="0">
                <a:ea typeface="Times New Roman"/>
              </a:rPr>
              <a:t>demonstrated that overall vaccine effectiveness against lab-confirmed influenza was </a:t>
            </a:r>
            <a:r>
              <a:rPr lang="en-GB" sz="1800" b="1" dirty="0">
                <a:ea typeface="Times New Roman"/>
              </a:rPr>
              <a:t>46% </a:t>
            </a:r>
            <a:r>
              <a:rPr lang="en-GB" sz="1800" dirty="0">
                <a:ea typeface="Times New Roman"/>
              </a:rPr>
              <a:t>(CI 39.7%-5(60.8%; 95% CI: 48.3% to 70.5%).</a:t>
            </a:r>
          </a:p>
          <a:p>
            <a:pPr marL="0" indent="0">
              <a:defRPr/>
            </a:pPr>
            <a:r>
              <a:rPr lang="en-GB" sz="1800" dirty="0">
                <a:ea typeface="Times New Roman"/>
              </a:rPr>
              <a:t>	Vaccine effectiveness is higher in children aged 2–17 years (</a:t>
            </a:r>
            <a:r>
              <a:rPr lang="en-GB" sz="1800" b="1" dirty="0">
                <a:ea typeface="Times New Roman"/>
              </a:rPr>
              <a:t>60.8%</a:t>
            </a:r>
            <a:r>
              <a:rPr lang="en-GB" sz="1800" dirty="0">
                <a:ea typeface="Times New Roman"/>
              </a:rPr>
              <a:t>) than 	in adults aged 18–64 years (</a:t>
            </a:r>
            <a:r>
              <a:rPr lang="en-GB" sz="1800" b="1" dirty="0">
                <a:ea typeface="Times New Roman"/>
              </a:rPr>
              <a:t>40.5%) </a:t>
            </a:r>
            <a:r>
              <a:rPr lang="en-GB" sz="1800" dirty="0">
                <a:ea typeface="Times New Roman"/>
              </a:rPr>
              <a:t>and ≥ 65 years (</a:t>
            </a:r>
            <a:r>
              <a:rPr lang="en-GB" sz="1800" b="1" dirty="0">
                <a:ea typeface="Times New Roman"/>
              </a:rPr>
              <a:t>42.3%</a:t>
            </a:r>
            <a:r>
              <a:rPr lang="en-GB" sz="1800" i="1" dirty="0">
                <a:ea typeface="Times New Roman"/>
              </a:rPr>
              <a:t>). </a:t>
            </a:r>
          </a:p>
          <a:p>
            <a:pPr marL="0" indent="0">
              <a:defRPr/>
            </a:pPr>
            <a:endParaRPr lang="en-GB" sz="1800" dirty="0">
              <a:ea typeface="Times New Roman"/>
            </a:endParaRPr>
          </a:p>
          <a:p>
            <a:pPr marL="0" indent="0">
              <a:defRPr/>
            </a:pPr>
            <a:r>
              <a:rPr lang="en-GB" sz="1800" dirty="0">
                <a:ea typeface="Times New Roman"/>
              </a:rPr>
              <a:t>Vaccination </a:t>
            </a:r>
            <a:r>
              <a:rPr lang="en-GB" sz="1800" b="1" dirty="0">
                <a:ea typeface="Times New Roman"/>
              </a:rPr>
              <a:t>reduced the odds of hospitalisation</a:t>
            </a:r>
            <a:r>
              <a:rPr lang="en-GB" sz="1800" dirty="0">
                <a:ea typeface="Times New Roman"/>
              </a:rPr>
              <a:t> due to influenza </a:t>
            </a:r>
            <a:r>
              <a:rPr lang="en-GB" sz="1800" b="1" dirty="0">
                <a:ea typeface="Times New Roman"/>
              </a:rPr>
              <a:t>A(H1) </a:t>
            </a:r>
            <a:r>
              <a:rPr lang="en-GB" sz="1800" dirty="0">
                <a:ea typeface="Times New Roman"/>
              </a:rPr>
              <a:t>by </a:t>
            </a:r>
            <a:r>
              <a:rPr lang="en-GB" sz="1800" b="1" dirty="0">
                <a:ea typeface="Times New Roman"/>
              </a:rPr>
              <a:t>44.3% </a:t>
            </a:r>
            <a:r>
              <a:rPr lang="en-GB" sz="1800" dirty="0">
                <a:ea typeface="Times New Roman"/>
              </a:rPr>
              <a:t>and </a:t>
            </a:r>
            <a:r>
              <a:rPr lang="en-GB" sz="1800" b="1" dirty="0">
                <a:ea typeface="Times New Roman"/>
              </a:rPr>
              <a:t>A(H3) </a:t>
            </a:r>
            <a:r>
              <a:rPr lang="en-GB" sz="1800" dirty="0">
                <a:ea typeface="Times New Roman"/>
              </a:rPr>
              <a:t>by </a:t>
            </a:r>
            <a:r>
              <a:rPr lang="en-GB" sz="1800" b="1" dirty="0">
                <a:ea typeface="Times New Roman"/>
              </a:rPr>
              <a:t>49.9%</a:t>
            </a:r>
            <a:r>
              <a:rPr lang="en-GB" sz="1800" dirty="0">
                <a:ea typeface="Times New Roman"/>
              </a:rPr>
              <a:t>. </a:t>
            </a:r>
          </a:p>
          <a:p>
            <a:pPr marL="0" indent="0">
              <a:defRPr/>
            </a:pPr>
            <a:endParaRPr lang="en-GB" sz="1800" dirty="0">
              <a:ea typeface="Times New Roman"/>
            </a:endParaRPr>
          </a:p>
          <a:p>
            <a:pPr marL="0" indent="0">
              <a:defRPr/>
            </a:pPr>
            <a:r>
              <a:rPr lang="en-GB" sz="1800" dirty="0">
                <a:ea typeface="Times New Roman"/>
              </a:rPr>
              <a:t>While VE is lower in the elderly, immunisation reduces incidence of severe disease, hospital admission and mortality. </a:t>
            </a:r>
          </a:p>
          <a:p>
            <a:pPr marL="0" indent="0">
              <a:defRPr/>
            </a:pPr>
            <a:r>
              <a:rPr lang="en-GB" sz="1400" i="1" dirty="0"/>
              <a:t>Read the full study here: </a:t>
            </a:r>
            <a:r>
              <a:rPr lang="en-GB" sz="1100" i="1" dirty="0">
                <a:hlinkClick r:id="rId3"/>
              </a:rPr>
              <a:t>Effectiveness of Influenza Vaccines and Duration of Protection Against Hospitalisation During the 2024/25 Season in Northern Ireland, UK - Bucholc - 2026 - Influenza and Other Respiratory Viruses - Wiley Online Library</a:t>
            </a:r>
            <a:endParaRPr lang="en-GB" sz="1100" i="1" dirty="0"/>
          </a:p>
        </p:txBody>
      </p:sp>
    </p:spTree>
    <p:extLst>
      <p:ext uri="{BB962C8B-B14F-4D97-AF65-F5344CB8AC3E}">
        <p14:creationId xmlns:p14="http://schemas.microsoft.com/office/powerpoint/2010/main" val="28450890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CB9FEA-AC5A-4E5C-8EB3-88FC2399AE97}"/>
              </a:ext>
            </a:extLst>
          </p:cNvPr>
          <p:cNvSpPr>
            <a:spLocks noGrp="1"/>
          </p:cNvSpPr>
          <p:nvPr>
            <p:ph idx="1"/>
          </p:nvPr>
        </p:nvSpPr>
        <p:spPr>
          <a:xfrm>
            <a:off x="179512" y="1412776"/>
            <a:ext cx="8583488" cy="4149824"/>
          </a:xfrm>
        </p:spPr>
        <p:txBody>
          <a:bodyPr/>
          <a:lstStyle/>
          <a:p>
            <a:pPr algn="ctr"/>
            <a:r>
              <a:rPr lang="en-GB" sz="5400" b="1" dirty="0">
                <a:solidFill>
                  <a:srgbClr val="00B0F0"/>
                </a:solidFill>
              </a:rPr>
              <a:t>Flu Vaccination Programme 2026/27</a:t>
            </a:r>
          </a:p>
        </p:txBody>
      </p:sp>
    </p:spTree>
    <p:extLst>
      <p:ext uri="{BB962C8B-B14F-4D97-AF65-F5344CB8AC3E}">
        <p14:creationId xmlns:p14="http://schemas.microsoft.com/office/powerpoint/2010/main" val="2987829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32656"/>
            <a:ext cx="8221216" cy="1143000"/>
          </a:xfrm>
        </p:spPr>
        <p:txBody>
          <a:bodyPr/>
          <a:lstStyle/>
          <a:p>
            <a:r>
              <a:rPr lang="en-GB" sz="3200" dirty="0">
                <a:solidFill>
                  <a:srgbClr val="00B0F0"/>
                </a:solidFill>
              </a:rPr>
              <a:t>Flu Vaccination Programme: Policy </a:t>
            </a:r>
            <a:br>
              <a:rPr lang="en-GB" sz="3100" dirty="0">
                <a:solidFill>
                  <a:srgbClr val="00B0F0"/>
                </a:solidFill>
              </a:rPr>
            </a:br>
            <a:r>
              <a:rPr lang="en-GB" sz="2400" i="1" dirty="0">
                <a:solidFill>
                  <a:srgbClr val="00B0F0"/>
                </a:solidFill>
              </a:rPr>
              <a:t>outlined in annual CMO letter 2026/27</a:t>
            </a:r>
            <a:endParaRPr lang="en-GB" sz="3100" i="1" dirty="0">
              <a:solidFill>
                <a:srgbClr val="00B0F0"/>
              </a:solidFill>
            </a:endParaRPr>
          </a:p>
        </p:txBody>
      </p:sp>
      <p:sp>
        <p:nvSpPr>
          <p:cNvPr id="4" name="TextBox 3"/>
          <p:cNvSpPr txBox="1"/>
          <p:nvPr/>
        </p:nvSpPr>
        <p:spPr>
          <a:xfrm>
            <a:off x="5508104" y="2420888"/>
            <a:ext cx="3749342" cy="375552"/>
          </a:xfrm>
          <a:prstGeom prst="rect">
            <a:avLst/>
          </a:prstGeom>
          <a:noFill/>
        </p:spPr>
        <p:txBody>
          <a:bodyPr wrap="square" rtlCol="0">
            <a:spAutoFit/>
          </a:bodyPr>
          <a:lstStyle/>
          <a:p>
            <a:pPr marL="742950" lvl="1" indent="-285750" eaLnBrk="0" fontAlgn="base" hangingPunct="0">
              <a:lnSpc>
                <a:spcPct val="150000"/>
              </a:lnSpc>
              <a:spcBef>
                <a:spcPct val="20000"/>
              </a:spcBef>
              <a:spcAft>
                <a:spcPct val="0"/>
              </a:spcAft>
              <a:buClr>
                <a:prstClr val="white"/>
              </a:buClr>
              <a:buSzPct val="90000"/>
              <a:buFont typeface="Wingdings" panose="05000000000000000000" pitchFamily="2" charset="2"/>
              <a:buChar char="§"/>
            </a:pPr>
            <a:r>
              <a:rPr lang="en-GB" sz="1400" b="1" kern="0" dirty="0">
                <a:solidFill>
                  <a:prstClr val="black"/>
                </a:solidFill>
                <a:cs typeface="Arial" panose="020B0604020202020204" pitchFamily="34" charset="0"/>
              </a:rPr>
              <a:t>Link to CMO letter published </a:t>
            </a:r>
          </a:p>
        </p:txBody>
      </p:sp>
      <p:pic>
        <p:nvPicPr>
          <p:cNvPr id="3" name="Picture 2">
            <a:extLst>
              <a:ext uri="{FF2B5EF4-FFF2-40B4-BE49-F238E27FC236}">
                <a16:creationId xmlns:a16="http://schemas.microsoft.com/office/drawing/2014/main" id="{AB53A744-8280-4748-A626-71671D030D63}"/>
              </a:ext>
            </a:extLst>
          </p:cNvPr>
          <p:cNvPicPr>
            <a:picLocks noChangeAspect="1"/>
          </p:cNvPicPr>
          <p:nvPr/>
        </p:nvPicPr>
        <p:blipFill>
          <a:blip r:embed="rId3"/>
          <a:stretch>
            <a:fillRect/>
          </a:stretch>
        </p:blipFill>
        <p:spPr>
          <a:xfrm>
            <a:off x="395536" y="1700808"/>
            <a:ext cx="5328592" cy="3972761"/>
          </a:xfrm>
          <a:prstGeom prst="rect">
            <a:avLst/>
          </a:prstGeom>
        </p:spPr>
      </p:pic>
      <p:sp>
        <p:nvSpPr>
          <p:cNvPr id="5" name="Rectangle 4">
            <a:extLst>
              <a:ext uri="{FF2B5EF4-FFF2-40B4-BE49-F238E27FC236}">
                <a16:creationId xmlns:a16="http://schemas.microsoft.com/office/drawing/2014/main" id="{F10BC0E5-4554-4BB0-9CCC-A21EFB1529F9}"/>
              </a:ext>
            </a:extLst>
          </p:cNvPr>
          <p:cNvSpPr/>
          <p:nvPr/>
        </p:nvSpPr>
        <p:spPr>
          <a:xfrm>
            <a:off x="5861622" y="2796440"/>
            <a:ext cx="3240360" cy="738664"/>
          </a:xfrm>
          <a:prstGeom prst="rect">
            <a:avLst/>
          </a:prstGeom>
        </p:spPr>
        <p:txBody>
          <a:bodyPr wrap="square">
            <a:spAutoFit/>
          </a:bodyPr>
          <a:lstStyle/>
          <a:p>
            <a:r>
              <a:rPr lang="en-GB" sz="1400" dirty="0">
                <a:hlinkClick r:id="rId4"/>
              </a:rPr>
              <a:t>HSS(MD) 30 2026 - THE 2026 2027 SEASONAL INFLUENZA VACCINATION PROGRAMME.pdf</a:t>
            </a:r>
            <a:endParaRPr lang="en-GB" sz="1400" dirty="0"/>
          </a:p>
        </p:txBody>
      </p:sp>
    </p:spTree>
    <p:extLst>
      <p:ext uri="{BB962C8B-B14F-4D97-AF65-F5344CB8AC3E}">
        <p14:creationId xmlns:p14="http://schemas.microsoft.com/office/powerpoint/2010/main" val="19645276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028000" cy="792088"/>
          </a:xfrm>
        </p:spPr>
        <p:txBody>
          <a:bodyPr>
            <a:noAutofit/>
          </a:bodyPr>
          <a:lstStyle/>
          <a:p>
            <a:pPr algn="ctr"/>
            <a:r>
              <a:rPr lang="en-GB" sz="3200" dirty="0"/>
              <a:t> </a:t>
            </a:r>
            <a:r>
              <a:rPr lang="en-GB" sz="3200" dirty="0">
                <a:solidFill>
                  <a:srgbClr val="0099CC"/>
                </a:solidFill>
              </a:rPr>
              <a:t>Flu Vaccination Programme: Eligibility</a:t>
            </a:r>
            <a:endParaRPr lang="en-GB" sz="3600" dirty="0">
              <a:solidFill>
                <a:srgbClr val="0099CC"/>
              </a:solidFill>
            </a:endParaRPr>
          </a:p>
        </p:txBody>
      </p:sp>
      <p:sp>
        <p:nvSpPr>
          <p:cNvPr id="3" name="Content Placeholder 2"/>
          <p:cNvSpPr>
            <a:spLocks noGrp="1"/>
          </p:cNvSpPr>
          <p:nvPr>
            <p:ph idx="1"/>
          </p:nvPr>
        </p:nvSpPr>
        <p:spPr>
          <a:xfrm>
            <a:off x="755576" y="1196752"/>
            <a:ext cx="8136904" cy="4320480"/>
          </a:xfrm>
        </p:spPr>
        <p:txBody>
          <a:bodyPr/>
          <a:lstStyle/>
          <a:p>
            <a:pPr marL="0" lvl="0" indent="0">
              <a:lnSpc>
                <a:spcPct val="115000"/>
              </a:lnSpc>
              <a:spcAft>
                <a:spcPts val="0"/>
              </a:spcAft>
            </a:pPr>
            <a:r>
              <a:rPr lang="en-GB" sz="1900" b="1" dirty="0"/>
              <a:t>Eligible cohorts for flu vaccination in 2026/27 include:</a:t>
            </a:r>
            <a:endParaRPr lang="en-GB" sz="1900" b="1" dirty="0">
              <a:latin typeface="Arial" panose="020B0604020202020204" pitchFamily="34" charset="0"/>
              <a:ea typeface="Times New Roman" panose="02020603050405020304" pitchFamily="18" charset="0"/>
            </a:endParaRPr>
          </a:p>
          <a:p>
            <a:pPr marL="285750" lvl="0" indent="-285750">
              <a:lnSpc>
                <a:spcPct val="115000"/>
              </a:lnSpc>
              <a:spcAft>
                <a:spcPts val="0"/>
              </a:spcAft>
              <a:buSzPct val="100000"/>
              <a:buFont typeface="Wingdings" panose="05000000000000000000" pitchFamily="2" charset="2"/>
              <a:buChar char="Ø"/>
            </a:pPr>
            <a:r>
              <a:rPr lang="en-GB" sz="1600" dirty="0">
                <a:latin typeface="Arial" panose="020B0604020202020204" pitchFamily="34" charset="0"/>
                <a:ea typeface="Times New Roman" panose="02020603050405020304" pitchFamily="18" charset="0"/>
              </a:rPr>
              <a:t>all preschool children aged 2 to 4 years on 1 September 2026</a:t>
            </a:r>
            <a:endParaRPr lang="en-GB" sz="1600" dirty="0">
              <a:latin typeface="Times New Roman" panose="02020603050405020304" pitchFamily="18" charset="0"/>
              <a:ea typeface="Times New Roman" panose="02020603050405020304" pitchFamily="18" charset="0"/>
            </a:endParaRPr>
          </a:p>
          <a:p>
            <a:pPr marL="285750" lvl="0" indent="-285750">
              <a:lnSpc>
                <a:spcPct val="115000"/>
              </a:lnSpc>
              <a:spcAft>
                <a:spcPts val="0"/>
              </a:spcAft>
              <a:buSzPct val="100000"/>
              <a:buFont typeface="Wingdings" panose="05000000000000000000" pitchFamily="2" charset="2"/>
              <a:buChar char="Ø"/>
            </a:pPr>
            <a:r>
              <a:rPr lang="en-GB" sz="1600" dirty="0">
                <a:latin typeface="Arial" panose="020B0604020202020204" pitchFamily="34" charset="0"/>
                <a:ea typeface="Times New Roman" panose="02020603050405020304" pitchFamily="18" charset="0"/>
              </a:rPr>
              <a:t>all primary and secondary school children (up to year 12) </a:t>
            </a:r>
            <a:endParaRPr lang="en-GB" sz="1600" dirty="0">
              <a:latin typeface="Times New Roman" panose="02020603050405020304" pitchFamily="18" charset="0"/>
              <a:ea typeface="Times New Roman" panose="02020603050405020304" pitchFamily="18" charset="0"/>
            </a:endParaRPr>
          </a:p>
          <a:p>
            <a:pPr marL="285750" lvl="0" indent="-285750">
              <a:lnSpc>
                <a:spcPct val="115000"/>
              </a:lnSpc>
              <a:spcAft>
                <a:spcPts val="0"/>
              </a:spcAft>
              <a:buSzPct val="100000"/>
              <a:buFont typeface="Wingdings" panose="05000000000000000000" pitchFamily="2" charset="2"/>
              <a:buChar char="Ø"/>
            </a:pPr>
            <a:r>
              <a:rPr lang="en-GB" sz="1600" dirty="0">
                <a:latin typeface="Arial" panose="020B0604020202020204" pitchFamily="34" charset="0"/>
                <a:ea typeface="Times New Roman" panose="02020603050405020304" pitchFamily="18" charset="0"/>
              </a:rPr>
              <a:t>those aged six months to 64 years in clinical risk groups (as defined by the influenza chapter in ‘Immunisation against infectious disease’ (the ‘Green Book’)</a:t>
            </a:r>
          </a:p>
          <a:p>
            <a:pPr marL="285750" lvl="0" indent="-285750">
              <a:lnSpc>
                <a:spcPct val="115000"/>
              </a:lnSpc>
              <a:spcAft>
                <a:spcPts val="0"/>
              </a:spcAft>
              <a:buSzPct val="100000"/>
              <a:buFont typeface="Wingdings" panose="05000000000000000000" pitchFamily="2" charset="2"/>
              <a:buChar char="Ø"/>
            </a:pPr>
            <a:r>
              <a:rPr lang="en-GB" sz="1600" dirty="0">
                <a:ea typeface="Times New Roman" panose="02020603050405020304" pitchFamily="18" charset="0"/>
              </a:rPr>
              <a:t>all those aged 65 years and over on 31 March 2027</a:t>
            </a:r>
          </a:p>
          <a:p>
            <a:pPr marL="285750" lvl="0" indent="-285750">
              <a:lnSpc>
                <a:spcPct val="115000"/>
              </a:lnSpc>
              <a:spcAft>
                <a:spcPts val="0"/>
              </a:spcAft>
              <a:buSzPct val="100000"/>
              <a:buFont typeface="Wingdings" panose="05000000000000000000" pitchFamily="2" charset="2"/>
              <a:buChar char="Ø"/>
            </a:pPr>
            <a:r>
              <a:rPr lang="en-GB" sz="1600" dirty="0">
                <a:solidFill>
                  <a:srgbClr val="000000"/>
                </a:solidFill>
                <a:latin typeface="Arial" panose="020B0604020202020204" pitchFamily="34" charset="0"/>
                <a:ea typeface="Times New Roman" panose="02020603050405020304" pitchFamily="18" charset="0"/>
              </a:rPr>
              <a:t>all pregnant women</a:t>
            </a:r>
            <a:endParaRPr lang="en-GB" sz="1600" dirty="0">
              <a:latin typeface="Times New Roman" panose="02020603050405020304" pitchFamily="18" charset="0"/>
              <a:ea typeface="Times New Roman" panose="02020603050405020304" pitchFamily="18" charset="0"/>
            </a:endParaRPr>
          </a:p>
          <a:p>
            <a:pPr marL="285750" lvl="0" indent="-285750">
              <a:lnSpc>
                <a:spcPct val="115000"/>
              </a:lnSpc>
              <a:spcAft>
                <a:spcPts val="0"/>
              </a:spcAft>
              <a:buSzPct val="100000"/>
              <a:buFont typeface="Wingdings" panose="05000000000000000000" pitchFamily="2" charset="2"/>
              <a:buChar char="Ø"/>
            </a:pPr>
            <a:r>
              <a:rPr lang="en-GB" sz="1600" dirty="0">
                <a:solidFill>
                  <a:srgbClr val="000000"/>
                </a:solidFill>
                <a:latin typeface="Arial" panose="020B0604020202020204" pitchFamily="34" charset="0"/>
                <a:ea typeface="Times New Roman" panose="02020603050405020304" pitchFamily="18" charset="0"/>
              </a:rPr>
              <a:t>those in long-stay residential care homes</a:t>
            </a:r>
          </a:p>
          <a:p>
            <a:pPr marL="285750" lvl="0" indent="-285750">
              <a:lnSpc>
                <a:spcPct val="115000"/>
              </a:lnSpc>
              <a:spcAft>
                <a:spcPts val="0"/>
              </a:spcAft>
              <a:buSzPct val="100000"/>
              <a:buFont typeface="Wingdings" panose="05000000000000000000" pitchFamily="2" charset="2"/>
              <a:buChar char="Ø"/>
            </a:pPr>
            <a:r>
              <a:rPr lang="en-GB" sz="1600" dirty="0">
                <a:solidFill>
                  <a:srgbClr val="000000"/>
                </a:solidFill>
                <a:latin typeface="Arial" panose="020B0604020202020204" pitchFamily="34" charset="0"/>
                <a:ea typeface="Times New Roman" panose="02020603050405020304" pitchFamily="18" charset="0"/>
              </a:rPr>
              <a:t>health and social care workers*</a:t>
            </a:r>
            <a:endParaRPr lang="en-GB" sz="1600" dirty="0">
              <a:latin typeface="Times New Roman" panose="02020603050405020304" pitchFamily="18" charset="0"/>
              <a:ea typeface="Times New Roman" panose="02020603050405020304" pitchFamily="18" charset="0"/>
            </a:endParaRPr>
          </a:p>
          <a:p>
            <a:pPr marL="285750" lvl="0" indent="-285750">
              <a:lnSpc>
                <a:spcPct val="115000"/>
              </a:lnSpc>
              <a:spcAft>
                <a:spcPts val="0"/>
              </a:spcAft>
              <a:buSzPct val="100000"/>
              <a:buFont typeface="Wingdings" panose="05000000000000000000" pitchFamily="2" charset="2"/>
              <a:buChar char="Ø"/>
            </a:pPr>
            <a:r>
              <a:rPr lang="en-GB" sz="1600" dirty="0">
                <a:solidFill>
                  <a:srgbClr val="000000"/>
                </a:solidFill>
                <a:latin typeface="Arial" panose="020B0604020202020204" pitchFamily="34" charset="0"/>
                <a:ea typeface="Times New Roman" panose="02020603050405020304" pitchFamily="18" charset="0"/>
              </a:rPr>
              <a:t>carers</a:t>
            </a:r>
          </a:p>
          <a:p>
            <a:pPr marL="285750" indent="-285750">
              <a:lnSpc>
                <a:spcPct val="115000"/>
              </a:lnSpc>
              <a:spcAft>
                <a:spcPts val="0"/>
              </a:spcAft>
              <a:buSzPct val="100000"/>
              <a:buFont typeface="Wingdings" panose="05000000000000000000" pitchFamily="2" charset="2"/>
              <a:buChar char="Ø"/>
            </a:pPr>
            <a:r>
              <a:rPr lang="en-GB" sz="1600" dirty="0"/>
              <a:t>close contacts of immunocompromised individuals**</a:t>
            </a:r>
          </a:p>
          <a:p>
            <a:pPr marL="285750" indent="-285750">
              <a:lnSpc>
                <a:spcPct val="115000"/>
              </a:lnSpc>
              <a:spcAft>
                <a:spcPts val="0"/>
              </a:spcAft>
              <a:buSzPct val="100000"/>
              <a:buFont typeface="Wingdings" panose="05000000000000000000" pitchFamily="2" charset="2"/>
              <a:buChar char="Ø"/>
            </a:pPr>
            <a:r>
              <a:rPr lang="en-GB" sz="1600" dirty="0"/>
              <a:t>high risk poultry and avian animal health workers ***</a:t>
            </a:r>
          </a:p>
          <a:p>
            <a:pPr marL="285750" indent="-285750">
              <a:lnSpc>
                <a:spcPct val="115000"/>
              </a:lnSpc>
              <a:spcAft>
                <a:spcPts val="0"/>
              </a:spcAft>
              <a:buSzPct val="100000"/>
              <a:buFont typeface="Wingdings" panose="05000000000000000000" pitchFamily="2" charset="2"/>
              <a:buChar char="Ø"/>
            </a:pPr>
            <a:r>
              <a:rPr lang="en-GB" sz="1600" dirty="0"/>
              <a:t>high-risk cattle and swine workers***</a:t>
            </a:r>
          </a:p>
          <a:p>
            <a:pPr marL="285750" indent="-285750">
              <a:lnSpc>
                <a:spcPct val="115000"/>
              </a:lnSpc>
              <a:spcAft>
                <a:spcPts val="0"/>
              </a:spcAft>
              <a:buSzPct val="100000"/>
              <a:buFont typeface="Wingdings" panose="05000000000000000000" pitchFamily="2" charset="2"/>
              <a:buChar char="Ø"/>
            </a:pPr>
            <a:r>
              <a:rPr lang="en-GB" sz="1600" dirty="0"/>
              <a:t>rough sleepers and homeless hostel users </a:t>
            </a:r>
          </a:p>
          <a:p>
            <a:pPr marL="285750" lvl="0" indent="-285750">
              <a:lnSpc>
                <a:spcPct val="115000"/>
              </a:lnSpc>
              <a:spcAft>
                <a:spcPts val="0"/>
              </a:spcAft>
              <a:buFont typeface="Arial" panose="020B0604020202020204" pitchFamily="34" charset="0"/>
              <a:buChar char="•"/>
            </a:pPr>
            <a:endParaRPr lang="en-GB" sz="1600" dirty="0">
              <a:latin typeface="Times New Roman" panose="02020603050405020304" pitchFamily="18" charset="0"/>
              <a:ea typeface="Times New Roman" panose="02020603050405020304" pitchFamily="18" charset="0"/>
            </a:endParaRPr>
          </a:p>
          <a:p>
            <a:pPr marL="0" indent="0"/>
            <a:endParaRPr lang="en-GB" sz="2000" dirty="0"/>
          </a:p>
          <a:p>
            <a:pPr marL="457200" indent="-457200">
              <a:buFont typeface="Wingdings" panose="05000000000000000000" pitchFamily="2" charset="2"/>
              <a:buChar char="Ø"/>
            </a:pPr>
            <a:endParaRPr lang="en-GB" sz="2000" dirty="0"/>
          </a:p>
          <a:p>
            <a:pPr>
              <a:buFont typeface="Arial" panose="020B0604020202020204" pitchFamily="34" charset="0"/>
              <a:buChar char="•"/>
            </a:pPr>
            <a:endParaRPr lang="en-GB" sz="4800" dirty="0"/>
          </a:p>
        </p:txBody>
      </p:sp>
      <p:sp>
        <p:nvSpPr>
          <p:cNvPr id="4" name="Star: 5 Points 3">
            <a:extLst>
              <a:ext uri="{FF2B5EF4-FFF2-40B4-BE49-F238E27FC236}">
                <a16:creationId xmlns:a16="http://schemas.microsoft.com/office/drawing/2014/main" id="{894A0180-223F-44CF-9E09-D2ECBB1A80DD}"/>
              </a:ext>
            </a:extLst>
          </p:cNvPr>
          <p:cNvSpPr/>
          <p:nvPr/>
        </p:nvSpPr>
        <p:spPr bwMode="auto">
          <a:xfrm>
            <a:off x="4463988" y="5121188"/>
            <a:ext cx="360040" cy="360040"/>
          </a:xfrm>
          <a:prstGeom prst="star5">
            <a:avLst/>
          </a:prstGeom>
          <a:solidFill>
            <a:schemeClr val="accent6">
              <a:lumMod val="75000"/>
            </a:schemeClr>
          </a:solidFill>
          <a:ln>
            <a:no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
                <a:schemeClr val="bg1"/>
              </a:buClr>
              <a:buSzTx/>
              <a:buFontTx/>
              <a:buNone/>
              <a:tabLst/>
            </a:pPr>
            <a:endParaRPr kumimoji="0" lang="en-GB" sz="4000" i="0" u="none" strike="noStrike" normalizeH="0" baseline="0">
              <a:ln w="0"/>
              <a:solidFill>
                <a:schemeClr val="accent1"/>
              </a:solidFill>
              <a:effectLst>
                <a:outerShdw blurRad="38100" dist="25400" dir="5400000" algn="ctr" rotWithShape="0">
                  <a:srgbClr val="6E747A">
                    <a:alpha val="43000"/>
                  </a:srgbClr>
                </a:outerShdw>
              </a:effectLst>
              <a:latin typeface="Arial" charset="0"/>
            </a:endParaRPr>
          </a:p>
        </p:txBody>
      </p:sp>
      <p:sp>
        <p:nvSpPr>
          <p:cNvPr id="5" name="Star: 5 Points 4">
            <a:extLst>
              <a:ext uri="{FF2B5EF4-FFF2-40B4-BE49-F238E27FC236}">
                <a16:creationId xmlns:a16="http://schemas.microsoft.com/office/drawing/2014/main" id="{2FEF9893-AA4A-4B25-B1DE-049098E161A3}"/>
              </a:ext>
            </a:extLst>
          </p:cNvPr>
          <p:cNvSpPr/>
          <p:nvPr/>
        </p:nvSpPr>
        <p:spPr bwMode="auto">
          <a:xfrm>
            <a:off x="5004048" y="5445224"/>
            <a:ext cx="360040" cy="360040"/>
          </a:xfrm>
          <a:prstGeom prst="star5">
            <a:avLst/>
          </a:prstGeom>
          <a:solidFill>
            <a:schemeClr val="accent6">
              <a:lumMod val="75000"/>
            </a:schemeClr>
          </a:solidFill>
          <a:ln>
            <a:no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
                <a:schemeClr val="bg1"/>
              </a:buClr>
              <a:buSzTx/>
              <a:buFontTx/>
              <a:buNone/>
              <a:tabLst/>
            </a:pPr>
            <a:endParaRPr kumimoji="0" lang="en-GB" sz="4000" i="0" u="none" strike="noStrike" normalizeH="0" baseline="0">
              <a:ln w="0"/>
              <a:solidFill>
                <a:schemeClr val="accent1"/>
              </a:solidFill>
              <a:effectLst>
                <a:outerShdw blurRad="38100" dist="25400" dir="5400000" algn="ctr" rotWithShape="0">
                  <a:srgbClr val="6E747A">
                    <a:alpha val="43000"/>
                  </a:srgbClr>
                </a:outerShdw>
              </a:effectLst>
              <a:latin typeface="Arial" charset="0"/>
            </a:endParaRPr>
          </a:p>
        </p:txBody>
      </p:sp>
      <p:sp>
        <p:nvSpPr>
          <p:cNvPr id="6" name="Star: 5 Points 5">
            <a:extLst>
              <a:ext uri="{FF2B5EF4-FFF2-40B4-BE49-F238E27FC236}">
                <a16:creationId xmlns:a16="http://schemas.microsoft.com/office/drawing/2014/main" id="{DB7E5160-0B09-4B1B-BA05-952125D4CE58}"/>
              </a:ext>
            </a:extLst>
          </p:cNvPr>
          <p:cNvSpPr/>
          <p:nvPr/>
        </p:nvSpPr>
        <p:spPr bwMode="auto">
          <a:xfrm>
            <a:off x="7308304" y="4437112"/>
            <a:ext cx="360040" cy="360040"/>
          </a:xfrm>
          <a:prstGeom prst="star5">
            <a:avLst/>
          </a:prstGeom>
          <a:solidFill>
            <a:schemeClr val="accent6">
              <a:lumMod val="75000"/>
            </a:schemeClr>
          </a:solidFill>
          <a:ln>
            <a:noFill/>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
                <a:schemeClr val="bg1"/>
              </a:buClr>
              <a:buSzTx/>
              <a:buFontTx/>
              <a:buNone/>
              <a:tabLst/>
            </a:pPr>
            <a:endParaRPr kumimoji="0" lang="en-GB" sz="4000" i="0" u="none" strike="noStrike" normalizeH="0" baseline="0">
              <a:ln w="0"/>
              <a:solidFill>
                <a:schemeClr val="accent1"/>
              </a:solidFill>
              <a:effectLst>
                <a:outerShdw blurRad="38100" dist="25400" dir="5400000" algn="ctr" rotWithShape="0">
                  <a:srgbClr val="6E747A">
                    <a:alpha val="43000"/>
                  </a:srgbClr>
                </a:outerShdw>
              </a:effectLst>
              <a:latin typeface="Arial" charset="0"/>
            </a:endParaRPr>
          </a:p>
        </p:txBody>
      </p:sp>
      <p:sp>
        <p:nvSpPr>
          <p:cNvPr id="7" name="TextBox 6">
            <a:extLst>
              <a:ext uri="{FF2B5EF4-FFF2-40B4-BE49-F238E27FC236}">
                <a16:creationId xmlns:a16="http://schemas.microsoft.com/office/drawing/2014/main" id="{BC86DEB3-4A2F-4080-A693-4C342D75EAF5}"/>
              </a:ext>
            </a:extLst>
          </p:cNvPr>
          <p:cNvSpPr txBox="1"/>
          <p:nvPr/>
        </p:nvSpPr>
        <p:spPr>
          <a:xfrm>
            <a:off x="7668344" y="4312515"/>
            <a:ext cx="1259632" cy="646331"/>
          </a:xfrm>
          <a:prstGeom prst="rect">
            <a:avLst/>
          </a:prstGeom>
          <a:noFill/>
        </p:spPr>
        <p:txBody>
          <a:bodyPr wrap="square" rtlCol="0">
            <a:spAutoFit/>
          </a:bodyPr>
          <a:lstStyle/>
          <a:p>
            <a:r>
              <a:rPr lang="en-GB" dirty="0">
                <a:solidFill>
                  <a:schemeClr val="accent6">
                    <a:lumMod val="75000"/>
                  </a:schemeClr>
                </a:solidFill>
              </a:rPr>
              <a:t>New cohort</a:t>
            </a:r>
          </a:p>
        </p:txBody>
      </p:sp>
    </p:spTree>
    <p:extLst>
      <p:ext uri="{BB962C8B-B14F-4D97-AF65-F5344CB8AC3E}">
        <p14:creationId xmlns:p14="http://schemas.microsoft.com/office/powerpoint/2010/main" val="2653857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324" y="116632"/>
            <a:ext cx="9252520" cy="792088"/>
          </a:xfrm>
        </p:spPr>
        <p:txBody>
          <a:bodyPr>
            <a:noAutofit/>
          </a:bodyPr>
          <a:lstStyle/>
          <a:p>
            <a:r>
              <a:rPr lang="en-GB" sz="3200" b="1" dirty="0">
                <a:solidFill>
                  <a:srgbClr val="00B0F0"/>
                </a:solidFill>
                <a:latin typeface="+mj-lt"/>
                <a:ea typeface="+mj-ea"/>
                <a:cs typeface="Arial" panose="020B0604020202020204" pitchFamily="34" charset="0"/>
              </a:rPr>
              <a:t>Clinical risk groups</a:t>
            </a:r>
            <a:endParaRPr lang="en-GB" sz="3200" dirty="0">
              <a:solidFill>
                <a:srgbClr val="00B0F0"/>
              </a:solidFill>
              <a:latin typeface="+mj-lt"/>
              <a:cs typeface="Arial" panose="020B0604020202020204" pitchFamily="34" charset="0"/>
            </a:endParaRPr>
          </a:p>
        </p:txBody>
      </p:sp>
      <p:sp>
        <p:nvSpPr>
          <p:cNvPr id="6" name="Footer Placeholder 4"/>
          <p:cNvSpPr txBox="1">
            <a:spLocks/>
          </p:cNvSpPr>
          <p:nvPr/>
        </p:nvSpPr>
        <p:spPr>
          <a:xfrm>
            <a:off x="900113" y="6308725"/>
            <a:ext cx="8064375" cy="549275"/>
          </a:xfrm>
          <a:prstGeom prst="rect">
            <a:avLst/>
          </a:prstGeom>
        </p:spPr>
        <p:txBody>
          <a:bodyPr vert="horz" lIns="0" tIns="0" rIns="0" bIns="0" rtlCol="0" anchor="ctr"/>
          <a:lstStyle>
            <a:defPPr>
              <a:defRPr lang="en-US"/>
            </a:defPPr>
            <a:lvl1pPr algn="l" rtl="0" fontAlgn="auto">
              <a:spcBef>
                <a:spcPts val="0"/>
              </a:spcBef>
              <a:spcAft>
                <a:spcPts val="0"/>
              </a:spcAft>
              <a:defRPr sz="1200" kern="1200" baseline="0">
                <a:solidFill>
                  <a:schemeClr val="bg1"/>
                </a:solidFill>
                <a:latin typeface="Arial" pitchFamily="34" charset="0"/>
                <a:ea typeface="+mn-ea"/>
                <a:cs typeface="+mn-cs"/>
              </a:defRPr>
            </a:lvl1pPr>
            <a:lvl2pPr marL="457200" algn="l" rtl="0" fontAlgn="base">
              <a:spcBef>
                <a:spcPct val="0"/>
              </a:spcBef>
              <a:spcAft>
                <a:spcPct val="0"/>
              </a:spcAft>
              <a:defRPr sz="2400" kern="1200">
                <a:solidFill>
                  <a:schemeClr val="tx1"/>
                </a:solidFill>
                <a:latin typeface="Arial" pitchFamily="84" charset="0"/>
                <a:ea typeface="ヒラギノ角ゴ Pro W3" pitchFamily="84" charset="-128"/>
                <a:cs typeface="ヒラギノ角ゴ Pro W3" pitchFamily="84" charset="-128"/>
              </a:defRPr>
            </a:lvl2pPr>
            <a:lvl3pPr marL="914400" algn="l" rtl="0" fontAlgn="base">
              <a:spcBef>
                <a:spcPct val="0"/>
              </a:spcBef>
              <a:spcAft>
                <a:spcPct val="0"/>
              </a:spcAft>
              <a:defRPr sz="2400" kern="1200">
                <a:solidFill>
                  <a:schemeClr val="tx1"/>
                </a:solidFill>
                <a:latin typeface="Arial" pitchFamily="84" charset="0"/>
                <a:ea typeface="ヒラギノ角ゴ Pro W3" pitchFamily="84" charset="-128"/>
                <a:cs typeface="ヒラギノ角ゴ Pro W3" pitchFamily="84" charset="-128"/>
              </a:defRPr>
            </a:lvl3pPr>
            <a:lvl4pPr marL="1371600" algn="l" rtl="0" fontAlgn="base">
              <a:spcBef>
                <a:spcPct val="0"/>
              </a:spcBef>
              <a:spcAft>
                <a:spcPct val="0"/>
              </a:spcAft>
              <a:defRPr sz="2400" kern="1200">
                <a:solidFill>
                  <a:schemeClr val="tx1"/>
                </a:solidFill>
                <a:latin typeface="Arial" pitchFamily="84" charset="0"/>
                <a:ea typeface="ヒラギノ角ゴ Pro W3" pitchFamily="84" charset="-128"/>
                <a:cs typeface="ヒラギノ角ゴ Pro W3" pitchFamily="84" charset="-128"/>
              </a:defRPr>
            </a:lvl4pPr>
            <a:lvl5pPr marL="1828800" algn="l" rtl="0" fontAlgn="base">
              <a:spcBef>
                <a:spcPct val="0"/>
              </a:spcBef>
              <a:spcAft>
                <a:spcPct val="0"/>
              </a:spcAft>
              <a:defRPr sz="2400" kern="1200">
                <a:solidFill>
                  <a:schemeClr val="tx1"/>
                </a:solidFill>
                <a:latin typeface="Arial" pitchFamily="84" charset="0"/>
                <a:ea typeface="ヒラギノ角ゴ Pro W3" pitchFamily="84" charset="-128"/>
                <a:cs typeface="ヒラギノ角ゴ Pro W3" pitchFamily="84" charset="-128"/>
              </a:defRPr>
            </a:lvl5pPr>
            <a:lvl6pPr marL="2286000" algn="l" defTabSz="457200" rtl="0" eaLnBrk="1" latinLnBrk="0" hangingPunct="1">
              <a:defRPr sz="2400" kern="1200">
                <a:solidFill>
                  <a:schemeClr val="tx1"/>
                </a:solidFill>
                <a:latin typeface="Arial" pitchFamily="84" charset="0"/>
                <a:ea typeface="ヒラギノ角ゴ Pro W3" pitchFamily="84" charset="-128"/>
                <a:cs typeface="ヒラギノ角ゴ Pro W3" pitchFamily="84" charset="-128"/>
              </a:defRPr>
            </a:lvl6pPr>
            <a:lvl7pPr marL="2743200" algn="l" defTabSz="457200" rtl="0" eaLnBrk="1" latinLnBrk="0" hangingPunct="1">
              <a:defRPr sz="2400" kern="1200">
                <a:solidFill>
                  <a:schemeClr val="tx1"/>
                </a:solidFill>
                <a:latin typeface="Arial" pitchFamily="84" charset="0"/>
                <a:ea typeface="ヒラギノ角ゴ Pro W3" pitchFamily="84" charset="-128"/>
                <a:cs typeface="ヒラギノ角ゴ Pro W3" pitchFamily="84" charset="-128"/>
              </a:defRPr>
            </a:lvl7pPr>
            <a:lvl8pPr marL="3200400" algn="l" defTabSz="457200" rtl="0" eaLnBrk="1" latinLnBrk="0" hangingPunct="1">
              <a:defRPr sz="2400" kern="1200">
                <a:solidFill>
                  <a:schemeClr val="tx1"/>
                </a:solidFill>
                <a:latin typeface="Arial" pitchFamily="84" charset="0"/>
                <a:ea typeface="ヒラギノ角ゴ Pro W3" pitchFamily="84" charset="-128"/>
                <a:cs typeface="ヒラギノ角ゴ Pro W3" pitchFamily="84" charset="-128"/>
              </a:defRPr>
            </a:lvl8pPr>
            <a:lvl9pPr marL="3657600" algn="l" defTabSz="457200" rtl="0" eaLnBrk="1" latinLnBrk="0" hangingPunct="1">
              <a:defRPr sz="2400" kern="1200">
                <a:solidFill>
                  <a:schemeClr val="tx1"/>
                </a:solidFill>
                <a:latin typeface="Arial" pitchFamily="84" charset="0"/>
                <a:ea typeface="ヒラギノ角ゴ Pro W3" pitchFamily="84" charset="-128"/>
                <a:cs typeface="ヒラギノ角ゴ Pro W3" pitchFamily="84" charset="-128"/>
              </a:defRPr>
            </a:lvl9pPr>
          </a:lstStyle>
          <a:p>
            <a:pPr>
              <a:defRPr/>
            </a:pPr>
            <a:r>
              <a:rPr lang="en-GB" dirty="0">
                <a:solidFill>
                  <a:prstClr val="white"/>
                </a:solidFill>
              </a:rPr>
              <a:t>The national flu immunisation programme 2017/18 </a:t>
            </a:r>
            <a:endParaRPr lang="en-US" dirty="0">
              <a:solidFill>
                <a:prstClr val="white"/>
              </a:solidFill>
            </a:endParaRPr>
          </a:p>
        </p:txBody>
      </p:sp>
      <p:pic>
        <p:nvPicPr>
          <p:cNvPr id="7" name="Picture 6">
            <a:extLst>
              <a:ext uri="{FF2B5EF4-FFF2-40B4-BE49-F238E27FC236}">
                <a16:creationId xmlns:a16="http://schemas.microsoft.com/office/drawing/2014/main" id="{2477F7AA-9C75-42CC-A2AE-22C51185645D}"/>
              </a:ext>
            </a:extLst>
          </p:cNvPr>
          <p:cNvPicPr>
            <a:picLocks noChangeAspect="1"/>
          </p:cNvPicPr>
          <p:nvPr/>
        </p:nvPicPr>
        <p:blipFill>
          <a:blip r:embed="rId3"/>
          <a:stretch>
            <a:fillRect/>
          </a:stretch>
        </p:blipFill>
        <p:spPr>
          <a:xfrm>
            <a:off x="1223825" y="770059"/>
            <a:ext cx="6696349" cy="5832648"/>
          </a:xfrm>
          <a:prstGeom prst="rect">
            <a:avLst/>
          </a:prstGeom>
        </p:spPr>
      </p:pic>
    </p:spTree>
    <p:extLst>
      <p:ext uri="{BB962C8B-B14F-4D97-AF65-F5344CB8AC3E}">
        <p14:creationId xmlns:p14="http://schemas.microsoft.com/office/powerpoint/2010/main" val="1686964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1465" y="249272"/>
            <a:ext cx="9793088" cy="576064"/>
          </a:xfrm>
        </p:spPr>
        <p:txBody>
          <a:bodyPr>
            <a:normAutofit/>
          </a:bodyPr>
          <a:lstStyle/>
          <a:p>
            <a:r>
              <a:rPr lang="en-GB" sz="3200" b="1" dirty="0">
                <a:solidFill>
                  <a:srgbClr val="00B0F0"/>
                </a:solidFill>
                <a:latin typeface="+mj-lt"/>
                <a:ea typeface="+mj-ea"/>
                <a:cs typeface="+mj-cs"/>
              </a:rPr>
              <a:t>Clinical risk groups (continued)</a:t>
            </a:r>
            <a:endParaRPr lang="en-GB" sz="3200" dirty="0">
              <a:solidFill>
                <a:srgbClr val="00B0F0"/>
              </a:solidFill>
            </a:endParaRPr>
          </a:p>
        </p:txBody>
      </p:sp>
      <p:pic>
        <p:nvPicPr>
          <p:cNvPr id="6" name="Picture 5">
            <a:extLst>
              <a:ext uri="{FF2B5EF4-FFF2-40B4-BE49-F238E27FC236}">
                <a16:creationId xmlns:a16="http://schemas.microsoft.com/office/drawing/2014/main" id="{C7F9AA36-3C24-443E-AD54-C495214932AC}"/>
              </a:ext>
            </a:extLst>
          </p:cNvPr>
          <p:cNvPicPr>
            <a:picLocks noChangeAspect="1"/>
          </p:cNvPicPr>
          <p:nvPr/>
        </p:nvPicPr>
        <p:blipFill>
          <a:blip r:embed="rId3"/>
          <a:stretch>
            <a:fillRect/>
          </a:stretch>
        </p:blipFill>
        <p:spPr>
          <a:xfrm>
            <a:off x="1325671" y="980728"/>
            <a:ext cx="6492657" cy="5054411"/>
          </a:xfrm>
          <a:prstGeom prst="rect">
            <a:avLst/>
          </a:prstGeom>
        </p:spPr>
      </p:pic>
      <p:pic>
        <p:nvPicPr>
          <p:cNvPr id="7" name="Picture 6">
            <a:extLst>
              <a:ext uri="{FF2B5EF4-FFF2-40B4-BE49-F238E27FC236}">
                <a16:creationId xmlns:a16="http://schemas.microsoft.com/office/drawing/2014/main" id="{7882F342-8B39-4AA1-98C1-46964565D30C}"/>
              </a:ext>
            </a:extLst>
          </p:cNvPr>
          <p:cNvPicPr>
            <a:picLocks noChangeAspect="1"/>
          </p:cNvPicPr>
          <p:nvPr/>
        </p:nvPicPr>
        <p:blipFill>
          <a:blip r:embed="rId4"/>
          <a:stretch>
            <a:fillRect/>
          </a:stretch>
        </p:blipFill>
        <p:spPr>
          <a:xfrm>
            <a:off x="2051720" y="6190531"/>
            <a:ext cx="4587638" cy="274344"/>
          </a:xfrm>
          <a:prstGeom prst="rect">
            <a:avLst/>
          </a:prstGeom>
        </p:spPr>
      </p:pic>
    </p:spTree>
    <p:extLst>
      <p:ext uri="{BB962C8B-B14F-4D97-AF65-F5344CB8AC3E}">
        <p14:creationId xmlns:p14="http://schemas.microsoft.com/office/powerpoint/2010/main" val="15945678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6324" y="0"/>
            <a:ext cx="8028000" cy="1052736"/>
          </a:xfrm>
        </p:spPr>
        <p:txBody>
          <a:bodyPr/>
          <a:lstStyle/>
          <a:p>
            <a:r>
              <a:rPr lang="en-GB" sz="3200" dirty="0">
                <a:solidFill>
                  <a:srgbClr val="00B0F0"/>
                </a:solidFill>
              </a:rPr>
              <a:t>Pregnant women</a:t>
            </a:r>
          </a:p>
        </p:txBody>
      </p:sp>
      <p:sp>
        <p:nvSpPr>
          <p:cNvPr id="3" name="Content Placeholder 2"/>
          <p:cNvSpPr>
            <a:spLocks noGrp="1"/>
          </p:cNvSpPr>
          <p:nvPr>
            <p:ph idx="1"/>
          </p:nvPr>
        </p:nvSpPr>
        <p:spPr>
          <a:xfrm>
            <a:off x="683568" y="908720"/>
            <a:ext cx="7848872" cy="4896544"/>
          </a:xfrm>
        </p:spPr>
        <p:txBody>
          <a:bodyPr/>
          <a:lstStyle/>
          <a:p>
            <a:pPr marL="0" indent="0"/>
            <a:r>
              <a:rPr lang="en-GB" sz="1800" b="1" dirty="0"/>
              <a:t>All pregnant women should be offered the inactivated flu vaccine </a:t>
            </a:r>
            <a:r>
              <a:rPr lang="en-GB" sz="1800" b="1" u="sng" dirty="0"/>
              <a:t>irrespective of the stage of pregnancy     </a:t>
            </a:r>
          </a:p>
          <a:p>
            <a:pPr>
              <a:buSzPct val="100000"/>
              <a:buFont typeface="Wingdings" panose="05000000000000000000" pitchFamily="2" charset="2"/>
              <a:buChar char="Ø"/>
            </a:pPr>
            <a:r>
              <a:rPr lang="en-GB" sz="1800" dirty="0"/>
              <a:t>pregnant women are at increased risk of complications from influenza, including bronchitis, pneumonia and hospitalisation</a:t>
            </a:r>
            <a:endParaRPr lang="en-GB" sz="1800" baseline="30000" dirty="0"/>
          </a:p>
          <a:p>
            <a:pPr>
              <a:buSzPct val="100000"/>
              <a:buFont typeface="Wingdings" panose="05000000000000000000" pitchFamily="2" charset="2"/>
              <a:buChar char="Ø"/>
            </a:pPr>
            <a:r>
              <a:rPr lang="en-GB" sz="1800" dirty="0"/>
              <a:t>influenza</a:t>
            </a:r>
            <a:r>
              <a:rPr lang="en-GB" sz="1800" baseline="30000" dirty="0"/>
              <a:t> </a:t>
            </a:r>
            <a:r>
              <a:rPr lang="en-GB" sz="1800" dirty="0"/>
              <a:t>during pregnancy is also associated with premature birth, small for gestational age (SGA), low birth weight and perinatal mortality</a:t>
            </a:r>
          </a:p>
          <a:p>
            <a:pPr>
              <a:buSzPct val="100000"/>
              <a:buFont typeface="Wingdings" panose="05000000000000000000" pitchFamily="2" charset="2"/>
              <a:buChar char="Ø"/>
            </a:pPr>
            <a:r>
              <a:rPr lang="en-GB" sz="1800" dirty="0"/>
              <a:t>flu vaccination during pregnancy protects the mother, and provides passive immunity against influenza</a:t>
            </a:r>
            <a:r>
              <a:rPr lang="en-GB" sz="1800" baseline="30000" dirty="0"/>
              <a:t> </a:t>
            </a:r>
            <a:r>
              <a:rPr lang="en-GB" sz="1800" dirty="0"/>
              <a:t>to infants in the first few months of life</a:t>
            </a:r>
          </a:p>
          <a:p>
            <a:pPr>
              <a:buSzPct val="100000"/>
              <a:buFont typeface="Wingdings" panose="05000000000000000000" pitchFamily="2" charset="2"/>
              <a:buChar char="Ø"/>
            </a:pPr>
            <a:r>
              <a:rPr lang="en-GB" sz="1800" dirty="0"/>
              <a:t>studies on flu vaccine safety in pregnancy show that the inactivated flu vaccine can be safely and effectively administered during any trimester of pregnancy </a:t>
            </a:r>
          </a:p>
          <a:p>
            <a:pPr>
              <a:buSzPct val="100000"/>
              <a:buFont typeface="Wingdings" panose="05000000000000000000" pitchFamily="2" charset="2"/>
              <a:buChar char="Ø"/>
            </a:pPr>
            <a:r>
              <a:rPr lang="en-GB" sz="1800" dirty="0"/>
              <a:t>no study to date has demonstrated an increased risk of either maternal complications or adverse fetal outcomes associated with inactivated flu vaccine</a:t>
            </a:r>
          </a:p>
          <a:p>
            <a:pPr>
              <a:buSzPct val="100000"/>
              <a:buFont typeface="Wingdings" panose="05000000000000000000" pitchFamily="2" charset="2"/>
              <a:buChar char="Ø"/>
            </a:pPr>
            <a:r>
              <a:rPr lang="en-GB" sz="1800" dirty="0"/>
              <a:t>women should be offered flu vaccine in </a:t>
            </a:r>
            <a:r>
              <a:rPr lang="en-GB" sz="1800" b="1" dirty="0"/>
              <a:t>every pregnancy</a:t>
            </a:r>
          </a:p>
          <a:p>
            <a:pPr>
              <a:buFont typeface="Wingdings" panose="05000000000000000000" pitchFamily="2" charset="2"/>
              <a:buChar char="Ø"/>
            </a:pPr>
            <a:endParaRPr lang="en-GB" sz="1800" dirty="0"/>
          </a:p>
        </p:txBody>
      </p:sp>
    </p:spTree>
    <p:extLst>
      <p:ext uri="{BB962C8B-B14F-4D97-AF65-F5344CB8AC3E}">
        <p14:creationId xmlns:p14="http://schemas.microsoft.com/office/powerpoint/2010/main" val="17362978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768" y="34336"/>
            <a:ext cx="8190464" cy="1152127"/>
          </a:xfrm>
        </p:spPr>
        <p:txBody>
          <a:bodyPr/>
          <a:lstStyle/>
          <a:p>
            <a:r>
              <a:rPr lang="en-GB" sz="3200" dirty="0">
                <a:solidFill>
                  <a:srgbClr val="00B0F0"/>
                </a:solidFill>
              </a:rPr>
              <a:t>Health and social care workers (HSCWs)</a:t>
            </a:r>
          </a:p>
        </p:txBody>
      </p:sp>
      <p:sp>
        <p:nvSpPr>
          <p:cNvPr id="3" name="Content Placeholder 2"/>
          <p:cNvSpPr>
            <a:spLocks noGrp="1"/>
          </p:cNvSpPr>
          <p:nvPr>
            <p:ph idx="1"/>
          </p:nvPr>
        </p:nvSpPr>
        <p:spPr>
          <a:xfrm>
            <a:off x="179512" y="1016732"/>
            <a:ext cx="6541798" cy="4824536"/>
          </a:xfrm>
        </p:spPr>
        <p:txBody>
          <a:bodyPr/>
          <a:lstStyle/>
          <a:p>
            <a:pPr>
              <a:buSzPct val="100000"/>
              <a:buFont typeface="Wingdings" panose="05000000000000000000" pitchFamily="2" charset="2"/>
              <a:buChar char="Ø"/>
            </a:pPr>
            <a:r>
              <a:rPr lang="en-GB" sz="1800" dirty="0"/>
              <a:t>It is important that health professionals take steps to protect themselves from the seriousness of flu this winter</a:t>
            </a:r>
          </a:p>
          <a:p>
            <a:pPr>
              <a:buSzPct val="100000"/>
              <a:buFont typeface="Wingdings" panose="05000000000000000000" pitchFamily="2" charset="2"/>
              <a:buChar char="Ø"/>
            </a:pPr>
            <a:r>
              <a:rPr lang="en-GB" sz="1800" u="sng" dirty="0"/>
              <a:t>All</a:t>
            </a:r>
            <a:r>
              <a:rPr lang="en-GB" sz="1800" dirty="0"/>
              <a:t> HSCWs are eligible for flu vaccine during 2026/27</a:t>
            </a:r>
          </a:p>
          <a:p>
            <a:pPr>
              <a:buSzPct val="100000"/>
              <a:buFont typeface="Wingdings" panose="05000000000000000000" pitchFamily="2" charset="2"/>
              <a:buChar char="Ø"/>
            </a:pPr>
            <a:r>
              <a:rPr lang="en-GB" sz="1800" dirty="0"/>
              <a:t>health professionals also have a duty of care to protect patients and service users from infections</a:t>
            </a:r>
          </a:p>
          <a:p>
            <a:pPr>
              <a:buSzPct val="100000"/>
              <a:buFont typeface="Wingdings" panose="05000000000000000000" pitchFamily="2" charset="2"/>
              <a:buChar char="Ø"/>
            </a:pPr>
            <a:r>
              <a:rPr lang="en-GB" sz="1800" dirty="0"/>
              <a:t>flu vaccination reduces transmission of influenza to:</a:t>
            </a:r>
          </a:p>
          <a:p>
            <a:pPr lvl="1">
              <a:buClr>
                <a:srgbClr val="00B0F0"/>
              </a:buClr>
              <a:buFont typeface="Wingdings" panose="05000000000000000000" pitchFamily="2" charset="2"/>
              <a:buChar char="§"/>
            </a:pPr>
            <a:r>
              <a:rPr lang="en-GB" sz="1400" dirty="0"/>
              <a:t>those involved in directly delivering services are at increased risk of exposure to influenza</a:t>
            </a:r>
          </a:p>
          <a:p>
            <a:pPr lvl="1">
              <a:buClr>
                <a:srgbClr val="00B0F0"/>
              </a:buClr>
              <a:buFont typeface="Wingdings" panose="05000000000000000000" pitchFamily="2" charset="2"/>
              <a:buChar char="§"/>
            </a:pPr>
            <a:r>
              <a:rPr lang="en-GB" sz="1400" dirty="0"/>
              <a:t>vulnerable patients, who may have impaired immunity and not respond well to immunisation</a:t>
            </a:r>
          </a:p>
          <a:p>
            <a:pPr lvl="1">
              <a:buClr>
                <a:srgbClr val="00B0F0"/>
              </a:buClr>
              <a:buFont typeface="Wingdings" panose="05000000000000000000" pitchFamily="2" charset="2"/>
              <a:buChar char="§"/>
            </a:pPr>
            <a:r>
              <a:rPr lang="en-GB" sz="1400" dirty="0"/>
              <a:t>colleagues and family members</a:t>
            </a:r>
          </a:p>
          <a:p>
            <a:pPr>
              <a:buSzPct val="100000"/>
              <a:buFont typeface="Wingdings" panose="05000000000000000000" pitchFamily="2" charset="2"/>
              <a:buChar char="Ø"/>
            </a:pPr>
            <a:r>
              <a:rPr lang="en-GB" sz="1800" dirty="0"/>
              <a:t>flu vaccine uptake in HSCWs significantly lowers rates of flu-like illness, hospitalisation and mortality in elderly individuals in long-term healthcare settings</a:t>
            </a:r>
          </a:p>
          <a:p>
            <a:pPr>
              <a:buSzPct val="100000"/>
              <a:buFont typeface="Wingdings" panose="05000000000000000000" pitchFamily="2" charset="2"/>
              <a:buChar char="Ø"/>
            </a:pPr>
            <a:r>
              <a:rPr lang="en-GB" sz="1800" dirty="0"/>
              <a:t>flu vaccination reduces sickness absences and contributes to delivery of HSC services during winter pressures</a:t>
            </a:r>
          </a:p>
        </p:txBody>
      </p:sp>
      <p:pic>
        <p:nvPicPr>
          <p:cNvPr id="5" name="Picture 4">
            <a:extLst>
              <a:ext uri="{FF2B5EF4-FFF2-40B4-BE49-F238E27FC236}">
                <a16:creationId xmlns:a16="http://schemas.microsoft.com/office/drawing/2014/main" id="{198C241D-479F-4C62-8F0D-C04B6975DD43}"/>
              </a:ext>
            </a:extLst>
          </p:cNvPr>
          <p:cNvPicPr>
            <a:picLocks noChangeAspect="1"/>
          </p:cNvPicPr>
          <p:nvPr/>
        </p:nvPicPr>
        <p:blipFill>
          <a:blip r:embed="rId3"/>
          <a:stretch>
            <a:fillRect/>
          </a:stretch>
        </p:blipFill>
        <p:spPr>
          <a:xfrm>
            <a:off x="6804248" y="2229292"/>
            <a:ext cx="2005810" cy="2399415"/>
          </a:xfrm>
          <a:prstGeom prst="rect">
            <a:avLst/>
          </a:prstGeom>
        </p:spPr>
      </p:pic>
    </p:spTree>
    <p:extLst>
      <p:ext uri="{BB962C8B-B14F-4D97-AF65-F5344CB8AC3E}">
        <p14:creationId xmlns:p14="http://schemas.microsoft.com/office/powerpoint/2010/main" val="26529277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107504" y="0"/>
            <a:ext cx="8712324" cy="1052736"/>
          </a:xfrm>
        </p:spPr>
        <p:txBody>
          <a:bodyPr>
            <a:normAutofit/>
          </a:bodyPr>
          <a:lstStyle/>
          <a:p>
            <a:pPr algn="ctr">
              <a:defRPr/>
            </a:pPr>
            <a:r>
              <a:rPr lang="en-GB" sz="3200" dirty="0">
                <a:solidFill>
                  <a:srgbClr val="00B0F0"/>
                </a:solidFill>
              </a:rPr>
              <a:t>Rationale for vaccinating children against flu</a:t>
            </a:r>
          </a:p>
        </p:txBody>
      </p:sp>
      <p:sp>
        <p:nvSpPr>
          <p:cNvPr id="31747" name="Content Placeholder 2"/>
          <p:cNvSpPr>
            <a:spLocks noGrp="1"/>
          </p:cNvSpPr>
          <p:nvPr>
            <p:ph idx="1"/>
          </p:nvPr>
        </p:nvSpPr>
        <p:spPr>
          <a:xfrm>
            <a:off x="611560" y="980728"/>
            <a:ext cx="8077200" cy="4608512"/>
          </a:xfrm>
        </p:spPr>
        <p:txBody>
          <a:bodyPr/>
          <a:lstStyle/>
          <a:p>
            <a:pPr marL="0" indent="0"/>
            <a:r>
              <a:rPr lang="en-GB" sz="1600" dirty="0">
                <a:latin typeface="Arial" charset="0"/>
                <a:ea typeface="ヒラギノ角ゴ Pro W3" charset="-128"/>
                <a:cs typeface="ヒラギノ角ゴ Pro W3" charset="-128"/>
              </a:rPr>
              <a:t>Extension of the seasonal flu vaccination programme to children aims to considerably lower the public health impact of flu by:</a:t>
            </a:r>
          </a:p>
          <a:p>
            <a:pPr marL="285750" indent="-285750">
              <a:buSzPct val="100000"/>
              <a:buFont typeface="Wingdings" panose="05000000000000000000" pitchFamily="2" charset="2"/>
              <a:buChar char="Ø"/>
            </a:pPr>
            <a:r>
              <a:rPr lang="en-GB" sz="1600" b="1" dirty="0">
                <a:latin typeface="Arial" charset="0"/>
                <a:ea typeface="ヒラギノ角ゴ Pro W3" charset="-128"/>
                <a:cs typeface="ヒラギノ角ゴ Pro W3" charset="-128"/>
              </a:rPr>
              <a:t>providing direct protection </a:t>
            </a:r>
            <a:r>
              <a:rPr lang="en-GB" sz="1600" dirty="0">
                <a:latin typeface="Arial" charset="0"/>
                <a:ea typeface="ヒラギノ角ゴ Pro W3" charset="-128"/>
                <a:cs typeface="ヒラギノ角ゴ Pro W3" charset="-128"/>
              </a:rPr>
              <a:t>thus preventing a large number of cases of influenza in children</a:t>
            </a:r>
          </a:p>
          <a:p>
            <a:pPr marL="285750" indent="-285750">
              <a:buSzPct val="100000"/>
              <a:buFont typeface="Wingdings" panose="05000000000000000000" pitchFamily="2" charset="2"/>
              <a:buChar char="Ø"/>
            </a:pPr>
            <a:r>
              <a:rPr lang="en-GB" sz="1600" b="1" dirty="0">
                <a:latin typeface="Arial" charset="0"/>
                <a:ea typeface="ヒラギノ角ゴ Pro W3" charset="-128"/>
                <a:cs typeface="ヒラギノ角ゴ Pro W3" charset="-128"/>
              </a:rPr>
              <a:t>providing indirect protection </a:t>
            </a:r>
            <a:r>
              <a:rPr lang="en-GB" sz="1600" dirty="0">
                <a:latin typeface="Arial" charset="0"/>
                <a:ea typeface="ヒラギノ角ゴ Pro W3" charset="-128"/>
                <a:cs typeface="ヒラギノ角ゴ Pro W3" charset="-128"/>
              </a:rPr>
              <a:t>by lowering influenza transmission from children:</a:t>
            </a:r>
          </a:p>
          <a:p>
            <a:pPr marL="1219200" lvl="3">
              <a:lnSpc>
                <a:spcPct val="90000"/>
              </a:lnSpc>
              <a:spcBef>
                <a:spcPct val="0"/>
              </a:spcBef>
              <a:buSzPct val="60000"/>
            </a:pPr>
            <a:r>
              <a:rPr lang="en-GB" sz="1600" dirty="0">
                <a:latin typeface="Arial" charset="0"/>
              </a:rPr>
              <a:t>to other children</a:t>
            </a:r>
          </a:p>
          <a:p>
            <a:pPr marL="1219200" lvl="3">
              <a:lnSpc>
                <a:spcPct val="90000"/>
              </a:lnSpc>
              <a:spcBef>
                <a:spcPct val="0"/>
              </a:spcBef>
              <a:buSzPct val="60000"/>
            </a:pPr>
            <a:r>
              <a:rPr lang="en-GB" sz="1600" dirty="0">
                <a:latin typeface="Arial" charset="0"/>
              </a:rPr>
              <a:t>to adults</a:t>
            </a:r>
          </a:p>
          <a:p>
            <a:pPr marL="1219200" lvl="3">
              <a:lnSpc>
                <a:spcPct val="90000"/>
              </a:lnSpc>
              <a:spcBef>
                <a:spcPct val="0"/>
              </a:spcBef>
              <a:buSzPct val="60000"/>
            </a:pPr>
            <a:r>
              <a:rPr lang="en-GB" sz="1600" dirty="0">
                <a:latin typeface="Arial" charset="0"/>
              </a:rPr>
              <a:t>to those in clinical risk groups of any age.</a:t>
            </a:r>
            <a:endParaRPr lang="en-GB" sz="1600" dirty="0">
              <a:latin typeface="Arial" charset="0"/>
              <a:ea typeface="ヒラギノ角ゴ Pro W3" charset="-128"/>
            </a:endParaRPr>
          </a:p>
          <a:p>
            <a:pPr marL="1028700" lvl="3" indent="0">
              <a:lnSpc>
                <a:spcPct val="90000"/>
              </a:lnSpc>
              <a:spcBef>
                <a:spcPct val="0"/>
              </a:spcBef>
              <a:buSzPct val="60000"/>
              <a:buNone/>
            </a:pPr>
            <a:endParaRPr lang="en-GB" sz="1600" dirty="0"/>
          </a:p>
          <a:p>
            <a:pPr marL="0" indent="0"/>
            <a:r>
              <a:rPr lang="en-GB" sz="1600" dirty="0"/>
              <a:t>Reducing influenza transmission in the community should avert many cases of severe influenza and influenza-related deaths in older adults and people with clinical risk factors.</a:t>
            </a:r>
          </a:p>
          <a:p>
            <a:pPr marL="0" indent="0"/>
            <a:endParaRPr lang="en-GB" sz="1600" dirty="0"/>
          </a:p>
          <a:p>
            <a:pPr marL="0" indent="0">
              <a:lnSpc>
                <a:spcPct val="100000"/>
              </a:lnSpc>
              <a:buNone/>
            </a:pPr>
            <a:r>
              <a:rPr lang="en-GB" sz="1600" dirty="0"/>
              <a:t>Studies have shown that administration of flu vaccine to children has reduced GP consultations for </a:t>
            </a:r>
            <a:r>
              <a:rPr lang="en-GB" sz="1600" dirty="0">
                <a:latin typeface="Arial" panose="020B0604020202020204" pitchFamily="34" charset="0"/>
                <a:ea typeface="Times New Roman" panose="02020603050405020304" pitchFamily="18" charset="0"/>
                <a:cs typeface="Times New Roman" panose="02020603050405020304" pitchFamily="18" charset="0"/>
              </a:rPr>
              <a:t>influenza-like illness, swab positivity in primary care, laboratory confirmed hospitalisations and percentage of respiratory emergency department attendances.</a:t>
            </a:r>
            <a:endParaRPr lang="en-US" sz="1600" dirty="0"/>
          </a:p>
          <a:p>
            <a:pPr marL="0" indent="0"/>
            <a:endParaRPr lang="en-GB" sz="1600" dirty="0">
              <a:latin typeface="Arial" charset="0"/>
              <a:ea typeface="ヒラギノ角ゴ Pro W3" charset="-128"/>
              <a:cs typeface="ヒラギノ角ゴ Pro W3" charset="-128"/>
            </a:endParaRPr>
          </a:p>
          <a:p>
            <a:pPr marL="1219200" lvl="3">
              <a:lnSpc>
                <a:spcPct val="90000"/>
              </a:lnSpc>
              <a:spcBef>
                <a:spcPct val="0"/>
              </a:spcBef>
              <a:buSzPct val="60000"/>
              <a:buNone/>
            </a:pPr>
            <a:endParaRPr lang="en-GB" dirty="0">
              <a:latin typeface="Arial" charset="0"/>
            </a:endParaRPr>
          </a:p>
        </p:txBody>
      </p:sp>
      <p:sp>
        <p:nvSpPr>
          <p:cNvPr id="4" name="Slide Number Placeholder 3"/>
          <p:cNvSpPr>
            <a:spLocks noGrp="1"/>
          </p:cNvSpPr>
          <p:nvPr>
            <p:ph type="sldNum" sz="quarter" idx="4294967295"/>
          </p:nvPr>
        </p:nvSpPr>
        <p:spPr>
          <a:xfrm>
            <a:off x="-2015" y="6308725"/>
            <a:ext cx="9144000" cy="549275"/>
          </a:xfrm>
          <a:prstGeom prst="rect">
            <a:avLst/>
          </a:prstGeom>
        </p:spPr>
        <p:txBody>
          <a:bodyPr/>
          <a:lstStyle/>
          <a:p>
            <a:pPr>
              <a:defRPr/>
            </a:pPr>
            <a:r>
              <a:rPr lang="en-US" dirty="0"/>
              <a:t>  </a:t>
            </a:r>
            <a:fld id="{2565FA6D-D4C8-4C4C-AC4B-3269734D34D8}" type="slidenum">
              <a:rPr lang="en-US" smtClean="0"/>
              <a:pPr>
                <a:defRPr/>
              </a:pPr>
              <a:t>22</a:t>
            </a:fld>
            <a:endParaRPr lang="en-US" dirty="0"/>
          </a:p>
        </p:txBody>
      </p:sp>
    </p:spTree>
    <p:extLst>
      <p:ext uri="{BB962C8B-B14F-4D97-AF65-F5344CB8AC3E}">
        <p14:creationId xmlns:p14="http://schemas.microsoft.com/office/powerpoint/2010/main" val="38227446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FEEBE-38BA-42AD-A5D4-F44F3EBCD02C}"/>
              </a:ext>
            </a:extLst>
          </p:cNvPr>
          <p:cNvSpPr>
            <a:spLocks noGrp="1"/>
          </p:cNvSpPr>
          <p:nvPr>
            <p:ph type="title"/>
          </p:nvPr>
        </p:nvSpPr>
        <p:spPr>
          <a:xfrm>
            <a:off x="179512" y="116632"/>
            <a:ext cx="8077200" cy="908720"/>
          </a:xfrm>
        </p:spPr>
        <p:txBody>
          <a:bodyPr/>
          <a:lstStyle/>
          <a:p>
            <a:r>
              <a:rPr lang="en-GB" sz="3200" dirty="0">
                <a:solidFill>
                  <a:srgbClr val="00B0F0"/>
                </a:solidFill>
              </a:rPr>
              <a:t>Vaccination uptake: end of season 2025/26 </a:t>
            </a:r>
            <a:br>
              <a:rPr lang="en-GB" sz="3200" dirty="0">
                <a:solidFill>
                  <a:srgbClr val="00B0F0"/>
                </a:solidFill>
              </a:rPr>
            </a:br>
            <a:r>
              <a:rPr lang="en-GB" sz="3200" dirty="0">
                <a:solidFill>
                  <a:srgbClr val="00B0F0"/>
                </a:solidFill>
              </a:rPr>
              <a:t>&amp; comparisons to previous season</a:t>
            </a:r>
          </a:p>
        </p:txBody>
      </p:sp>
      <p:graphicFrame>
        <p:nvGraphicFramePr>
          <p:cNvPr id="4" name="Table 3">
            <a:extLst>
              <a:ext uri="{FF2B5EF4-FFF2-40B4-BE49-F238E27FC236}">
                <a16:creationId xmlns:a16="http://schemas.microsoft.com/office/drawing/2014/main" id="{34C2B294-7574-4E6A-A305-750AB6E8703A}"/>
              </a:ext>
            </a:extLst>
          </p:cNvPr>
          <p:cNvGraphicFramePr>
            <a:graphicFrameLocks noGrp="1"/>
          </p:cNvGraphicFramePr>
          <p:nvPr>
            <p:extLst>
              <p:ext uri="{D42A27DB-BD31-4B8C-83A1-F6EECF244321}">
                <p14:modId xmlns:p14="http://schemas.microsoft.com/office/powerpoint/2010/main" val="1992466411"/>
              </p:ext>
            </p:extLst>
          </p:nvPr>
        </p:nvGraphicFramePr>
        <p:xfrm>
          <a:off x="323528" y="1152125"/>
          <a:ext cx="8496944" cy="5589243"/>
        </p:xfrm>
        <a:graphic>
          <a:graphicData uri="http://schemas.openxmlformats.org/drawingml/2006/table">
            <a:tbl>
              <a:tblPr firstRow="1" bandRow="1">
                <a:tableStyleId>{073A0DAA-6AF3-43AB-8588-CEC1D06C72B9}</a:tableStyleId>
              </a:tblPr>
              <a:tblGrid>
                <a:gridCol w="2124236">
                  <a:extLst>
                    <a:ext uri="{9D8B030D-6E8A-4147-A177-3AD203B41FA5}">
                      <a16:colId xmlns:a16="http://schemas.microsoft.com/office/drawing/2014/main" val="4113959177"/>
                    </a:ext>
                  </a:extLst>
                </a:gridCol>
                <a:gridCol w="2124236">
                  <a:extLst>
                    <a:ext uri="{9D8B030D-6E8A-4147-A177-3AD203B41FA5}">
                      <a16:colId xmlns:a16="http://schemas.microsoft.com/office/drawing/2014/main" val="3095114684"/>
                    </a:ext>
                  </a:extLst>
                </a:gridCol>
                <a:gridCol w="2124236">
                  <a:extLst>
                    <a:ext uri="{9D8B030D-6E8A-4147-A177-3AD203B41FA5}">
                      <a16:colId xmlns:a16="http://schemas.microsoft.com/office/drawing/2014/main" val="3868637912"/>
                    </a:ext>
                  </a:extLst>
                </a:gridCol>
                <a:gridCol w="2124236">
                  <a:extLst>
                    <a:ext uri="{9D8B030D-6E8A-4147-A177-3AD203B41FA5}">
                      <a16:colId xmlns:a16="http://schemas.microsoft.com/office/drawing/2014/main" val="664698153"/>
                    </a:ext>
                  </a:extLst>
                </a:gridCol>
              </a:tblGrid>
              <a:tr h="445148">
                <a:tc>
                  <a:txBody>
                    <a:bodyPr/>
                    <a:lstStyle/>
                    <a:p>
                      <a:endParaRPr lang="en-GB" dirty="0">
                        <a:solidFill>
                          <a:sysClr val="windowText" lastClr="000000"/>
                        </a:solidFill>
                      </a:endParaRPr>
                    </a:p>
                  </a:txBody>
                  <a:tcPr>
                    <a:solidFill>
                      <a:schemeClr val="tx1">
                        <a:lumMod val="50000"/>
                      </a:schemeClr>
                    </a:solidFill>
                  </a:tcPr>
                </a:tc>
                <a:tc>
                  <a:txBody>
                    <a:bodyPr/>
                    <a:lstStyle/>
                    <a:p>
                      <a:pPr algn="ctr"/>
                      <a:r>
                        <a:rPr lang="en-GB" dirty="0"/>
                        <a:t>2024/25</a:t>
                      </a:r>
                      <a:endParaRPr lang="en-GB" dirty="0">
                        <a:solidFill>
                          <a:sysClr val="windowText" lastClr="000000"/>
                        </a:solidFill>
                      </a:endParaRPr>
                    </a:p>
                  </a:txBody>
                  <a:tcPr>
                    <a:solidFill>
                      <a:schemeClr val="tx1">
                        <a:lumMod val="50000"/>
                      </a:schemeClr>
                    </a:solidFill>
                  </a:tcPr>
                </a:tc>
                <a:tc>
                  <a:txBody>
                    <a:bodyPr/>
                    <a:lstStyle/>
                    <a:p>
                      <a:pPr algn="ctr"/>
                      <a:r>
                        <a:rPr lang="en-GB" dirty="0"/>
                        <a:t>2025/26</a:t>
                      </a:r>
                      <a:endParaRPr lang="en-GB" dirty="0">
                        <a:solidFill>
                          <a:sysClr val="windowText" lastClr="000000"/>
                        </a:solidFill>
                      </a:endParaRPr>
                    </a:p>
                  </a:txBody>
                  <a:tcPr>
                    <a:solidFill>
                      <a:schemeClr val="tx1">
                        <a:lumMod val="50000"/>
                      </a:schemeClr>
                    </a:solidFill>
                  </a:tcPr>
                </a:tc>
                <a:tc>
                  <a:txBody>
                    <a:bodyPr/>
                    <a:lstStyle/>
                    <a:p>
                      <a:pPr algn="ctr"/>
                      <a:r>
                        <a:rPr lang="en-GB" dirty="0"/>
                        <a:t>Trend</a:t>
                      </a:r>
                      <a:endParaRPr lang="en-GB" dirty="0">
                        <a:solidFill>
                          <a:sysClr val="windowText" lastClr="000000"/>
                        </a:solidFill>
                      </a:endParaRPr>
                    </a:p>
                  </a:txBody>
                  <a:tcPr>
                    <a:solidFill>
                      <a:schemeClr val="tx1">
                        <a:lumMod val="50000"/>
                      </a:schemeClr>
                    </a:solidFill>
                  </a:tcPr>
                </a:tc>
                <a:extLst>
                  <a:ext uri="{0D108BD9-81ED-4DB2-BD59-A6C34878D82A}">
                    <a16:rowId xmlns:a16="http://schemas.microsoft.com/office/drawing/2014/main" val="1869790370"/>
                  </a:ext>
                </a:extLst>
              </a:tr>
              <a:tr h="753597">
                <a:tc>
                  <a:txBody>
                    <a:bodyPr/>
                    <a:lstStyle/>
                    <a:p>
                      <a:r>
                        <a:rPr lang="en-GB" b="1" dirty="0"/>
                        <a:t>Age 65+</a:t>
                      </a:r>
                      <a:endParaRPr lang="en-GB" b="1" dirty="0">
                        <a:solidFill>
                          <a:sysClr val="windowText" lastClr="000000"/>
                        </a:solidFill>
                      </a:endParaRPr>
                    </a:p>
                  </a:txBody>
                  <a:tcPr/>
                </a:tc>
                <a:tc>
                  <a:txBody>
                    <a:bodyPr/>
                    <a:lstStyle/>
                    <a:p>
                      <a:pPr algn="ctr"/>
                      <a:r>
                        <a:rPr lang="en-GB" sz="1800" kern="1200" dirty="0">
                          <a:effectLst/>
                        </a:rPr>
                        <a:t>73.7%</a:t>
                      </a:r>
                      <a:endParaRPr lang="en-GB" dirty="0">
                        <a:solidFill>
                          <a:sysClr val="windowText" lastClr="000000"/>
                        </a:solidFill>
                      </a:endParaRPr>
                    </a:p>
                  </a:txBody>
                  <a:tcPr anchor="ctr"/>
                </a:tc>
                <a:tc>
                  <a:txBody>
                    <a:bodyPr/>
                    <a:lstStyle/>
                    <a:p>
                      <a:pPr algn="ctr"/>
                      <a:r>
                        <a:rPr lang="en-GB" dirty="0"/>
                        <a:t>74.1%</a:t>
                      </a:r>
                      <a:endParaRPr lang="en-GB" dirty="0">
                        <a:solidFill>
                          <a:sysClr val="windowText" lastClr="000000"/>
                        </a:solidFill>
                      </a:endParaRPr>
                    </a:p>
                  </a:txBody>
                  <a:tcPr anchor="ctr"/>
                </a:tc>
                <a:tc>
                  <a:txBody>
                    <a:bodyPr/>
                    <a:lstStyle/>
                    <a:p>
                      <a:pPr algn="ctr"/>
                      <a:endParaRPr lang="en-GB" sz="2000" b="1" dirty="0">
                        <a:solidFill>
                          <a:sysClr val="windowText" lastClr="000000"/>
                        </a:solidFill>
                      </a:endParaRPr>
                    </a:p>
                  </a:txBody>
                  <a:tcPr/>
                </a:tc>
                <a:extLst>
                  <a:ext uri="{0D108BD9-81ED-4DB2-BD59-A6C34878D82A}">
                    <a16:rowId xmlns:a16="http://schemas.microsoft.com/office/drawing/2014/main" val="3146406545"/>
                  </a:ext>
                </a:extLst>
              </a:tr>
              <a:tr h="768337">
                <a:tc>
                  <a:txBody>
                    <a:bodyPr/>
                    <a:lstStyle/>
                    <a:p>
                      <a:r>
                        <a:rPr lang="en-GB" b="1" dirty="0"/>
                        <a:t>Care home residents</a:t>
                      </a:r>
                      <a:endParaRPr lang="en-GB" b="1" dirty="0">
                        <a:solidFill>
                          <a:sysClr val="windowText" lastClr="000000"/>
                        </a:solidFill>
                      </a:endParaRPr>
                    </a:p>
                  </a:txBody>
                  <a:tcPr/>
                </a:tc>
                <a:tc>
                  <a:txBody>
                    <a:bodyPr/>
                    <a:lstStyle/>
                    <a:p>
                      <a:pPr algn="ctr"/>
                      <a:r>
                        <a:rPr lang="en-GB" dirty="0">
                          <a:solidFill>
                            <a:sysClr val="windowText" lastClr="000000"/>
                          </a:solidFill>
                        </a:rPr>
                        <a:t>80.0%</a:t>
                      </a:r>
                    </a:p>
                  </a:txBody>
                  <a:tcPr anchor="ctr"/>
                </a:tc>
                <a:tc>
                  <a:txBody>
                    <a:bodyPr/>
                    <a:lstStyle/>
                    <a:p>
                      <a:pPr algn="ctr"/>
                      <a:r>
                        <a:rPr lang="en-GB" dirty="0">
                          <a:solidFill>
                            <a:sysClr val="windowText" lastClr="000000"/>
                          </a:solidFill>
                        </a:rPr>
                        <a:t>79.7%</a:t>
                      </a:r>
                    </a:p>
                  </a:txBody>
                  <a:tcPr anchor="ctr"/>
                </a:tc>
                <a:tc>
                  <a:txBody>
                    <a:bodyPr/>
                    <a:lstStyle/>
                    <a:p>
                      <a:pPr algn="ctr"/>
                      <a:endParaRPr lang="en-GB" dirty="0">
                        <a:solidFill>
                          <a:sysClr val="windowText" lastClr="000000"/>
                        </a:solidFill>
                      </a:endParaRPr>
                    </a:p>
                  </a:txBody>
                  <a:tcPr/>
                </a:tc>
                <a:extLst>
                  <a:ext uri="{0D108BD9-81ED-4DB2-BD59-A6C34878D82A}">
                    <a16:rowId xmlns:a16="http://schemas.microsoft.com/office/drawing/2014/main" val="1983650515"/>
                  </a:ext>
                </a:extLst>
              </a:tr>
              <a:tr h="1097625">
                <a:tc>
                  <a:txBody>
                    <a:bodyPr/>
                    <a:lstStyle/>
                    <a:p>
                      <a:r>
                        <a:rPr lang="en-GB" b="1" dirty="0"/>
                        <a:t>All health and social care workers</a:t>
                      </a:r>
                      <a:endParaRPr lang="en-GB" b="1" dirty="0">
                        <a:solidFill>
                          <a:sysClr val="windowText" lastClr="000000"/>
                        </a:solidFill>
                      </a:endParaRPr>
                    </a:p>
                  </a:txBody>
                  <a:tcPr/>
                </a:tc>
                <a:tc>
                  <a:txBody>
                    <a:bodyPr/>
                    <a:lstStyle/>
                    <a:p>
                      <a:pPr algn="ctr"/>
                      <a:r>
                        <a:rPr lang="en-GB" dirty="0">
                          <a:solidFill>
                            <a:sysClr val="windowText" lastClr="000000"/>
                          </a:solidFill>
                        </a:rPr>
                        <a:t>21.4%</a:t>
                      </a:r>
                    </a:p>
                  </a:txBody>
                  <a:tcPr anchor="ctr"/>
                </a:tc>
                <a:tc>
                  <a:txBody>
                    <a:bodyPr/>
                    <a:lstStyle/>
                    <a:p>
                      <a:pPr algn="ctr"/>
                      <a:r>
                        <a:rPr lang="en-GB" dirty="0">
                          <a:solidFill>
                            <a:sysClr val="windowText" lastClr="000000"/>
                          </a:solidFill>
                        </a:rPr>
                        <a:t>30.5%</a:t>
                      </a:r>
                    </a:p>
                  </a:txBody>
                  <a:tcPr anchor="ctr"/>
                </a:tc>
                <a:tc>
                  <a:txBody>
                    <a:bodyPr/>
                    <a:lstStyle/>
                    <a:p>
                      <a:pPr algn="ctr"/>
                      <a:endParaRPr lang="en-GB" dirty="0">
                        <a:solidFill>
                          <a:sysClr val="windowText" lastClr="000000"/>
                        </a:solidFill>
                      </a:endParaRPr>
                    </a:p>
                  </a:txBody>
                  <a:tcPr/>
                </a:tc>
                <a:extLst>
                  <a:ext uri="{0D108BD9-81ED-4DB2-BD59-A6C34878D82A}">
                    <a16:rowId xmlns:a16="http://schemas.microsoft.com/office/drawing/2014/main" val="394817285"/>
                  </a:ext>
                </a:extLst>
              </a:tr>
              <a:tr h="1426911">
                <a:tc>
                  <a:txBody>
                    <a:bodyPr/>
                    <a:lstStyle/>
                    <a:p>
                      <a:r>
                        <a:rPr lang="en-GB" b="1" dirty="0"/>
                        <a:t>Front line health and social care workers</a:t>
                      </a:r>
                      <a:endParaRPr lang="en-GB" b="1" dirty="0">
                        <a:solidFill>
                          <a:sysClr val="windowText" lastClr="000000"/>
                        </a:solidFill>
                      </a:endParaRPr>
                    </a:p>
                  </a:txBody>
                  <a:tcPr/>
                </a:tc>
                <a:tc>
                  <a:txBody>
                    <a:bodyPr/>
                    <a:lstStyle/>
                    <a:p>
                      <a:pPr algn="ctr"/>
                      <a:r>
                        <a:rPr lang="en-GB" dirty="0">
                          <a:solidFill>
                            <a:sysClr val="windowText" lastClr="000000"/>
                          </a:solidFill>
                        </a:rPr>
                        <a:t>24.9%</a:t>
                      </a:r>
                    </a:p>
                  </a:txBody>
                  <a:tcPr anchor="ctr"/>
                </a:tc>
                <a:tc>
                  <a:txBody>
                    <a:bodyPr/>
                    <a:lstStyle/>
                    <a:p>
                      <a:pPr algn="ctr"/>
                      <a:r>
                        <a:rPr lang="en-GB" dirty="0">
                          <a:solidFill>
                            <a:sysClr val="windowText" lastClr="000000"/>
                          </a:solidFill>
                        </a:rPr>
                        <a:t>36.7%</a:t>
                      </a:r>
                    </a:p>
                  </a:txBody>
                  <a:tcPr anchor="ctr"/>
                </a:tc>
                <a:tc>
                  <a:txBody>
                    <a:bodyPr/>
                    <a:lstStyle/>
                    <a:p>
                      <a:pPr algn="ctr"/>
                      <a:endParaRPr lang="en-GB" dirty="0">
                        <a:solidFill>
                          <a:sysClr val="windowText" lastClr="000000"/>
                        </a:solidFill>
                      </a:endParaRPr>
                    </a:p>
                  </a:txBody>
                  <a:tcPr/>
                </a:tc>
                <a:extLst>
                  <a:ext uri="{0D108BD9-81ED-4DB2-BD59-A6C34878D82A}">
                    <a16:rowId xmlns:a16="http://schemas.microsoft.com/office/drawing/2014/main" val="2443098940"/>
                  </a:ext>
                </a:extLst>
              </a:tr>
              <a:tr h="1097625">
                <a:tc>
                  <a:txBody>
                    <a:bodyPr/>
                    <a:lstStyle/>
                    <a:p>
                      <a:r>
                        <a:rPr lang="en-GB" b="1" dirty="0"/>
                        <a:t>18-64 clinically at risk</a:t>
                      </a:r>
                      <a:endParaRPr lang="en-GB" b="1" dirty="0">
                        <a:solidFill>
                          <a:sysClr val="windowText" lastClr="000000"/>
                        </a:solidFill>
                      </a:endParaRPr>
                    </a:p>
                  </a:txBody>
                  <a:tcPr/>
                </a:tc>
                <a:tc>
                  <a:txBody>
                    <a:bodyPr/>
                    <a:lstStyle/>
                    <a:p>
                      <a:pPr algn="ctr"/>
                      <a:r>
                        <a:rPr lang="en-GB" dirty="0">
                          <a:solidFill>
                            <a:sysClr val="windowText" lastClr="000000"/>
                          </a:solidFill>
                        </a:rPr>
                        <a:t>-</a:t>
                      </a:r>
                    </a:p>
                  </a:txBody>
                  <a:tcPr anchor="ctr"/>
                </a:tc>
                <a:tc>
                  <a:txBody>
                    <a:bodyPr/>
                    <a:lstStyle/>
                    <a:p>
                      <a:pPr algn="ctr"/>
                      <a:r>
                        <a:rPr lang="en-GB" dirty="0">
                          <a:solidFill>
                            <a:sysClr val="windowText" lastClr="000000"/>
                          </a:solidFill>
                        </a:rPr>
                        <a:t>37.3%</a:t>
                      </a:r>
                    </a:p>
                  </a:txBody>
                  <a:tcPr anchor="ctr"/>
                </a:tc>
                <a:tc>
                  <a:txBody>
                    <a:bodyPr/>
                    <a:lstStyle/>
                    <a:p>
                      <a:pPr algn="ctr"/>
                      <a:endParaRPr lang="en-GB" dirty="0">
                        <a:solidFill>
                          <a:sysClr val="windowText" lastClr="000000"/>
                        </a:solidFill>
                      </a:endParaRPr>
                    </a:p>
                    <a:p>
                      <a:pPr algn="ctr"/>
                      <a:r>
                        <a:rPr lang="en-GB" dirty="0">
                          <a:solidFill>
                            <a:sysClr val="windowText" lastClr="000000"/>
                          </a:solidFill>
                        </a:rPr>
                        <a:t>-</a:t>
                      </a:r>
                    </a:p>
                  </a:txBody>
                  <a:tcPr/>
                </a:tc>
                <a:extLst>
                  <a:ext uri="{0D108BD9-81ED-4DB2-BD59-A6C34878D82A}">
                    <a16:rowId xmlns:a16="http://schemas.microsoft.com/office/drawing/2014/main" val="569059920"/>
                  </a:ext>
                </a:extLst>
              </a:tr>
            </a:tbl>
          </a:graphicData>
        </a:graphic>
      </p:graphicFrame>
      <p:sp>
        <p:nvSpPr>
          <p:cNvPr id="7" name="Arrow: Right 6">
            <a:extLst>
              <a:ext uri="{FF2B5EF4-FFF2-40B4-BE49-F238E27FC236}">
                <a16:creationId xmlns:a16="http://schemas.microsoft.com/office/drawing/2014/main" id="{EADBD8C5-DB2B-46B1-BA80-A8A0323F01EB}"/>
              </a:ext>
            </a:extLst>
          </p:cNvPr>
          <p:cNvSpPr/>
          <p:nvPr/>
        </p:nvSpPr>
        <p:spPr bwMode="auto">
          <a:xfrm rot="16200000">
            <a:off x="7663728" y="1826065"/>
            <a:ext cx="216024" cy="216024"/>
          </a:xfrm>
          <a:prstGeom prst="rightArrow">
            <a:avLst/>
          </a:prstGeom>
          <a:solidFill>
            <a:srgbClr val="00B050"/>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Tx/>
              <a:buFontTx/>
              <a:buNone/>
              <a:tabLst/>
            </a:pPr>
            <a:endParaRPr kumimoji="0" lang="en-GB" sz="4000" b="0" i="0" u="none" strike="noStrike" cap="none" normalizeH="0" baseline="0">
              <a:ln>
                <a:noFill/>
              </a:ln>
              <a:solidFill>
                <a:schemeClr val="bg2"/>
              </a:solidFill>
              <a:effectLst/>
              <a:latin typeface="Arial" charset="0"/>
            </a:endParaRPr>
          </a:p>
        </p:txBody>
      </p:sp>
      <p:sp>
        <p:nvSpPr>
          <p:cNvPr id="8" name="Arrow: Right 7">
            <a:extLst>
              <a:ext uri="{FF2B5EF4-FFF2-40B4-BE49-F238E27FC236}">
                <a16:creationId xmlns:a16="http://schemas.microsoft.com/office/drawing/2014/main" id="{7FF126FA-0C70-4CE4-AA30-792D2E066430}"/>
              </a:ext>
            </a:extLst>
          </p:cNvPr>
          <p:cNvSpPr/>
          <p:nvPr/>
        </p:nvSpPr>
        <p:spPr bwMode="auto">
          <a:xfrm rot="5400000">
            <a:off x="7663728" y="2608017"/>
            <a:ext cx="216024" cy="216024"/>
          </a:xfrm>
          <a:prstGeom prst="rightArrow">
            <a:avLst/>
          </a:prstGeom>
          <a:solidFill>
            <a:schemeClr val="accent3">
              <a:lumMod val="75000"/>
            </a:schemeClr>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Tx/>
              <a:buFontTx/>
              <a:buNone/>
              <a:tabLst/>
            </a:pPr>
            <a:endParaRPr kumimoji="0" lang="en-GB" sz="4000" b="0" i="0" u="none" strike="noStrike" cap="none" normalizeH="0" baseline="0">
              <a:ln>
                <a:noFill/>
              </a:ln>
              <a:solidFill>
                <a:schemeClr val="bg2"/>
              </a:solidFill>
              <a:effectLst/>
              <a:latin typeface="Arial" charset="0"/>
            </a:endParaRPr>
          </a:p>
        </p:txBody>
      </p:sp>
      <p:sp>
        <p:nvSpPr>
          <p:cNvPr id="9" name="Arrow: Right 8">
            <a:extLst>
              <a:ext uri="{FF2B5EF4-FFF2-40B4-BE49-F238E27FC236}">
                <a16:creationId xmlns:a16="http://schemas.microsoft.com/office/drawing/2014/main" id="{1E530B31-E111-420B-BB3B-5F20C73D7899}"/>
              </a:ext>
            </a:extLst>
          </p:cNvPr>
          <p:cNvSpPr/>
          <p:nvPr/>
        </p:nvSpPr>
        <p:spPr bwMode="auto">
          <a:xfrm rot="16200000">
            <a:off x="7663728" y="3573016"/>
            <a:ext cx="216024" cy="216024"/>
          </a:xfrm>
          <a:prstGeom prst="rightArrow">
            <a:avLst/>
          </a:prstGeom>
          <a:solidFill>
            <a:srgbClr val="00B050"/>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Tx/>
              <a:buFontTx/>
              <a:buNone/>
              <a:tabLst/>
            </a:pPr>
            <a:endParaRPr kumimoji="0" lang="en-GB" sz="4000" b="0" i="0" u="none" strike="noStrike" cap="none" normalizeH="0" baseline="0">
              <a:ln>
                <a:noFill/>
              </a:ln>
              <a:solidFill>
                <a:schemeClr val="bg2"/>
              </a:solidFill>
              <a:effectLst/>
              <a:latin typeface="Arial" charset="0"/>
            </a:endParaRPr>
          </a:p>
        </p:txBody>
      </p:sp>
      <p:sp>
        <p:nvSpPr>
          <p:cNvPr id="10" name="Arrow: Right 9">
            <a:extLst>
              <a:ext uri="{FF2B5EF4-FFF2-40B4-BE49-F238E27FC236}">
                <a16:creationId xmlns:a16="http://schemas.microsoft.com/office/drawing/2014/main" id="{B1EDDFDD-4B6D-4FF5-9F42-0A5CC71D004F}"/>
              </a:ext>
            </a:extLst>
          </p:cNvPr>
          <p:cNvSpPr/>
          <p:nvPr/>
        </p:nvSpPr>
        <p:spPr bwMode="auto">
          <a:xfrm rot="16200000">
            <a:off x="7663728" y="4815912"/>
            <a:ext cx="216024" cy="216024"/>
          </a:xfrm>
          <a:prstGeom prst="rightArrow">
            <a:avLst/>
          </a:prstGeom>
          <a:solidFill>
            <a:srgbClr val="00B050"/>
          </a:solidFill>
          <a:ln>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Tx/>
              <a:buFontTx/>
              <a:buNone/>
              <a:tabLst/>
            </a:pPr>
            <a:endParaRPr kumimoji="0" lang="en-GB" sz="4000" b="0" i="0" u="none" strike="noStrike" cap="none" normalizeH="0" baseline="0">
              <a:ln>
                <a:noFill/>
              </a:ln>
              <a:solidFill>
                <a:schemeClr val="bg2"/>
              </a:solidFill>
              <a:effectLst/>
              <a:latin typeface="Arial" charset="0"/>
            </a:endParaRPr>
          </a:p>
        </p:txBody>
      </p:sp>
    </p:spTree>
    <p:extLst>
      <p:ext uri="{BB962C8B-B14F-4D97-AF65-F5344CB8AC3E}">
        <p14:creationId xmlns:p14="http://schemas.microsoft.com/office/powerpoint/2010/main" val="2326993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2C8254A-0D30-48B8-9F04-276EB89F413C}"/>
              </a:ext>
            </a:extLst>
          </p:cNvPr>
          <p:cNvSpPr/>
          <p:nvPr/>
        </p:nvSpPr>
        <p:spPr bwMode="auto">
          <a:xfrm>
            <a:off x="310896" y="4581128"/>
            <a:ext cx="8712968" cy="1197496"/>
          </a:xfrm>
          <a:prstGeom prst="rect">
            <a:avLst/>
          </a:prstGeom>
          <a:solidFill>
            <a:schemeClr val="accent6">
              <a:lumMod val="20000"/>
              <a:lumOff val="80000"/>
            </a:schemeClr>
          </a:solidFill>
          <a:ln>
            <a:solidFill>
              <a:srgbClr val="FFC000"/>
            </a:solid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Tx/>
              <a:buFontTx/>
              <a:buNone/>
              <a:tabLst/>
            </a:pPr>
            <a:endParaRPr kumimoji="0" lang="en-GB" sz="4000" b="0" i="0" u="none" strike="noStrike" cap="none" normalizeH="0" baseline="0">
              <a:ln>
                <a:noFill/>
              </a:ln>
              <a:solidFill>
                <a:schemeClr val="bg2"/>
              </a:solidFill>
              <a:effectLst/>
              <a:latin typeface="Arial" charset="0"/>
            </a:endParaRPr>
          </a:p>
        </p:txBody>
      </p:sp>
      <p:sp>
        <p:nvSpPr>
          <p:cNvPr id="2" name="Title 1"/>
          <p:cNvSpPr>
            <a:spLocks noGrp="1"/>
          </p:cNvSpPr>
          <p:nvPr>
            <p:ph type="title"/>
          </p:nvPr>
        </p:nvSpPr>
        <p:spPr>
          <a:xfrm>
            <a:off x="381000" y="44624"/>
            <a:ext cx="8382000" cy="1440160"/>
          </a:xfrm>
        </p:spPr>
        <p:txBody>
          <a:bodyPr/>
          <a:lstStyle/>
          <a:p>
            <a:r>
              <a:rPr lang="en-GB" sz="3200" dirty="0">
                <a:solidFill>
                  <a:srgbClr val="00B0F0"/>
                </a:solidFill>
              </a:rPr>
              <a:t>2026/27 programme: uptake targets </a:t>
            </a:r>
            <a:br>
              <a:rPr lang="en-GB" dirty="0"/>
            </a:br>
            <a:endParaRPr lang="en-GB" dirty="0"/>
          </a:p>
        </p:txBody>
      </p:sp>
      <p:sp>
        <p:nvSpPr>
          <p:cNvPr id="7" name="Content Placeholder 6">
            <a:extLst>
              <a:ext uri="{FF2B5EF4-FFF2-40B4-BE49-F238E27FC236}">
                <a16:creationId xmlns:a16="http://schemas.microsoft.com/office/drawing/2014/main" id="{2ED18B5A-8F5D-4195-A7F3-6A6F5E9AC009}"/>
              </a:ext>
            </a:extLst>
          </p:cNvPr>
          <p:cNvSpPr>
            <a:spLocks noGrp="1"/>
          </p:cNvSpPr>
          <p:nvPr>
            <p:ph idx="1"/>
          </p:nvPr>
        </p:nvSpPr>
        <p:spPr>
          <a:xfrm>
            <a:off x="371872" y="764704"/>
            <a:ext cx="8712968" cy="4437856"/>
          </a:xfrm>
        </p:spPr>
        <p:txBody>
          <a:bodyPr/>
          <a:lstStyle/>
          <a:p>
            <a:pPr marL="36000" indent="0"/>
            <a:r>
              <a:rPr lang="en-GB" sz="1600" dirty="0"/>
              <a:t>Vaccine uptake varies widely between the individual eligible groups and by age category for those with underlying clinical risk factors.</a:t>
            </a:r>
          </a:p>
          <a:p>
            <a:pPr marL="36000" indent="0"/>
            <a:endParaRPr lang="en-GB" sz="1600" dirty="0"/>
          </a:p>
          <a:p>
            <a:pPr marL="36000" indent="0"/>
            <a:r>
              <a:rPr lang="en-GB" sz="1600" dirty="0"/>
              <a:t>The aim of the influenza programme for 2026/27 is to demonstrate a 100% offer and to achieve at least the uptake levels of 2025/26 for each cohort, and ideally exceed them. </a:t>
            </a:r>
          </a:p>
          <a:p>
            <a:pPr marL="36000" indent="0"/>
            <a:endParaRPr lang="en-GB" sz="1600" dirty="0"/>
          </a:p>
          <a:p>
            <a:pPr marL="36000" indent="0"/>
            <a:r>
              <a:rPr lang="en-GB" sz="1600" dirty="0"/>
              <a:t>General practices, school nursing and community pharmacies should ensure all eligible patients are offered the opportunity to be vaccinated by an active call mechanism, supplemented with opportunistic offers where pragmatic. </a:t>
            </a:r>
          </a:p>
          <a:p>
            <a:pPr marL="36000" indent="0"/>
            <a:endParaRPr lang="en-GB" sz="1600" dirty="0"/>
          </a:p>
          <a:p>
            <a:pPr marL="36000" indent="0"/>
            <a:r>
              <a:rPr lang="en-GB" sz="1600" dirty="0"/>
              <a:t>The goals outlined by the </a:t>
            </a:r>
            <a:r>
              <a:rPr lang="en-GB" sz="1600" dirty="0">
                <a:hlinkClick r:id="rId3" action="ppaction://hlinkfile"/>
              </a:rPr>
              <a:t>Department of Health for 2026/27 </a:t>
            </a:r>
            <a:r>
              <a:rPr lang="en-GB" sz="1600" dirty="0"/>
              <a:t>are to </a:t>
            </a:r>
          </a:p>
          <a:p>
            <a:pPr marL="36000" indent="0"/>
            <a:r>
              <a:rPr lang="en-GB" sz="1600" dirty="0"/>
              <a:t>increase uptake rates across all eligible cohorts, particularly those in at-risk groups, pre-school and secondary school children, pregnant women, and frontline HSCWs.</a:t>
            </a:r>
          </a:p>
          <a:p>
            <a:pPr marL="36000" indent="0"/>
            <a:endParaRPr lang="en-GB" sz="1600" dirty="0"/>
          </a:p>
          <a:p>
            <a:pPr marL="36000" indent="0"/>
            <a:r>
              <a:rPr lang="en-GB" sz="1600" dirty="0"/>
              <a:t>For HSCWS, the Department expect all Trusts to build on their improvements and strive to achieve an indicative target of </a:t>
            </a:r>
            <a:r>
              <a:rPr lang="en-GB" sz="1600" b="1" u="sng" dirty="0"/>
              <a:t>50% vaccination uptake </a:t>
            </a:r>
            <a:r>
              <a:rPr lang="en-GB" sz="1600" dirty="0"/>
              <a:t>in relevant staff, including staff within Independent Sector (such as Home Care and Care Home providers and others as relevant). </a:t>
            </a:r>
            <a:r>
              <a:rPr lang="en-GB" sz="1600" b="1" dirty="0"/>
              <a:t>An active vaccination offer should be made to 100% of staff. </a:t>
            </a:r>
          </a:p>
        </p:txBody>
      </p:sp>
    </p:spTree>
    <p:extLst>
      <p:ext uri="{BB962C8B-B14F-4D97-AF65-F5344CB8AC3E}">
        <p14:creationId xmlns:p14="http://schemas.microsoft.com/office/powerpoint/2010/main" val="1197113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CB9FEA-AC5A-4E5C-8EB3-88FC2399AE97}"/>
              </a:ext>
            </a:extLst>
          </p:cNvPr>
          <p:cNvSpPr>
            <a:spLocks noGrp="1"/>
          </p:cNvSpPr>
          <p:nvPr>
            <p:ph idx="1"/>
          </p:nvPr>
        </p:nvSpPr>
        <p:spPr>
          <a:xfrm>
            <a:off x="55593" y="304252"/>
            <a:ext cx="8871520" cy="1368152"/>
          </a:xfrm>
        </p:spPr>
        <p:txBody>
          <a:bodyPr/>
          <a:lstStyle/>
          <a:p>
            <a:pPr algn="ctr"/>
            <a:r>
              <a:rPr lang="en-GB" sz="5400" b="1" dirty="0">
                <a:solidFill>
                  <a:srgbClr val="00B0F0"/>
                </a:solidFill>
              </a:rPr>
              <a:t>Flu vaccines 2026/27</a:t>
            </a:r>
          </a:p>
        </p:txBody>
      </p:sp>
      <p:grpSp>
        <p:nvGrpSpPr>
          <p:cNvPr id="9" name="Group 8">
            <a:extLst>
              <a:ext uri="{FF2B5EF4-FFF2-40B4-BE49-F238E27FC236}">
                <a16:creationId xmlns:a16="http://schemas.microsoft.com/office/drawing/2014/main" id="{AAB51EE4-F338-4606-9629-C6C91D83B161}"/>
              </a:ext>
            </a:extLst>
          </p:cNvPr>
          <p:cNvGrpSpPr/>
          <p:nvPr/>
        </p:nvGrpSpPr>
        <p:grpSpPr>
          <a:xfrm>
            <a:off x="5868144" y="5085184"/>
            <a:ext cx="2723823" cy="766920"/>
            <a:chOff x="5905684" y="3705972"/>
            <a:chExt cx="2723823" cy="766920"/>
          </a:xfrm>
        </p:grpSpPr>
        <p:sp>
          <p:nvSpPr>
            <p:cNvPr id="12" name="TextBox 11">
              <a:extLst>
                <a:ext uri="{FF2B5EF4-FFF2-40B4-BE49-F238E27FC236}">
                  <a16:creationId xmlns:a16="http://schemas.microsoft.com/office/drawing/2014/main" id="{09CE51D1-E67F-4720-B7FD-0ACDF5487AE9}"/>
                </a:ext>
              </a:extLst>
            </p:cNvPr>
            <p:cNvSpPr txBox="1"/>
            <p:nvPr/>
          </p:nvSpPr>
          <p:spPr>
            <a:xfrm>
              <a:off x="5905684" y="3705972"/>
              <a:ext cx="2723823" cy="523220"/>
            </a:xfrm>
            <a:prstGeom prst="rect">
              <a:avLst/>
            </a:prstGeom>
            <a:noFill/>
          </p:spPr>
          <p:txBody>
            <a:bodyPr wrap="none" rtlCol="0">
              <a:spAutoFit/>
            </a:bodyPr>
            <a:lstStyle/>
            <a:p>
              <a:r>
                <a:rPr lang="en-GB" sz="2800" b="1" dirty="0"/>
                <a:t>LAIV - Fluenz®</a:t>
              </a:r>
            </a:p>
          </p:txBody>
        </p:sp>
        <p:sp>
          <p:nvSpPr>
            <p:cNvPr id="13" name="TextBox 12">
              <a:extLst>
                <a:ext uri="{FF2B5EF4-FFF2-40B4-BE49-F238E27FC236}">
                  <a16:creationId xmlns:a16="http://schemas.microsoft.com/office/drawing/2014/main" id="{76BF1E21-C121-4BEA-8EE0-C4058E7BFF01}"/>
                </a:ext>
              </a:extLst>
            </p:cNvPr>
            <p:cNvSpPr txBox="1"/>
            <p:nvPr/>
          </p:nvSpPr>
          <p:spPr>
            <a:xfrm>
              <a:off x="6499596" y="4165115"/>
              <a:ext cx="1535998" cy="307777"/>
            </a:xfrm>
            <a:prstGeom prst="rect">
              <a:avLst/>
            </a:prstGeom>
            <a:noFill/>
          </p:spPr>
          <p:txBody>
            <a:bodyPr wrap="none" rtlCol="0">
              <a:spAutoFit/>
            </a:bodyPr>
            <a:lstStyle/>
            <a:p>
              <a:r>
                <a:rPr lang="en-GB" sz="1400" i="1" dirty="0"/>
                <a:t>“Live-attenuated”</a:t>
              </a:r>
            </a:p>
          </p:txBody>
        </p:sp>
      </p:grpSp>
      <p:grpSp>
        <p:nvGrpSpPr>
          <p:cNvPr id="17" name="Group 16">
            <a:extLst>
              <a:ext uri="{FF2B5EF4-FFF2-40B4-BE49-F238E27FC236}">
                <a16:creationId xmlns:a16="http://schemas.microsoft.com/office/drawing/2014/main" id="{9ADFC078-A2E3-4515-910F-74C57CE43DCC}"/>
              </a:ext>
            </a:extLst>
          </p:cNvPr>
          <p:cNvGrpSpPr/>
          <p:nvPr/>
        </p:nvGrpSpPr>
        <p:grpSpPr>
          <a:xfrm>
            <a:off x="2125800" y="4498352"/>
            <a:ext cx="1150057" cy="900831"/>
            <a:chOff x="6169715" y="4661248"/>
            <a:chExt cx="1150057" cy="900831"/>
          </a:xfrm>
        </p:grpSpPr>
        <p:sp>
          <p:nvSpPr>
            <p:cNvPr id="18" name="TextBox 17">
              <a:extLst>
                <a:ext uri="{FF2B5EF4-FFF2-40B4-BE49-F238E27FC236}">
                  <a16:creationId xmlns:a16="http://schemas.microsoft.com/office/drawing/2014/main" id="{169B3FE9-9167-4E05-BF49-B3EF56BC0E10}"/>
                </a:ext>
              </a:extLst>
            </p:cNvPr>
            <p:cNvSpPr txBox="1"/>
            <p:nvPr/>
          </p:nvSpPr>
          <p:spPr>
            <a:xfrm>
              <a:off x="6222997" y="4661248"/>
              <a:ext cx="1096775" cy="707886"/>
            </a:xfrm>
            <a:prstGeom prst="rect">
              <a:avLst/>
            </a:prstGeom>
            <a:noFill/>
          </p:spPr>
          <p:txBody>
            <a:bodyPr wrap="none" rtlCol="0">
              <a:spAutoFit/>
            </a:bodyPr>
            <a:lstStyle/>
            <a:p>
              <a:r>
                <a:rPr lang="en-GB" sz="4000" b="1" dirty="0"/>
                <a:t>IIVc</a:t>
              </a:r>
            </a:p>
          </p:txBody>
        </p:sp>
        <p:sp>
          <p:nvSpPr>
            <p:cNvPr id="19" name="TextBox 18">
              <a:extLst>
                <a:ext uri="{FF2B5EF4-FFF2-40B4-BE49-F238E27FC236}">
                  <a16:creationId xmlns:a16="http://schemas.microsoft.com/office/drawing/2014/main" id="{E83CC6A2-998C-4535-8556-3F43BEC2BCD3}"/>
                </a:ext>
              </a:extLst>
            </p:cNvPr>
            <p:cNvSpPr txBox="1"/>
            <p:nvPr/>
          </p:nvSpPr>
          <p:spPr>
            <a:xfrm>
              <a:off x="6169715" y="5254302"/>
              <a:ext cx="1119217" cy="307777"/>
            </a:xfrm>
            <a:prstGeom prst="rect">
              <a:avLst/>
            </a:prstGeom>
            <a:noFill/>
          </p:spPr>
          <p:txBody>
            <a:bodyPr wrap="none" rtlCol="0">
              <a:spAutoFit/>
            </a:bodyPr>
            <a:lstStyle/>
            <a:p>
              <a:r>
                <a:rPr lang="en-GB" sz="1400" i="1" dirty="0"/>
                <a:t>“cell-based”</a:t>
              </a:r>
            </a:p>
          </p:txBody>
        </p:sp>
      </p:grpSp>
      <p:pic>
        <p:nvPicPr>
          <p:cNvPr id="14" name="Picture 13">
            <a:extLst>
              <a:ext uri="{FF2B5EF4-FFF2-40B4-BE49-F238E27FC236}">
                <a16:creationId xmlns:a16="http://schemas.microsoft.com/office/drawing/2014/main" id="{25AA8697-48E3-4CBB-8487-630828FC9DE6}"/>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755577" y="1291156"/>
            <a:ext cx="3850138" cy="3289971"/>
          </a:xfrm>
          <a:prstGeom prst="rect">
            <a:avLst/>
          </a:prstGeom>
          <a:noFill/>
          <a:ln>
            <a:noFill/>
          </a:ln>
        </p:spPr>
      </p:pic>
      <p:pic>
        <p:nvPicPr>
          <p:cNvPr id="15" name="Picture 14" descr="A box of medicine with a syringe&#10;&#10;AI-generated content may be incorrect.">
            <a:extLst>
              <a:ext uri="{FF2B5EF4-FFF2-40B4-BE49-F238E27FC236}">
                <a16:creationId xmlns:a16="http://schemas.microsoft.com/office/drawing/2014/main" id="{E4E1F3FB-77E2-BBE8-ACE2-4EB3D09C92AA}"/>
              </a:ext>
            </a:extLst>
          </p:cNvPr>
          <p:cNvPicPr/>
          <p:nvPr/>
        </p:nvPicPr>
        <p:blipFill>
          <a:blip r:embed="rId4"/>
          <a:srcRect l="9756" t="7591" r="7880" b="13861"/>
          <a:stretch>
            <a:fillRect/>
          </a:stretch>
        </p:blipFill>
        <p:spPr>
          <a:xfrm>
            <a:off x="4731293" y="2095501"/>
            <a:ext cx="4166084" cy="2710548"/>
          </a:xfrm>
          <a:prstGeom prst="rect">
            <a:avLst/>
          </a:prstGeom>
        </p:spPr>
      </p:pic>
    </p:spTree>
    <p:extLst>
      <p:ext uri="{BB962C8B-B14F-4D97-AF65-F5344CB8AC3E}">
        <p14:creationId xmlns:p14="http://schemas.microsoft.com/office/powerpoint/2010/main" val="25908342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3568" y="0"/>
            <a:ext cx="8077200" cy="980728"/>
          </a:xfrm>
        </p:spPr>
        <p:txBody>
          <a:bodyPr/>
          <a:lstStyle/>
          <a:p>
            <a:r>
              <a:rPr lang="en-GB" sz="3200" dirty="0">
                <a:solidFill>
                  <a:srgbClr val="00B0F0"/>
                </a:solidFill>
              </a:rPr>
              <a:t>Types of flu vaccine</a:t>
            </a:r>
          </a:p>
        </p:txBody>
      </p:sp>
      <p:sp>
        <p:nvSpPr>
          <p:cNvPr id="5" name="Content Placeholder 4"/>
          <p:cNvSpPr>
            <a:spLocks noGrp="1"/>
          </p:cNvSpPr>
          <p:nvPr>
            <p:ph idx="1"/>
          </p:nvPr>
        </p:nvSpPr>
        <p:spPr>
          <a:xfrm>
            <a:off x="323528" y="908720"/>
            <a:ext cx="8496944" cy="5760640"/>
          </a:xfrm>
        </p:spPr>
        <p:txBody>
          <a:bodyPr/>
          <a:lstStyle/>
          <a:p>
            <a:pPr>
              <a:spcBef>
                <a:spcPts val="0"/>
              </a:spcBef>
              <a:spcAft>
                <a:spcPts val="600"/>
              </a:spcAft>
              <a:buSzPct val="100000"/>
              <a:buFont typeface="Wingdings" panose="05000000000000000000" pitchFamily="2" charset="2"/>
              <a:buChar char="Ø"/>
              <a:defRPr/>
            </a:pPr>
            <a:r>
              <a:rPr lang="en-GB" sz="1900" dirty="0">
                <a:ea typeface="ヒラギノ角ゴ Pro W3" charset="-128"/>
                <a:cs typeface="ヒラギノ角ゴ Pro W3" charset="-128"/>
              </a:rPr>
              <a:t>over the years different flu vaccines have been developed to improve overall effectiveness, especially in the elderly, and to avoid egg adaption changes</a:t>
            </a:r>
            <a:endParaRPr lang="en-GB" sz="1900" b="1" dirty="0">
              <a:ea typeface="ヒラギノ角ゴ Pro W3" charset="-128"/>
              <a:cs typeface="ヒラギノ角ゴ Pro W3" charset="-128"/>
            </a:endParaRPr>
          </a:p>
          <a:p>
            <a:pPr>
              <a:spcBef>
                <a:spcPts val="0"/>
              </a:spcBef>
              <a:spcAft>
                <a:spcPts val="600"/>
              </a:spcAft>
              <a:buSzPct val="100000"/>
              <a:buFont typeface="Wingdings" panose="05000000000000000000" pitchFamily="2" charset="2"/>
              <a:buChar char="Ø"/>
              <a:defRPr/>
            </a:pPr>
            <a:r>
              <a:rPr lang="en-GB" sz="1900" b="1" dirty="0">
                <a:ea typeface="ヒラギノ角ゴ Pro W3" charset="-128"/>
                <a:cs typeface="ヒラギノ角ゴ Pro W3" charset="-128"/>
              </a:rPr>
              <a:t>there are now the following types of vaccine available:</a:t>
            </a:r>
            <a:endParaRPr lang="en-GB" sz="1900" dirty="0">
              <a:ea typeface="ヒラギノ角ゴ Pro W3" charset="-128"/>
              <a:cs typeface="ヒラギノ角ゴ Pro W3" charset="-128"/>
            </a:endParaRPr>
          </a:p>
          <a:p>
            <a:pPr lvl="1" indent="-342900">
              <a:spcBef>
                <a:spcPts val="0"/>
              </a:spcBef>
              <a:spcAft>
                <a:spcPts val="600"/>
              </a:spcAft>
              <a:buClr>
                <a:srgbClr val="00B0F0"/>
              </a:buClr>
              <a:buFont typeface="+mj-lt"/>
              <a:buAutoNum type="arabicPeriod"/>
              <a:defRPr/>
            </a:pPr>
            <a:r>
              <a:rPr lang="en-GB" sz="1900" dirty="0">
                <a:ea typeface="ヒラギノ角ゴ Pro W3" charset="-128"/>
              </a:rPr>
              <a:t>I</a:t>
            </a:r>
            <a:r>
              <a:rPr lang="en-GB" sz="1900" dirty="0"/>
              <a:t>nactivated vaccines – by injection </a:t>
            </a:r>
          </a:p>
          <a:p>
            <a:pPr marL="1085850" lvl="2">
              <a:spcBef>
                <a:spcPts val="0"/>
              </a:spcBef>
              <a:spcAft>
                <a:spcPts val="600"/>
              </a:spcAft>
              <a:buFont typeface="Arial" panose="020B0604020202020204" pitchFamily="34" charset="0"/>
              <a:buChar char="•"/>
              <a:defRPr/>
            </a:pPr>
            <a:r>
              <a:rPr lang="en-GB" sz="1900" dirty="0"/>
              <a:t>cell grown</a:t>
            </a:r>
          </a:p>
          <a:p>
            <a:pPr lvl="1" indent="-342900">
              <a:spcBef>
                <a:spcPts val="0"/>
              </a:spcBef>
              <a:spcAft>
                <a:spcPts val="600"/>
              </a:spcAft>
              <a:buClr>
                <a:srgbClr val="00B0F0"/>
              </a:buClr>
              <a:buFont typeface="+mj-lt"/>
              <a:buAutoNum type="arabicPeriod"/>
              <a:defRPr/>
            </a:pPr>
            <a:r>
              <a:rPr lang="en-GB" sz="1900" dirty="0"/>
              <a:t>Live attenuated – by nasal application</a:t>
            </a:r>
            <a:endParaRPr lang="en-GB" sz="1900" b="1" dirty="0"/>
          </a:p>
          <a:p>
            <a:pPr marL="457200" indent="-457200">
              <a:spcBef>
                <a:spcPts val="0"/>
              </a:spcBef>
              <a:spcAft>
                <a:spcPts val="600"/>
              </a:spcAft>
              <a:buClr>
                <a:srgbClr val="00B0F0"/>
              </a:buClr>
              <a:buSzPct val="100000"/>
              <a:buFont typeface="Wingdings" panose="05000000000000000000" pitchFamily="2" charset="2"/>
              <a:buChar char="Ø"/>
              <a:defRPr/>
            </a:pPr>
            <a:r>
              <a:rPr lang="en-GB" sz="1900" dirty="0"/>
              <a:t>this year the inactivated flu vaccines will be trivalent vaccines containing two subtypes of Influenza A and one B virus type </a:t>
            </a:r>
          </a:p>
          <a:p>
            <a:pPr marL="457200" indent="-457200">
              <a:spcBef>
                <a:spcPts val="0"/>
              </a:spcBef>
              <a:spcAft>
                <a:spcPts val="600"/>
              </a:spcAft>
              <a:buClr>
                <a:srgbClr val="00B0F0"/>
              </a:buClr>
              <a:buSzPct val="100000"/>
              <a:buFont typeface="Wingdings" panose="05000000000000000000" pitchFamily="2" charset="2"/>
              <a:buChar char="Ø"/>
              <a:defRPr/>
            </a:pPr>
            <a:r>
              <a:rPr lang="en-GB" sz="1900" dirty="0"/>
              <a:t>the live flu vaccine is a trivalent formulation, containing two A and one B virus types</a:t>
            </a:r>
          </a:p>
          <a:p>
            <a:pPr marL="457200" indent="-457200">
              <a:spcBef>
                <a:spcPts val="0"/>
              </a:spcBef>
              <a:spcAft>
                <a:spcPts val="600"/>
              </a:spcAft>
              <a:buClr>
                <a:srgbClr val="00B0F0"/>
              </a:buClr>
              <a:buSzPct val="100000"/>
              <a:buFont typeface="Wingdings" panose="05000000000000000000" pitchFamily="2" charset="2"/>
              <a:buChar char="Ø"/>
              <a:defRPr/>
            </a:pPr>
            <a:r>
              <a:rPr lang="en-GB" sz="1900" b="1" dirty="0"/>
              <a:t>none of the flu vaccines can cause clinical influenza in those that are eligible for the vaccine*</a:t>
            </a:r>
          </a:p>
          <a:p>
            <a:pPr marL="0" lvl="2" indent="0">
              <a:spcBef>
                <a:spcPts val="0"/>
              </a:spcBef>
              <a:spcAft>
                <a:spcPts val="600"/>
              </a:spcAft>
              <a:buFont typeface="Arial" pitchFamily="84" charset="0"/>
              <a:buNone/>
              <a:defRPr/>
            </a:pPr>
            <a:endParaRPr lang="en-GB" sz="1600" dirty="0">
              <a:solidFill>
                <a:prstClr val="black"/>
              </a:solidFill>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39885899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4164" y="25184"/>
            <a:ext cx="8077200" cy="1052736"/>
          </a:xfrm>
        </p:spPr>
        <p:txBody>
          <a:bodyPr/>
          <a:lstStyle/>
          <a:p>
            <a:r>
              <a:rPr lang="en-GB" altLang="en-US" sz="2400" dirty="0">
                <a:solidFill>
                  <a:srgbClr val="00B0F0"/>
                </a:solidFill>
              </a:rPr>
              <a:t>Vaccine composition: </a:t>
            </a:r>
            <a:br>
              <a:rPr lang="en-GB" altLang="en-US" sz="2400" dirty="0">
                <a:solidFill>
                  <a:srgbClr val="00B0F0"/>
                </a:solidFill>
              </a:rPr>
            </a:br>
            <a:r>
              <a:rPr lang="en-GB" altLang="en-US" sz="2400" dirty="0">
                <a:solidFill>
                  <a:srgbClr val="00B0F0"/>
                </a:solidFill>
              </a:rPr>
              <a:t>Northern Hemisphere 2026/27* </a:t>
            </a:r>
            <a:endParaRPr lang="en-GB" sz="2400" dirty="0">
              <a:solidFill>
                <a:srgbClr val="FF0000"/>
              </a:solidFill>
            </a:endParaRPr>
          </a:p>
        </p:txBody>
      </p:sp>
      <p:sp>
        <p:nvSpPr>
          <p:cNvPr id="8" name="Content Placeholder 7">
            <a:extLst>
              <a:ext uri="{FF2B5EF4-FFF2-40B4-BE49-F238E27FC236}">
                <a16:creationId xmlns:a16="http://schemas.microsoft.com/office/drawing/2014/main" id="{DFDB071B-C7D6-4DE5-85E3-F8CB3077BFE1}"/>
              </a:ext>
            </a:extLst>
          </p:cNvPr>
          <p:cNvSpPr>
            <a:spLocks noGrp="1"/>
          </p:cNvSpPr>
          <p:nvPr>
            <p:ph idx="1"/>
          </p:nvPr>
        </p:nvSpPr>
        <p:spPr>
          <a:xfrm>
            <a:off x="482636" y="1028704"/>
            <a:ext cx="8337836" cy="4581872"/>
          </a:xfrm>
        </p:spPr>
        <p:txBody>
          <a:bodyPr/>
          <a:lstStyle/>
          <a:p>
            <a:pPr marL="36000" indent="0"/>
            <a:r>
              <a:rPr lang="en-GB" sz="1650" dirty="0"/>
              <a:t>The WHO recommends that </a:t>
            </a:r>
            <a:r>
              <a:rPr lang="en-GB" sz="1650" b="1" u="sng" dirty="0"/>
              <a:t>trivalent</a:t>
            </a:r>
            <a:r>
              <a:rPr lang="en-GB" sz="1650" dirty="0"/>
              <a:t> vaccines for use in the 2026-2027 northern hemisphere influenza season contain the following:</a:t>
            </a:r>
          </a:p>
          <a:p>
            <a:endParaRPr lang="en-GB" sz="1600" b="1" dirty="0"/>
          </a:p>
          <a:p>
            <a:r>
              <a:rPr lang="en-GB" sz="1600" b="1" dirty="0"/>
              <a:t>Egg-based vaccines </a:t>
            </a:r>
            <a:r>
              <a:rPr lang="en-GB" sz="1600" b="1" i="1" dirty="0"/>
              <a:t>(e.g. LAIV)</a:t>
            </a:r>
            <a:endParaRPr lang="en-GB" sz="1600" i="1" dirty="0"/>
          </a:p>
          <a:p>
            <a:pPr>
              <a:buFont typeface="Wingdings" panose="05000000000000000000" pitchFamily="2" charset="2"/>
              <a:buChar char="Ø"/>
            </a:pPr>
            <a:r>
              <a:rPr lang="en-GB" sz="1600" dirty="0"/>
              <a:t>an A/Missouri/11/2025 (H1N1)pdm09-like virus;</a:t>
            </a:r>
          </a:p>
          <a:p>
            <a:pPr>
              <a:buFont typeface="Wingdings" panose="05000000000000000000" pitchFamily="2" charset="2"/>
              <a:buChar char="Ø"/>
            </a:pPr>
            <a:r>
              <a:rPr lang="en-GB" sz="1600" dirty="0"/>
              <a:t>an A/Darwin/1454/2025 (H3N2)-like virus; and </a:t>
            </a:r>
          </a:p>
          <a:p>
            <a:pPr>
              <a:buFont typeface="Wingdings" panose="05000000000000000000" pitchFamily="2" charset="2"/>
              <a:buChar char="Ø"/>
            </a:pPr>
            <a:r>
              <a:rPr lang="en-GB" sz="1600" dirty="0"/>
              <a:t>a B/Tokyo/EIS13-175/2025 (B/Victoria lineage)-like virus. </a:t>
            </a:r>
            <a:br>
              <a:rPr lang="en-GB" sz="1600" dirty="0"/>
            </a:br>
            <a:endParaRPr lang="en-GB" sz="1600" dirty="0"/>
          </a:p>
          <a:p>
            <a:r>
              <a:rPr lang="en-GB" sz="1600" b="1" dirty="0"/>
              <a:t>Cell culture-, recombinant protein- or nucleic acid-based vaccines </a:t>
            </a:r>
            <a:r>
              <a:rPr lang="en-GB" sz="1600" b="1" i="1" dirty="0"/>
              <a:t>(e.g. </a:t>
            </a:r>
            <a:r>
              <a:rPr lang="en-GB" sz="1600" b="1" i="1" dirty="0" err="1"/>
              <a:t>IIVc</a:t>
            </a:r>
            <a:r>
              <a:rPr lang="en-GB" sz="1600" b="1" i="1" dirty="0"/>
              <a:t>)</a:t>
            </a:r>
            <a:endParaRPr lang="en-GB" sz="1600" i="1" dirty="0"/>
          </a:p>
          <a:p>
            <a:pPr>
              <a:buFont typeface="Wingdings" panose="05000000000000000000" pitchFamily="2" charset="2"/>
              <a:buChar char="Ø"/>
            </a:pPr>
            <a:r>
              <a:rPr lang="en-GB" sz="1600" dirty="0"/>
              <a:t>an A/Missouri/11/2025 (H1N1)pdm09-like virus; </a:t>
            </a:r>
          </a:p>
          <a:p>
            <a:pPr>
              <a:buFont typeface="Wingdings" panose="05000000000000000000" pitchFamily="2" charset="2"/>
              <a:buChar char="Ø"/>
            </a:pPr>
            <a:r>
              <a:rPr lang="en-GB" sz="1600" dirty="0"/>
              <a:t>an A/Darwin/1415/2025 (H3N2)-like virus; and </a:t>
            </a:r>
          </a:p>
          <a:p>
            <a:pPr>
              <a:buFont typeface="Wingdings" panose="05000000000000000000" pitchFamily="2" charset="2"/>
              <a:buChar char="Ø"/>
            </a:pPr>
            <a:r>
              <a:rPr lang="en-GB" sz="1600" dirty="0"/>
              <a:t>a B/Pennsylvania/14/2025 (B/Victoria lineage)-like virus.</a:t>
            </a:r>
          </a:p>
          <a:p>
            <a:pPr>
              <a:buFont typeface="Wingdings" panose="05000000000000000000" pitchFamily="2" charset="2"/>
              <a:buChar char="Ø"/>
            </a:pPr>
            <a:endParaRPr lang="en-GB" sz="1600" dirty="0"/>
          </a:p>
          <a:p>
            <a:endParaRPr lang="en-GB" sz="1200" dirty="0"/>
          </a:p>
        </p:txBody>
      </p:sp>
      <p:sp>
        <p:nvSpPr>
          <p:cNvPr id="3" name="Rectangle 2">
            <a:extLst>
              <a:ext uri="{FF2B5EF4-FFF2-40B4-BE49-F238E27FC236}">
                <a16:creationId xmlns:a16="http://schemas.microsoft.com/office/drawing/2014/main" id="{97D7D582-7673-47A4-9DD1-774D307B1513}"/>
              </a:ext>
            </a:extLst>
          </p:cNvPr>
          <p:cNvSpPr/>
          <p:nvPr/>
        </p:nvSpPr>
        <p:spPr>
          <a:xfrm>
            <a:off x="107504" y="4556324"/>
            <a:ext cx="8928992" cy="1223412"/>
          </a:xfrm>
          <a:prstGeom prst="rect">
            <a:avLst/>
          </a:prstGeom>
        </p:spPr>
        <p:txBody>
          <a:bodyPr wrap="square">
            <a:spAutoFit/>
          </a:bodyPr>
          <a:lstStyle/>
          <a:p>
            <a:pPr algn="ctr"/>
            <a:r>
              <a:rPr lang="en-GB" sz="1050" dirty="0">
                <a:solidFill>
                  <a:srgbClr val="00B050"/>
                </a:solidFill>
              </a:rPr>
              <a:t>In August 2025, a notably different variant of the A(H3N2) virus emerged (classified as J.2.4.1, also referred to as “subclade K”) and spread rapidly across the globe. This contributed to an earlier start to the influenza season in many countries, with several reporting higher‑than‑usual levels of activity. ‘Subclade K’ accounted for the majority of influenza viruses reported across regions. </a:t>
            </a:r>
          </a:p>
          <a:p>
            <a:pPr algn="ctr"/>
            <a:endParaRPr lang="en-GB" sz="1050" dirty="0">
              <a:solidFill>
                <a:srgbClr val="00B050"/>
              </a:solidFill>
            </a:endParaRPr>
          </a:p>
          <a:p>
            <a:pPr algn="ctr"/>
            <a:r>
              <a:rPr lang="en-GB" sz="1050" dirty="0">
                <a:solidFill>
                  <a:srgbClr val="00B050"/>
                </a:solidFill>
              </a:rPr>
              <a:t>Overall, influenza A viruses were predominant, with other variants of A(H3N2) and A(H1N1) also recorded. Low levels of influenza B viruses (B/Victoria lineage) were detected, with no cases of B/Yamagata lineage viruses recorded since March 2020. WHO now recommends that  the B/Yamagata lineage component is no longer required as part of a quadrivalent vaccine. </a:t>
            </a:r>
          </a:p>
        </p:txBody>
      </p:sp>
    </p:spTree>
    <p:extLst>
      <p:ext uri="{BB962C8B-B14F-4D97-AF65-F5344CB8AC3E}">
        <p14:creationId xmlns:p14="http://schemas.microsoft.com/office/powerpoint/2010/main" val="17721428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0"/>
          <p:cNvSpPr txBox="1">
            <a:spLocks/>
          </p:cNvSpPr>
          <p:nvPr/>
        </p:nvSpPr>
        <p:spPr bwMode="auto">
          <a:xfrm>
            <a:off x="395536" y="188640"/>
            <a:ext cx="8077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l" rtl="0" eaLnBrk="0" fontAlgn="base" hangingPunct="0">
              <a:spcBef>
                <a:spcPct val="0"/>
              </a:spcBef>
              <a:spcAft>
                <a:spcPct val="0"/>
              </a:spcAft>
              <a:defRPr sz="4000" b="1">
                <a:solidFill>
                  <a:srgbClr val="00B5CC"/>
                </a:solidFill>
                <a:latin typeface="+mj-lt"/>
                <a:ea typeface="+mj-ea"/>
                <a:cs typeface="+mj-cs"/>
              </a:defRPr>
            </a:lvl1pPr>
            <a:lvl2pPr algn="l" rtl="0" eaLnBrk="0" fontAlgn="base" hangingPunct="0">
              <a:spcBef>
                <a:spcPct val="0"/>
              </a:spcBef>
              <a:spcAft>
                <a:spcPct val="0"/>
              </a:spcAft>
              <a:defRPr sz="4000" b="1">
                <a:solidFill>
                  <a:srgbClr val="00B5CC"/>
                </a:solidFill>
                <a:latin typeface="Arial" pitchFamily="34" charset="0"/>
              </a:defRPr>
            </a:lvl2pPr>
            <a:lvl3pPr algn="l" rtl="0" eaLnBrk="0" fontAlgn="base" hangingPunct="0">
              <a:spcBef>
                <a:spcPct val="0"/>
              </a:spcBef>
              <a:spcAft>
                <a:spcPct val="0"/>
              </a:spcAft>
              <a:defRPr sz="4000" b="1">
                <a:solidFill>
                  <a:srgbClr val="00B5CC"/>
                </a:solidFill>
                <a:latin typeface="Arial" pitchFamily="34" charset="0"/>
              </a:defRPr>
            </a:lvl3pPr>
            <a:lvl4pPr algn="l" rtl="0" eaLnBrk="0" fontAlgn="base" hangingPunct="0">
              <a:spcBef>
                <a:spcPct val="0"/>
              </a:spcBef>
              <a:spcAft>
                <a:spcPct val="0"/>
              </a:spcAft>
              <a:defRPr sz="4000" b="1">
                <a:solidFill>
                  <a:srgbClr val="00B5CC"/>
                </a:solidFill>
                <a:latin typeface="Arial" pitchFamily="34" charset="0"/>
              </a:defRPr>
            </a:lvl4pPr>
            <a:lvl5pPr algn="l" rtl="0" eaLnBrk="0" fontAlgn="base" hangingPunct="0">
              <a:spcBef>
                <a:spcPct val="0"/>
              </a:spcBef>
              <a:spcAft>
                <a:spcPct val="0"/>
              </a:spcAft>
              <a:defRPr sz="4000" b="1">
                <a:solidFill>
                  <a:srgbClr val="00B5CC"/>
                </a:solidFill>
                <a:latin typeface="Arial" pitchFamily="34" charset="0"/>
              </a:defRPr>
            </a:lvl5pPr>
            <a:lvl6pPr marL="457200" algn="l" rtl="0" fontAlgn="base">
              <a:spcBef>
                <a:spcPct val="0"/>
              </a:spcBef>
              <a:spcAft>
                <a:spcPct val="0"/>
              </a:spcAft>
              <a:defRPr sz="4000" b="1">
                <a:solidFill>
                  <a:srgbClr val="00B5CC"/>
                </a:solidFill>
                <a:latin typeface="Arial" pitchFamily="34" charset="0"/>
              </a:defRPr>
            </a:lvl6pPr>
            <a:lvl7pPr marL="914400" algn="l" rtl="0" fontAlgn="base">
              <a:spcBef>
                <a:spcPct val="0"/>
              </a:spcBef>
              <a:spcAft>
                <a:spcPct val="0"/>
              </a:spcAft>
              <a:defRPr sz="4000" b="1">
                <a:solidFill>
                  <a:srgbClr val="00B5CC"/>
                </a:solidFill>
                <a:latin typeface="Arial" pitchFamily="34" charset="0"/>
              </a:defRPr>
            </a:lvl7pPr>
            <a:lvl8pPr marL="1371600" algn="l" rtl="0" fontAlgn="base">
              <a:spcBef>
                <a:spcPct val="0"/>
              </a:spcBef>
              <a:spcAft>
                <a:spcPct val="0"/>
              </a:spcAft>
              <a:defRPr sz="4000" b="1">
                <a:solidFill>
                  <a:srgbClr val="00B5CC"/>
                </a:solidFill>
                <a:latin typeface="Arial" pitchFamily="34" charset="0"/>
              </a:defRPr>
            </a:lvl8pPr>
            <a:lvl9pPr marL="1828800" algn="l" rtl="0" fontAlgn="base">
              <a:spcBef>
                <a:spcPct val="0"/>
              </a:spcBef>
              <a:spcAft>
                <a:spcPct val="0"/>
              </a:spcAft>
              <a:defRPr sz="4000" b="1">
                <a:solidFill>
                  <a:srgbClr val="00B5CC"/>
                </a:solidFill>
                <a:latin typeface="Arial" pitchFamily="34" charset="0"/>
              </a:defRPr>
            </a:lvl9pPr>
          </a:lstStyle>
          <a:p>
            <a:r>
              <a:rPr lang="en-GB" sz="3600" kern="0" dirty="0">
                <a:solidFill>
                  <a:srgbClr val="00B0F0"/>
                </a:solidFill>
              </a:rPr>
              <a:t>Vaccines for 2026-27 (1)</a:t>
            </a:r>
          </a:p>
        </p:txBody>
      </p:sp>
      <p:sp>
        <p:nvSpPr>
          <p:cNvPr id="2" name="Rectangle 1">
            <a:extLst>
              <a:ext uri="{FF2B5EF4-FFF2-40B4-BE49-F238E27FC236}">
                <a16:creationId xmlns:a16="http://schemas.microsoft.com/office/drawing/2014/main" id="{B7B1E872-A625-4CB1-8E97-190F1E155EF2}"/>
              </a:ext>
            </a:extLst>
          </p:cNvPr>
          <p:cNvSpPr/>
          <p:nvPr/>
        </p:nvSpPr>
        <p:spPr>
          <a:xfrm>
            <a:off x="6372200" y="56528"/>
            <a:ext cx="2664296" cy="861774"/>
          </a:xfrm>
          <a:prstGeom prst="rect">
            <a:avLst/>
          </a:prstGeom>
        </p:spPr>
        <p:txBody>
          <a:bodyPr wrap="square">
            <a:spAutoFit/>
          </a:bodyPr>
          <a:lstStyle/>
          <a:p>
            <a:r>
              <a:rPr lang="en-GB" sz="1000" dirty="0">
                <a:hlinkClick r:id="rId3"/>
              </a:rPr>
              <a:t>Cell-based Trivalent Influenza Vaccine (Surface Antigen, Inactivated) Seqirus suspension for injection in pre-filled syringe - Summary of Product Characteristics (SmPC) - (</a:t>
            </a:r>
            <a:r>
              <a:rPr lang="en-GB" sz="1000" dirty="0" err="1">
                <a:hlinkClick r:id="rId3"/>
              </a:rPr>
              <a:t>emc</a:t>
            </a:r>
            <a:r>
              <a:rPr lang="en-GB" sz="1000" dirty="0">
                <a:hlinkClick r:id="rId3"/>
              </a:rPr>
              <a:t>) | 15818</a:t>
            </a:r>
            <a:endParaRPr lang="en-GB" sz="1000" dirty="0"/>
          </a:p>
        </p:txBody>
      </p:sp>
      <p:pic>
        <p:nvPicPr>
          <p:cNvPr id="3" name="Picture 2">
            <a:extLst>
              <a:ext uri="{FF2B5EF4-FFF2-40B4-BE49-F238E27FC236}">
                <a16:creationId xmlns:a16="http://schemas.microsoft.com/office/drawing/2014/main" id="{DB490CA8-8FB4-49E3-B7B1-A5E94BEDDD8E}"/>
              </a:ext>
            </a:extLst>
          </p:cNvPr>
          <p:cNvPicPr>
            <a:picLocks noChangeAspect="1"/>
          </p:cNvPicPr>
          <p:nvPr/>
        </p:nvPicPr>
        <p:blipFill>
          <a:blip r:embed="rId4"/>
          <a:stretch>
            <a:fillRect/>
          </a:stretch>
        </p:blipFill>
        <p:spPr>
          <a:xfrm>
            <a:off x="730716" y="1124744"/>
            <a:ext cx="7351721" cy="4288504"/>
          </a:xfrm>
          <a:prstGeom prst="rect">
            <a:avLst/>
          </a:prstGeom>
        </p:spPr>
      </p:pic>
      <p:pic>
        <p:nvPicPr>
          <p:cNvPr id="5" name="Picture 4">
            <a:extLst>
              <a:ext uri="{FF2B5EF4-FFF2-40B4-BE49-F238E27FC236}">
                <a16:creationId xmlns:a16="http://schemas.microsoft.com/office/drawing/2014/main" id="{C0F9ADE3-96BC-46A1-BF68-1687C6BED683}"/>
              </a:ext>
            </a:extLst>
          </p:cNvPr>
          <p:cNvPicPr>
            <a:picLocks noChangeAspect="1"/>
          </p:cNvPicPr>
          <p:nvPr/>
        </p:nvPicPr>
        <p:blipFill>
          <a:blip r:embed="rId5"/>
          <a:stretch>
            <a:fillRect/>
          </a:stretch>
        </p:blipFill>
        <p:spPr>
          <a:xfrm>
            <a:off x="802408" y="5039339"/>
            <a:ext cx="7254853" cy="1387833"/>
          </a:xfrm>
          <a:prstGeom prst="rect">
            <a:avLst/>
          </a:prstGeom>
        </p:spPr>
      </p:pic>
    </p:spTree>
    <p:extLst>
      <p:ext uri="{BB962C8B-B14F-4D97-AF65-F5344CB8AC3E}">
        <p14:creationId xmlns:p14="http://schemas.microsoft.com/office/powerpoint/2010/main" val="4494990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FCA66-E5D8-453C-90BB-C3979468CCE8}"/>
              </a:ext>
            </a:extLst>
          </p:cNvPr>
          <p:cNvSpPr>
            <a:spLocks noGrp="1"/>
          </p:cNvSpPr>
          <p:nvPr>
            <p:ph type="title"/>
          </p:nvPr>
        </p:nvSpPr>
        <p:spPr>
          <a:xfrm>
            <a:off x="685800" y="620688"/>
            <a:ext cx="8077200" cy="216024"/>
          </a:xfrm>
        </p:spPr>
        <p:txBody>
          <a:bodyPr/>
          <a:lstStyle/>
          <a:p>
            <a:r>
              <a:rPr lang="en-GB" sz="3600" dirty="0">
                <a:solidFill>
                  <a:srgbClr val="00B0F0"/>
                </a:solidFill>
              </a:rPr>
              <a:t>Vaccines for 2026-27 (2)</a:t>
            </a:r>
            <a:br>
              <a:rPr lang="en-GB" dirty="0">
                <a:solidFill>
                  <a:srgbClr val="00B0F0"/>
                </a:solidFill>
              </a:rPr>
            </a:br>
            <a:endParaRPr lang="en-GB" dirty="0">
              <a:solidFill>
                <a:srgbClr val="00B0F0"/>
              </a:solidFill>
            </a:endParaRPr>
          </a:p>
        </p:txBody>
      </p:sp>
      <p:pic>
        <p:nvPicPr>
          <p:cNvPr id="3" name="Picture 2">
            <a:extLst>
              <a:ext uri="{FF2B5EF4-FFF2-40B4-BE49-F238E27FC236}">
                <a16:creationId xmlns:a16="http://schemas.microsoft.com/office/drawing/2014/main" id="{F2F35E7E-7BF9-4151-93F5-57F858DCBD38}"/>
              </a:ext>
            </a:extLst>
          </p:cNvPr>
          <p:cNvPicPr>
            <a:picLocks noChangeAspect="1"/>
          </p:cNvPicPr>
          <p:nvPr/>
        </p:nvPicPr>
        <p:blipFill>
          <a:blip r:embed="rId3"/>
          <a:stretch>
            <a:fillRect/>
          </a:stretch>
        </p:blipFill>
        <p:spPr>
          <a:xfrm>
            <a:off x="24032" y="2060848"/>
            <a:ext cx="9144000" cy="3251527"/>
          </a:xfrm>
          <a:prstGeom prst="rect">
            <a:avLst/>
          </a:prstGeom>
        </p:spPr>
      </p:pic>
      <p:pic>
        <p:nvPicPr>
          <p:cNvPr id="4" name="Picture 3">
            <a:extLst>
              <a:ext uri="{FF2B5EF4-FFF2-40B4-BE49-F238E27FC236}">
                <a16:creationId xmlns:a16="http://schemas.microsoft.com/office/drawing/2014/main" id="{08BEC011-BBB9-4515-AA71-FF9FC36DCFA0}"/>
              </a:ext>
            </a:extLst>
          </p:cNvPr>
          <p:cNvPicPr>
            <a:picLocks noChangeAspect="1"/>
          </p:cNvPicPr>
          <p:nvPr/>
        </p:nvPicPr>
        <p:blipFill>
          <a:blip r:embed="rId4"/>
          <a:stretch>
            <a:fillRect/>
          </a:stretch>
        </p:blipFill>
        <p:spPr>
          <a:xfrm>
            <a:off x="78896" y="1152405"/>
            <a:ext cx="9012464" cy="895375"/>
          </a:xfrm>
          <a:prstGeom prst="rect">
            <a:avLst/>
          </a:prstGeom>
        </p:spPr>
      </p:pic>
      <p:sp>
        <p:nvSpPr>
          <p:cNvPr id="5" name="Rectangle 4">
            <a:extLst>
              <a:ext uri="{FF2B5EF4-FFF2-40B4-BE49-F238E27FC236}">
                <a16:creationId xmlns:a16="http://schemas.microsoft.com/office/drawing/2014/main" id="{2255C72E-0998-49AF-A8AF-9D7281284DC5}"/>
              </a:ext>
            </a:extLst>
          </p:cNvPr>
          <p:cNvSpPr/>
          <p:nvPr/>
        </p:nvSpPr>
        <p:spPr>
          <a:xfrm>
            <a:off x="6527280" y="151328"/>
            <a:ext cx="2232248" cy="938719"/>
          </a:xfrm>
          <a:prstGeom prst="rect">
            <a:avLst/>
          </a:prstGeom>
        </p:spPr>
        <p:txBody>
          <a:bodyPr wrap="square">
            <a:spAutoFit/>
          </a:bodyPr>
          <a:lstStyle/>
          <a:p>
            <a:r>
              <a:rPr lang="en-GB" sz="1100" dirty="0" err="1">
                <a:hlinkClick r:id="rId5"/>
              </a:rPr>
              <a:t>Fluenz</a:t>
            </a:r>
            <a:r>
              <a:rPr lang="en-GB" sz="1100" dirty="0">
                <a:hlinkClick r:id="rId5"/>
              </a:rPr>
              <a:t> nasal spray suspension Influenza vaccine (live, nasal) - Summary of Product Characteristics (SmPC) - (</a:t>
            </a:r>
            <a:r>
              <a:rPr lang="en-GB" sz="1100" dirty="0" err="1">
                <a:hlinkClick r:id="rId5"/>
              </a:rPr>
              <a:t>emc</a:t>
            </a:r>
            <a:r>
              <a:rPr lang="en-GB" sz="1100" dirty="0">
                <a:hlinkClick r:id="rId5"/>
              </a:rPr>
              <a:t>) | 15790</a:t>
            </a:r>
            <a:endParaRPr lang="en-GB" sz="1100" dirty="0"/>
          </a:p>
        </p:txBody>
      </p:sp>
    </p:spTree>
    <p:extLst>
      <p:ext uri="{BB962C8B-B14F-4D97-AF65-F5344CB8AC3E}">
        <p14:creationId xmlns:p14="http://schemas.microsoft.com/office/powerpoint/2010/main" val="8301477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077200" cy="936104"/>
          </a:xfrm>
        </p:spPr>
        <p:txBody>
          <a:bodyPr/>
          <a:lstStyle/>
          <a:p>
            <a:r>
              <a:rPr lang="en-GB" sz="3200" dirty="0">
                <a:solidFill>
                  <a:srgbClr val="00B0F0"/>
                </a:solidFill>
              </a:rPr>
              <a:t>Cell-based inactivated influenza vaccine </a:t>
            </a:r>
            <a:br>
              <a:rPr lang="en-GB" sz="3200" dirty="0">
                <a:solidFill>
                  <a:srgbClr val="00B0F0"/>
                </a:solidFill>
              </a:rPr>
            </a:br>
            <a:r>
              <a:rPr lang="en-GB" sz="3200" dirty="0">
                <a:solidFill>
                  <a:srgbClr val="00B0F0"/>
                </a:solidFill>
              </a:rPr>
              <a:t>(IIVc)</a:t>
            </a:r>
            <a:endParaRPr lang="en-GB" sz="3200" dirty="0">
              <a:solidFill>
                <a:srgbClr val="FF0000"/>
              </a:solidFill>
            </a:endParaRPr>
          </a:p>
        </p:txBody>
      </p:sp>
      <p:sp>
        <p:nvSpPr>
          <p:cNvPr id="5" name="Content Placeholder 4"/>
          <p:cNvSpPr>
            <a:spLocks noGrp="1"/>
          </p:cNvSpPr>
          <p:nvPr>
            <p:ph sz="half" idx="1"/>
          </p:nvPr>
        </p:nvSpPr>
        <p:spPr>
          <a:xfrm>
            <a:off x="395535" y="1196752"/>
            <a:ext cx="6048673" cy="4680520"/>
          </a:xfrm>
        </p:spPr>
        <p:txBody>
          <a:bodyPr/>
          <a:lstStyle/>
          <a:p>
            <a:pPr marL="457200" indent="-457200">
              <a:lnSpc>
                <a:spcPct val="150000"/>
              </a:lnSpc>
              <a:buClr>
                <a:srgbClr val="00B0F0"/>
              </a:buClr>
              <a:buSzPct val="100000"/>
              <a:buFont typeface="Wingdings" panose="05000000000000000000" pitchFamily="2" charset="2"/>
              <a:buChar char="Ø"/>
            </a:pPr>
            <a:r>
              <a:rPr lang="en-GB" sz="1500" b="1" dirty="0">
                <a:cs typeface="Arial" panose="020B0604020202020204" pitchFamily="34" charset="0"/>
              </a:rPr>
              <a:t>First line for </a:t>
            </a:r>
            <a:r>
              <a:rPr lang="en-GB" sz="1500" b="1" u="sng" dirty="0">
                <a:cs typeface="Arial" panose="020B0604020202020204" pitchFamily="34" charset="0"/>
              </a:rPr>
              <a:t>all adults</a:t>
            </a:r>
            <a:r>
              <a:rPr lang="en-GB" sz="1500" b="1" dirty="0">
                <a:cs typeface="Arial" panose="020B0604020202020204" pitchFamily="34" charset="0"/>
              </a:rPr>
              <a:t> 18+ </a:t>
            </a:r>
            <a:r>
              <a:rPr lang="en-GB" sz="1500" b="1" dirty="0">
                <a:solidFill>
                  <a:srgbClr val="000000"/>
                </a:solidFill>
                <a:latin typeface="Arial" panose="020B0604020202020204" pitchFamily="34" charset="0"/>
                <a:ea typeface="Times New Roman"/>
                <a:cs typeface="Arial" panose="020B0604020202020204" pitchFamily="34" charset="0"/>
              </a:rPr>
              <a:t>who are eligible for the flu vaccine</a:t>
            </a:r>
            <a:endParaRPr lang="en-GB" sz="1500" b="1" dirty="0"/>
          </a:p>
          <a:p>
            <a:pPr marL="457200" indent="-457200">
              <a:lnSpc>
                <a:spcPct val="150000"/>
              </a:lnSpc>
              <a:buClr>
                <a:srgbClr val="00B0F0"/>
              </a:buClr>
              <a:buSzPct val="100000"/>
              <a:buFont typeface="Wingdings" panose="05000000000000000000" pitchFamily="2" charset="2"/>
              <a:buChar char="Ø"/>
            </a:pPr>
            <a:r>
              <a:rPr lang="en-GB" sz="1500" i="1" dirty="0"/>
              <a:t>JCVI is of the view that there is enough supporting evidence for </a:t>
            </a:r>
            <a:r>
              <a:rPr lang="en-GB" sz="1500" i="1" dirty="0" err="1"/>
              <a:t>IIVc</a:t>
            </a:r>
            <a:r>
              <a:rPr lang="en-GB" sz="1500" i="1" dirty="0"/>
              <a:t> to now be considered equivalent to </a:t>
            </a:r>
            <a:r>
              <a:rPr lang="en-GB" sz="1500" i="1" dirty="0" err="1"/>
              <a:t>aIIV</a:t>
            </a:r>
            <a:r>
              <a:rPr lang="en-GB" sz="1500" i="1" dirty="0"/>
              <a:t>  in those aged 65 years and older</a:t>
            </a:r>
          </a:p>
          <a:p>
            <a:pPr marL="457200" indent="-457200">
              <a:lnSpc>
                <a:spcPct val="150000"/>
              </a:lnSpc>
              <a:buClr>
                <a:srgbClr val="00B0F0"/>
              </a:buClr>
              <a:buSzPct val="100000"/>
              <a:buFont typeface="Wingdings" panose="05000000000000000000" pitchFamily="2" charset="2"/>
              <a:buChar char="Ø"/>
            </a:pPr>
            <a:r>
              <a:rPr lang="en-GB" sz="1500" b="1" dirty="0">
                <a:cs typeface="Arial" panose="020B0604020202020204" pitchFamily="34" charset="0"/>
              </a:rPr>
              <a:t>First line </a:t>
            </a:r>
            <a:r>
              <a:rPr lang="en-GB" sz="1500" dirty="0">
                <a:cs typeface="Arial" panose="020B0604020202020204" pitchFamily="34" charset="0"/>
              </a:rPr>
              <a:t>for all children </a:t>
            </a:r>
            <a:r>
              <a:rPr lang="en-GB" sz="1500" b="1" dirty="0">
                <a:cs typeface="Arial" panose="020B0604020202020204" pitchFamily="34" charset="0"/>
              </a:rPr>
              <a:t>aged 6 months to 2 years</a:t>
            </a:r>
            <a:r>
              <a:rPr lang="en-GB" sz="1500" dirty="0">
                <a:latin typeface="Arial" panose="020B0604020202020204" pitchFamily="34" charset="0"/>
                <a:ea typeface="Times New Roman"/>
                <a:cs typeface="Arial" panose="020B0604020202020204" pitchFamily="34" charset="0"/>
              </a:rPr>
              <a:t> who are eligible for the flu vaccine</a:t>
            </a:r>
            <a:endParaRPr lang="en-GB" sz="1500" dirty="0"/>
          </a:p>
          <a:p>
            <a:pPr marL="457200" indent="-457200">
              <a:lnSpc>
                <a:spcPct val="150000"/>
              </a:lnSpc>
              <a:buClr>
                <a:srgbClr val="00B0F0"/>
              </a:buClr>
              <a:buSzPct val="100000"/>
              <a:buFont typeface="Wingdings" panose="05000000000000000000" pitchFamily="2" charset="2"/>
              <a:buChar char="Ø"/>
            </a:pPr>
            <a:r>
              <a:rPr lang="en-GB" sz="1500" b="1" dirty="0">
                <a:latin typeface="Arial" panose="020B0604020202020204" pitchFamily="34" charset="0"/>
                <a:cs typeface="Arial" panose="020B0604020202020204" pitchFamily="34" charset="0"/>
              </a:rPr>
              <a:t>Second line </a:t>
            </a:r>
            <a:r>
              <a:rPr lang="en-GB" sz="1500" dirty="0">
                <a:latin typeface="Arial" panose="020B0604020202020204" pitchFamily="34" charset="0"/>
                <a:cs typeface="Arial" panose="020B0604020202020204" pitchFamily="34" charset="0"/>
              </a:rPr>
              <a:t>for children over 2 years with </a:t>
            </a:r>
            <a:r>
              <a:rPr lang="en-GB" sz="1500" b="1" dirty="0">
                <a:latin typeface="Arial" panose="020B0604020202020204" pitchFamily="34" charset="0"/>
                <a:cs typeface="Arial" panose="020B0604020202020204" pitchFamily="34" charset="0"/>
              </a:rPr>
              <a:t>contraindication to Fluenz® (LAIV)</a:t>
            </a:r>
          </a:p>
          <a:p>
            <a:pPr marL="457200" indent="-457200">
              <a:buClr>
                <a:srgbClr val="00B0F0"/>
              </a:buClr>
              <a:buSzPct val="100000"/>
              <a:buFont typeface="Wingdings" panose="05000000000000000000" pitchFamily="2" charset="2"/>
              <a:buChar char="Ø"/>
            </a:pPr>
            <a:r>
              <a:rPr lang="en-GB" sz="1500" dirty="0">
                <a:latin typeface="Arial" charset="0"/>
                <a:ea typeface="ヒラギノ角ゴ Pro W3" charset="-128"/>
              </a:rPr>
              <a:t>Single intramuscular (IM) injection</a:t>
            </a:r>
          </a:p>
          <a:p>
            <a:pPr marL="457200" indent="-457200">
              <a:buClr>
                <a:srgbClr val="00B0F0"/>
              </a:buClr>
              <a:buSzPct val="100000"/>
              <a:buFont typeface="Wingdings" panose="05000000000000000000" pitchFamily="2" charset="2"/>
              <a:buChar char="Ø"/>
            </a:pPr>
            <a:r>
              <a:rPr lang="en-GB" sz="1500" dirty="0">
                <a:solidFill>
                  <a:prstClr val="black"/>
                </a:solidFill>
                <a:latin typeface="Arial" charset="0"/>
                <a:ea typeface="ヒラギノ角ゴ Pro W3" charset="-128"/>
              </a:rPr>
              <a:t>One dose schedule</a:t>
            </a:r>
            <a:r>
              <a:rPr lang="en-GB" sz="1500" b="1" dirty="0">
                <a:solidFill>
                  <a:srgbClr val="000000"/>
                </a:solidFill>
              </a:rPr>
              <a:t> </a:t>
            </a:r>
            <a:r>
              <a:rPr lang="en-GB" sz="1500" dirty="0">
                <a:solidFill>
                  <a:srgbClr val="000000"/>
                </a:solidFill>
              </a:rPr>
              <a:t>required unless: child is in a clinical risk group </a:t>
            </a:r>
            <a:r>
              <a:rPr lang="en-GB" sz="1500" b="1" dirty="0">
                <a:solidFill>
                  <a:srgbClr val="000000"/>
                </a:solidFill>
              </a:rPr>
              <a:t>and</a:t>
            </a:r>
            <a:r>
              <a:rPr lang="en-GB" sz="1500" dirty="0">
                <a:solidFill>
                  <a:srgbClr val="000000"/>
                </a:solidFill>
              </a:rPr>
              <a:t> under 9 years old </a:t>
            </a:r>
            <a:r>
              <a:rPr lang="en-GB" sz="1500" b="1" dirty="0">
                <a:solidFill>
                  <a:srgbClr val="000000"/>
                </a:solidFill>
              </a:rPr>
              <a:t>and</a:t>
            </a:r>
            <a:r>
              <a:rPr lang="en-GB" sz="1500" dirty="0">
                <a:solidFill>
                  <a:srgbClr val="000000"/>
                </a:solidFill>
              </a:rPr>
              <a:t> has not previously received a flu vaccine </a:t>
            </a:r>
            <a:r>
              <a:rPr lang="en-GB" sz="1500" dirty="0">
                <a:solidFill>
                  <a:srgbClr val="000000"/>
                </a:solidFill>
                <a:hlinkClick r:id="rId3"/>
              </a:rPr>
              <a:t>(see Green Book “Dosage and Schedule”)</a:t>
            </a:r>
            <a:endParaRPr lang="en-GB" sz="1500" dirty="0">
              <a:solidFill>
                <a:prstClr val="black"/>
              </a:solidFill>
              <a:latin typeface="Arial" charset="0"/>
              <a:ea typeface="ヒラギノ角ゴ Pro W3" charset="-128"/>
            </a:endParaRPr>
          </a:p>
          <a:p>
            <a:pPr marL="342900" lvl="1">
              <a:lnSpc>
                <a:spcPct val="150000"/>
              </a:lnSpc>
              <a:spcBef>
                <a:spcPct val="0"/>
              </a:spcBef>
              <a:buClr>
                <a:srgbClr val="00B0F0"/>
              </a:buClr>
              <a:buSzPct val="100000"/>
              <a:buFont typeface="Wingdings" panose="05000000000000000000" pitchFamily="2" charset="2"/>
              <a:buChar char="Ø"/>
            </a:pPr>
            <a:r>
              <a:rPr lang="en-GB" sz="1500" dirty="0">
                <a:solidFill>
                  <a:srgbClr val="000000"/>
                </a:solidFill>
              </a:rPr>
              <a:t>If second dose required leave at least </a:t>
            </a:r>
            <a:r>
              <a:rPr lang="en-GB" sz="1500" b="1" dirty="0">
                <a:solidFill>
                  <a:srgbClr val="000000"/>
                </a:solidFill>
              </a:rPr>
              <a:t>4 weeks </a:t>
            </a:r>
            <a:r>
              <a:rPr lang="en-GB" sz="1500" dirty="0">
                <a:solidFill>
                  <a:srgbClr val="000000"/>
                </a:solidFill>
              </a:rPr>
              <a:t>between doses.</a:t>
            </a:r>
            <a:endParaRPr lang="en-GB" sz="1500" dirty="0"/>
          </a:p>
        </p:txBody>
      </p:sp>
      <p:grpSp>
        <p:nvGrpSpPr>
          <p:cNvPr id="6" name="Group 5">
            <a:extLst>
              <a:ext uri="{FF2B5EF4-FFF2-40B4-BE49-F238E27FC236}">
                <a16:creationId xmlns:a16="http://schemas.microsoft.com/office/drawing/2014/main" id="{BD550F74-9434-4CE9-8BE2-F3F2A558BB66}"/>
              </a:ext>
            </a:extLst>
          </p:cNvPr>
          <p:cNvGrpSpPr/>
          <p:nvPr/>
        </p:nvGrpSpPr>
        <p:grpSpPr>
          <a:xfrm>
            <a:off x="7311372" y="4249201"/>
            <a:ext cx="1255472" cy="877163"/>
            <a:chOff x="6143648" y="4661248"/>
            <a:chExt cx="1255472" cy="877163"/>
          </a:xfrm>
        </p:grpSpPr>
        <p:sp>
          <p:nvSpPr>
            <p:cNvPr id="8" name="TextBox 7">
              <a:extLst>
                <a:ext uri="{FF2B5EF4-FFF2-40B4-BE49-F238E27FC236}">
                  <a16:creationId xmlns:a16="http://schemas.microsoft.com/office/drawing/2014/main" id="{97871C48-3A8B-4816-BE79-BECD6CFABF2B}"/>
                </a:ext>
              </a:extLst>
            </p:cNvPr>
            <p:cNvSpPr txBox="1"/>
            <p:nvPr/>
          </p:nvSpPr>
          <p:spPr>
            <a:xfrm>
              <a:off x="6222997" y="4661248"/>
              <a:ext cx="1096775" cy="707886"/>
            </a:xfrm>
            <a:prstGeom prst="rect">
              <a:avLst/>
            </a:prstGeom>
            <a:noFill/>
          </p:spPr>
          <p:txBody>
            <a:bodyPr wrap="none" rtlCol="0">
              <a:spAutoFit/>
            </a:bodyPr>
            <a:lstStyle/>
            <a:p>
              <a:r>
                <a:rPr lang="en-GB" sz="4000" b="1" dirty="0">
                  <a:solidFill>
                    <a:schemeClr val="bg2"/>
                  </a:solidFill>
                </a:rPr>
                <a:t>IIVc</a:t>
              </a:r>
            </a:p>
          </p:txBody>
        </p:sp>
        <p:sp>
          <p:nvSpPr>
            <p:cNvPr id="9" name="TextBox 8">
              <a:extLst>
                <a:ext uri="{FF2B5EF4-FFF2-40B4-BE49-F238E27FC236}">
                  <a16:creationId xmlns:a16="http://schemas.microsoft.com/office/drawing/2014/main" id="{E5BC76F6-98F9-4DD6-8053-22A9D5CED813}"/>
                </a:ext>
              </a:extLst>
            </p:cNvPr>
            <p:cNvSpPr txBox="1"/>
            <p:nvPr/>
          </p:nvSpPr>
          <p:spPr>
            <a:xfrm>
              <a:off x="6143648" y="5199857"/>
              <a:ext cx="1255472" cy="338554"/>
            </a:xfrm>
            <a:prstGeom prst="rect">
              <a:avLst/>
            </a:prstGeom>
            <a:noFill/>
          </p:spPr>
          <p:txBody>
            <a:bodyPr wrap="none" rtlCol="0">
              <a:spAutoFit/>
            </a:bodyPr>
            <a:lstStyle/>
            <a:p>
              <a:r>
                <a:rPr lang="en-GB" sz="1600" i="1" dirty="0">
                  <a:solidFill>
                    <a:schemeClr val="bg2"/>
                  </a:solidFill>
                </a:rPr>
                <a:t>“cell-based”</a:t>
              </a:r>
            </a:p>
          </p:txBody>
        </p:sp>
      </p:grpSp>
      <p:pic>
        <p:nvPicPr>
          <p:cNvPr id="10" name="Content Placeholder 9">
            <a:extLst>
              <a:ext uri="{FF2B5EF4-FFF2-40B4-BE49-F238E27FC236}">
                <a16:creationId xmlns:a16="http://schemas.microsoft.com/office/drawing/2014/main" id="{0164CF65-BE18-4408-8B51-CF14B82E54E8}"/>
              </a:ext>
            </a:extLst>
          </p:cNvPr>
          <p:cNvPicPr>
            <a:picLocks noGrp="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6320032" y="1580602"/>
            <a:ext cx="2448273" cy="2739156"/>
          </a:xfrm>
          <a:prstGeom prst="rect">
            <a:avLst/>
          </a:prstGeom>
          <a:noFill/>
          <a:ln>
            <a:noFill/>
          </a:ln>
        </p:spPr>
      </p:pic>
    </p:spTree>
    <p:extLst>
      <p:ext uri="{BB962C8B-B14F-4D97-AF65-F5344CB8AC3E}">
        <p14:creationId xmlns:p14="http://schemas.microsoft.com/office/powerpoint/2010/main" val="38027086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50376"/>
            <a:ext cx="8077200" cy="720080"/>
          </a:xfrm>
        </p:spPr>
        <p:txBody>
          <a:bodyPr/>
          <a:lstStyle/>
          <a:p>
            <a:pPr algn="ctr"/>
            <a:r>
              <a:rPr lang="en-GB" sz="2800" dirty="0">
                <a:solidFill>
                  <a:srgbClr val="00B0F0"/>
                </a:solidFill>
              </a:rPr>
              <a:t>Cell-based inactivated influenza vaccine (</a:t>
            </a:r>
            <a:r>
              <a:rPr lang="en-GB" sz="2800" dirty="0" err="1">
                <a:solidFill>
                  <a:srgbClr val="00B0F0"/>
                </a:solidFill>
              </a:rPr>
              <a:t>IIVc</a:t>
            </a:r>
            <a:r>
              <a:rPr lang="en-GB" sz="2800" dirty="0">
                <a:solidFill>
                  <a:srgbClr val="00B0F0"/>
                </a:solidFill>
              </a:rPr>
              <a:t>)</a:t>
            </a:r>
          </a:p>
        </p:txBody>
      </p:sp>
      <p:sp>
        <p:nvSpPr>
          <p:cNvPr id="3" name="Content Placeholder 2"/>
          <p:cNvSpPr>
            <a:spLocks noGrp="1"/>
          </p:cNvSpPr>
          <p:nvPr>
            <p:ph idx="1"/>
          </p:nvPr>
        </p:nvSpPr>
        <p:spPr>
          <a:xfrm>
            <a:off x="685800" y="764704"/>
            <a:ext cx="8077200" cy="4797896"/>
          </a:xfrm>
        </p:spPr>
        <p:txBody>
          <a:bodyPr/>
          <a:lstStyle/>
          <a:p>
            <a:pPr marL="0" lvl="0" indent="0">
              <a:spcBef>
                <a:spcPts val="1200"/>
              </a:spcBef>
              <a:buClr>
                <a:srgbClr val="00B0F0"/>
              </a:buClr>
              <a:buSzTx/>
            </a:pPr>
            <a:endParaRPr lang="en-GB" sz="1000" kern="1200" dirty="0">
              <a:solidFill>
                <a:prstClr val="black"/>
              </a:solidFill>
              <a:latin typeface="Arial" pitchFamily="34" charset="0"/>
              <a:ea typeface="ヒラギノ角ゴ Pro W3" pitchFamily="84" charset="-128"/>
            </a:endParaRPr>
          </a:p>
          <a:p>
            <a:pPr lvl="0">
              <a:spcBef>
                <a:spcPts val="1200"/>
              </a:spcBef>
              <a:buClr>
                <a:srgbClr val="00B0F0"/>
              </a:buClr>
              <a:buSzTx/>
              <a:buFont typeface="Wingdings" panose="05000000000000000000" pitchFamily="2" charset="2"/>
              <a:buChar char="Ø"/>
            </a:pPr>
            <a:r>
              <a:rPr lang="en-GB" sz="1700" kern="1200" dirty="0" err="1">
                <a:solidFill>
                  <a:prstClr val="black"/>
                </a:solidFill>
                <a:latin typeface="Arial" pitchFamily="34" charset="0"/>
                <a:ea typeface="ヒラギノ角ゴ Pro W3" pitchFamily="84" charset="-128"/>
              </a:rPr>
              <a:t>IIVc</a:t>
            </a:r>
            <a:r>
              <a:rPr lang="en-GB" sz="1700" kern="1200" dirty="0">
                <a:solidFill>
                  <a:prstClr val="black"/>
                </a:solidFill>
                <a:latin typeface="Arial" pitchFamily="34" charset="0"/>
                <a:ea typeface="ヒラギノ角ゴ Pro W3" pitchFamily="84" charset="-128"/>
              </a:rPr>
              <a:t> is </a:t>
            </a:r>
            <a:r>
              <a:rPr lang="en-GB" sz="1700" kern="1200" dirty="0">
                <a:latin typeface="Arial" pitchFamily="34" charset="0"/>
                <a:ea typeface="ヒラギノ角ゴ Pro W3" pitchFamily="84" charset="-128"/>
              </a:rPr>
              <a:t>licensed for adults and children from 6 months of age </a:t>
            </a:r>
          </a:p>
          <a:p>
            <a:pPr>
              <a:buFont typeface="Wingdings" panose="05000000000000000000" pitchFamily="2" charset="2"/>
              <a:buChar char="Ø"/>
            </a:pPr>
            <a:r>
              <a:rPr lang="en-GB" sz="1700" kern="1200" dirty="0" err="1">
                <a:solidFill>
                  <a:prstClr val="black"/>
                </a:solidFill>
                <a:latin typeface="Arial" pitchFamily="34" charset="0"/>
                <a:ea typeface="ヒラギノ角ゴ Pro W3" pitchFamily="84" charset="-128"/>
              </a:rPr>
              <a:t>IIVc</a:t>
            </a:r>
            <a:r>
              <a:rPr lang="en-GB" sz="1700" kern="1200" dirty="0">
                <a:solidFill>
                  <a:prstClr val="black"/>
                </a:solidFill>
                <a:latin typeface="Arial" pitchFamily="34" charset="0"/>
                <a:ea typeface="ヒラギノ角ゴ Pro W3" pitchFamily="84" charset="-128"/>
              </a:rPr>
              <a:t> is a trivalent vaccine containing two subtypes of Influenza A (</a:t>
            </a:r>
            <a:r>
              <a:rPr lang="en-GB" sz="1800" dirty="0"/>
              <a:t>an H1N1 pdm09-like virus and an H3N2-like virus</a:t>
            </a:r>
            <a:r>
              <a:rPr lang="en-GB" sz="1700" kern="1200" dirty="0">
                <a:solidFill>
                  <a:prstClr val="black"/>
                </a:solidFill>
                <a:latin typeface="Arial" pitchFamily="34" charset="0"/>
                <a:ea typeface="ヒラギノ角ゴ Pro W3" pitchFamily="84" charset="-128"/>
              </a:rPr>
              <a:t>) and one B virus lineages</a:t>
            </a:r>
          </a:p>
          <a:p>
            <a:pPr lvl="0">
              <a:spcBef>
                <a:spcPts val="1200"/>
              </a:spcBef>
              <a:buClr>
                <a:srgbClr val="00B0F0"/>
              </a:buClr>
              <a:buSzTx/>
              <a:buFont typeface="Wingdings" panose="05000000000000000000" pitchFamily="2" charset="2"/>
              <a:buChar char="Ø"/>
            </a:pPr>
            <a:r>
              <a:rPr lang="en-GB" sz="1700" kern="1200" dirty="0" err="1">
                <a:solidFill>
                  <a:prstClr val="black"/>
                </a:solidFill>
                <a:latin typeface="Arial" pitchFamily="34" charset="0"/>
                <a:ea typeface="ヒラギノ角ゴ Pro W3" pitchFamily="84" charset="-128"/>
              </a:rPr>
              <a:t>IIVc</a:t>
            </a:r>
            <a:r>
              <a:rPr lang="en-GB" sz="1700" kern="1200" dirty="0">
                <a:solidFill>
                  <a:prstClr val="black"/>
                </a:solidFill>
                <a:latin typeface="Arial" pitchFamily="34" charset="0"/>
                <a:ea typeface="ヒラギノ角ゴ Pro W3" pitchFamily="84" charset="-128"/>
              </a:rPr>
              <a:t> has a similar safety profile to other flu vaccines (similar rate and type of adverse reactions reported). Millions of doses of cell-based vaccine have been administered with no serious safety concerns</a:t>
            </a:r>
          </a:p>
          <a:p>
            <a:pPr lvl="0">
              <a:spcBef>
                <a:spcPts val="1200"/>
              </a:spcBef>
              <a:buClr>
                <a:srgbClr val="00B0F0"/>
              </a:buClr>
              <a:buSzTx/>
              <a:buFont typeface="Wingdings" panose="05000000000000000000" pitchFamily="2" charset="2"/>
              <a:buChar char="Ø"/>
            </a:pPr>
            <a:r>
              <a:rPr lang="en-GB" sz="1700" kern="1200" dirty="0">
                <a:solidFill>
                  <a:prstClr val="black"/>
                </a:solidFill>
                <a:latin typeface="Arial" pitchFamily="34" charset="0"/>
                <a:ea typeface="ヒラギノ角ゴ Pro W3" pitchFamily="84" charset="-128"/>
              </a:rPr>
              <a:t>the cell-based vaccine manufacturing process uses an animal cell line (</a:t>
            </a:r>
            <a:r>
              <a:rPr lang="en-GB" sz="1700" kern="1200" dirty="0" err="1">
                <a:solidFill>
                  <a:prstClr val="black"/>
                </a:solidFill>
                <a:latin typeface="Arial" pitchFamily="34" charset="0"/>
                <a:ea typeface="ヒラギノ角ゴ Pro W3" pitchFamily="84" charset="-128"/>
              </a:rPr>
              <a:t>Madin</a:t>
            </a:r>
            <a:r>
              <a:rPr lang="en-GB" sz="1700" kern="1200" dirty="0">
                <a:solidFill>
                  <a:prstClr val="black"/>
                </a:solidFill>
                <a:latin typeface="Arial" pitchFamily="34" charset="0"/>
                <a:ea typeface="ヒラギノ角ゴ Pro W3" pitchFamily="84" charset="-128"/>
              </a:rPr>
              <a:t>-Darby Canine Kidney or MDCK) to grow the influenza virus rather than the traditional egg based manufacturing methods </a:t>
            </a:r>
          </a:p>
          <a:p>
            <a:pPr lvl="0">
              <a:spcBef>
                <a:spcPts val="1200"/>
              </a:spcBef>
              <a:buClr>
                <a:srgbClr val="00B0F0"/>
              </a:buClr>
              <a:buSzTx/>
              <a:buFont typeface="Wingdings" panose="05000000000000000000" pitchFamily="2" charset="2"/>
              <a:buChar char="Ø"/>
            </a:pPr>
            <a:r>
              <a:rPr lang="en-GB" sz="1700" kern="1200" dirty="0">
                <a:solidFill>
                  <a:prstClr val="black"/>
                </a:solidFill>
                <a:latin typeface="Arial" pitchFamily="34" charset="0"/>
                <a:ea typeface="ヒラギノ角ゴ Pro W3" pitchFamily="84" charset="-128"/>
              </a:rPr>
              <a:t>this manufacturing process eliminates the risk of egg-adaptation and may result in the vaccine containing virus that is a closer match to wild-type circulating flu viruses </a:t>
            </a:r>
          </a:p>
          <a:p>
            <a:pPr>
              <a:spcBef>
                <a:spcPts val="1200"/>
              </a:spcBef>
              <a:buClr>
                <a:srgbClr val="00B0F0"/>
              </a:buClr>
              <a:buSzTx/>
              <a:buFont typeface="Wingdings" panose="05000000000000000000" pitchFamily="2" charset="2"/>
              <a:buChar char="Ø"/>
            </a:pPr>
            <a:r>
              <a:rPr lang="en-GB" sz="1700" b="1" dirty="0" err="1"/>
              <a:t>IIVc</a:t>
            </a:r>
            <a:r>
              <a:rPr lang="en-GB" sz="1700" b="1" dirty="0"/>
              <a:t> is egg-free</a:t>
            </a:r>
          </a:p>
          <a:p>
            <a:pPr marL="0" lvl="0" indent="0">
              <a:spcBef>
                <a:spcPts val="1200"/>
              </a:spcBef>
              <a:buClrTx/>
              <a:buSzTx/>
            </a:pPr>
            <a:endParaRPr lang="en-GB" sz="1800" kern="1200" dirty="0">
              <a:solidFill>
                <a:prstClr val="black"/>
              </a:solidFill>
              <a:latin typeface="Arial" pitchFamily="34" charset="0"/>
              <a:ea typeface="ヒラギノ角ゴ Pro W3" pitchFamily="84" charset="-128"/>
            </a:endParaRPr>
          </a:p>
        </p:txBody>
      </p:sp>
    </p:spTree>
    <p:extLst>
      <p:ext uri="{BB962C8B-B14F-4D97-AF65-F5344CB8AC3E}">
        <p14:creationId xmlns:p14="http://schemas.microsoft.com/office/powerpoint/2010/main" val="19615344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39552" y="116632"/>
            <a:ext cx="7772400" cy="1686049"/>
          </a:xfrm>
        </p:spPr>
        <p:txBody>
          <a:bodyPr/>
          <a:lstStyle/>
          <a:p>
            <a:r>
              <a:rPr lang="en-GB" sz="3200" dirty="0">
                <a:solidFill>
                  <a:srgbClr val="00B0F0"/>
                </a:solidFill>
              </a:rPr>
              <a:t>Live attenuated influenza vaccine </a:t>
            </a:r>
            <a:br>
              <a:rPr lang="en-GB" sz="3200" dirty="0">
                <a:solidFill>
                  <a:srgbClr val="00B0F0"/>
                </a:solidFill>
              </a:rPr>
            </a:br>
            <a:r>
              <a:rPr lang="en-GB" sz="3200" dirty="0">
                <a:solidFill>
                  <a:srgbClr val="00B0F0"/>
                </a:solidFill>
              </a:rPr>
              <a:t>(LAIV) - </a:t>
            </a:r>
            <a:r>
              <a:rPr lang="en-GB" sz="3200" dirty="0" err="1">
                <a:solidFill>
                  <a:srgbClr val="00B0F0"/>
                </a:solidFill>
                <a:latin typeface="Arial" charset="0"/>
                <a:ea typeface="ヒラギノ角ゴ Pro W3" charset="-128"/>
                <a:cs typeface="ヒラギノ角ゴ Pro W3" charset="-128"/>
              </a:rPr>
              <a:t>Fluenz</a:t>
            </a:r>
            <a:r>
              <a:rPr lang="en-GB" sz="3200" dirty="0">
                <a:solidFill>
                  <a:srgbClr val="00B0F0"/>
                </a:solidFill>
                <a:latin typeface="Arial" charset="0"/>
                <a:ea typeface="ヒラギノ角ゴ Pro W3" charset="-128"/>
                <a:cs typeface="ヒラギノ角ゴ Pro W3" charset="-128"/>
              </a:rPr>
              <a:t>®</a:t>
            </a:r>
            <a:endParaRPr lang="en-GB" sz="3200" dirty="0">
              <a:solidFill>
                <a:srgbClr val="FF0000"/>
              </a:solidFill>
            </a:endParaRPr>
          </a:p>
        </p:txBody>
      </p:sp>
      <p:sp>
        <p:nvSpPr>
          <p:cNvPr id="5" name="Subtitle 4"/>
          <p:cNvSpPr>
            <a:spLocks noGrp="1"/>
          </p:cNvSpPr>
          <p:nvPr>
            <p:ph type="subTitle" idx="1"/>
          </p:nvPr>
        </p:nvSpPr>
        <p:spPr>
          <a:xfrm>
            <a:off x="755576" y="1772816"/>
            <a:ext cx="7560840" cy="2677849"/>
          </a:xfrm>
        </p:spPr>
        <p:txBody>
          <a:bodyPr/>
          <a:lstStyle/>
          <a:p>
            <a:pPr marL="342900" indent="-342900" algn="l">
              <a:buSzPct val="100000"/>
              <a:buFont typeface="Wingdings" panose="05000000000000000000" pitchFamily="2" charset="2"/>
              <a:buChar char="Ø"/>
            </a:pPr>
            <a:r>
              <a:rPr lang="en-GB" sz="2400" b="1" dirty="0"/>
              <a:t>recommended for children from age 2 years to &lt; 18 years </a:t>
            </a:r>
          </a:p>
          <a:p>
            <a:pPr marL="342900" indent="-342900" algn="l">
              <a:buSzPct val="100000"/>
              <a:buFont typeface="Wingdings" panose="05000000000000000000" pitchFamily="2" charset="2"/>
              <a:buChar char="Ø"/>
            </a:pPr>
            <a:r>
              <a:rPr lang="en-GB" altLang="en-US" sz="2400" dirty="0"/>
              <a:t>remains the vaccine of choice for at risk children aged 2 to &lt;18 years – </a:t>
            </a:r>
            <a:r>
              <a:rPr lang="en-GB" altLang="en-US" sz="2400" b="1" dirty="0"/>
              <a:t>except where contraindicated</a:t>
            </a:r>
          </a:p>
          <a:p>
            <a:endParaRPr lang="en-GB" sz="2400" dirty="0"/>
          </a:p>
        </p:txBody>
      </p:sp>
      <p:grpSp>
        <p:nvGrpSpPr>
          <p:cNvPr id="6" name="Group 5">
            <a:extLst>
              <a:ext uri="{FF2B5EF4-FFF2-40B4-BE49-F238E27FC236}">
                <a16:creationId xmlns:a16="http://schemas.microsoft.com/office/drawing/2014/main" id="{55DAE8B6-8CB0-48E7-80FC-21399313A52F}"/>
              </a:ext>
            </a:extLst>
          </p:cNvPr>
          <p:cNvGrpSpPr/>
          <p:nvPr/>
        </p:nvGrpSpPr>
        <p:grpSpPr>
          <a:xfrm>
            <a:off x="5664601" y="5573343"/>
            <a:ext cx="2723823" cy="677109"/>
            <a:chOff x="6082457" y="4599692"/>
            <a:chExt cx="2723823" cy="677109"/>
          </a:xfrm>
        </p:grpSpPr>
        <p:sp>
          <p:nvSpPr>
            <p:cNvPr id="8" name="TextBox 7">
              <a:extLst>
                <a:ext uri="{FF2B5EF4-FFF2-40B4-BE49-F238E27FC236}">
                  <a16:creationId xmlns:a16="http://schemas.microsoft.com/office/drawing/2014/main" id="{577FBDE5-7594-4F8C-9695-5A29444D4A00}"/>
                </a:ext>
              </a:extLst>
            </p:cNvPr>
            <p:cNvSpPr txBox="1"/>
            <p:nvPr/>
          </p:nvSpPr>
          <p:spPr>
            <a:xfrm>
              <a:off x="6082457" y="4599692"/>
              <a:ext cx="2723823" cy="523220"/>
            </a:xfrm>
            <a:prstGeom prst="rect">
              <a:avLst/>
            </a:prstGeom>
            <a:noFill/>
          </p:spPr>
          <p:txBody>
            <a:bodyPr wrap="none" rtlCol="0">
              <a:spAutoFit/>
            </a:bodyPr>
            <a:lstStyle/>
            <a:p>
              <a:r>
                <a:rPr lang="en-GB" sz="2800" b="1" dirty="0">
                  <a:solidFill>
                    <a:schemeClr val="bg2"/>
                  </a:solidFill>
                </a:rPr>
                <a:t>LAIV - Fluenz®</a:t>
              </a:r>
            </a:p>
          </p:txBody>
        </p:sp>
        <p:sp>
          <p:nvSpPr>
            <p:cNvPr id="9" name="TextBox 8">
              <a:extLst>
                <a:ext uri="{FF2B5EF4-FFF2-40B4-BE49-F238E27FC236}">
                  <a16:creationId xmlns:a16="http://schemas.microsoft.com/office/drawing/2014/main" id="{A128F8A7-A37E-4507-8072-866A110AE08D}"/>
                </a:ext>
              </a:extLst>
            </p:cNvPr>
            <p:cNvSpPr txBox="1"/>
            <p:nvPr/>
          </p:nvSpPr>
          <p:spPr>
            <a:xfrm>
              <a:off x="6633365" y="4969024"/>
              <a:ext cx="1535998" cy="307777"/>
            </a:xfrm>
            <a:prstGeom prst="rect">
              <a:avLst/>
            </a:prstGeom>
            <a:noFill/>
          </p:spPr>
          <p:txBody>
            <a:bodyPr wrap="none" rtlCol="0">
              <a:spAutoFit/>
            </a:bodyPr>
            <a:lstStyle/>
            <a:p>
              <a:r>
                <a:rPr lang="en-GB" sz="1400" i="1" dirty="0">
                  <a:solidFill>
                    <a:schemeClr val="bg2"/>
                  </a:solidFill>
                </a:rPr>
                <a:t>“Live-attenuated”</a:t>
              </a:r>
            </a:p>
          </p:txBody>
        </p:sp>
      </p:grpSp>
      <p:pic>
        <p:nvPicPr>
          <p:cNvPr id="10" name="Picture 9" descr="A box of medicine with a syringe&#10;&#10;AI-generated content may be incorrect.">
            <a:extLst>
              <a:ext uri="{FF2B5EF4-FFF2-40B4-BE49-F238E27FC236}">
                <a16:creationId xmlns:a16="http://schemas.microsoft.com/office/drawing/2014/main" id="{E4E1F3FB-77E2-BBE8-ACE2-4EB3D09C92AA}"/>
              </a:ext>
            </a:extLst>
          </p:cNvPr>
          <p:cNvPicPr/>
          <p:nvPr/>
        </p:nvPicPr>
        <p:blipFill>
          <a:blip r:embed="rId3"/>
          <a:srcRect l="9756" t="7591" r="7880" b="13861"/>
          <a:stretch>
            <a:fillRect/>
          </a:stretch>
        </p:blipFill>
        <p:spPr>
          <a:xfrm>
            <a:off x="4932040" y="3546688"/>
            <a:ext cx="3620992" cy="2114559"/>
          </a:xfrm>
          <a:prstGeom prst="rect">
            <a:avLst/>
          </a:prstGeom>
        </p:spPr>
      </p:pic>
    </p:spTree>
    <p:extLst>
      <p:ext uri="{BB962C8B-B14F-4D97-AF65-F5344CB8AC3E}">
        <p14:creationId xmlns:p14="http://schemas.microsoft.com/office/powerpoint/2010/main" val="27632311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23528" y="260648"/>
            <a:ext cx="8425308" cy="689992"/>
          </a:xfrm>
        </p:spPr>
        <p:txBody>
          <a:bodyPr wrap="square" numCol="1" compatLnSpc="1">
            <a:prstTxWarp prst="textNoShape">
              <a:avLst/>
            </a:prstTxWarp>
            <a:normAutofit/>
          </a:bodyPr>
          <a:lstStyle/>
          <a:p>
            <a:r>
              <a:rPr lang="en-GB" sz="3200" dirty="0" err="1">
                <a:solidFill>
                  <a:srgbClr val="00B0F0"/>
                </a:solidFill>
                <a:latin typeface="Arial" charset="0"/>
                <a:ea typeface="ヒラギノ角ゴ Pro W3" charset="-128"/>
                <a:cs typeface="ヒラギノ角ゴ Pro W3" charset="-128"/>
              </a:rPr>
              <a:t>Fluenz</a:t>
            </a:r>
            <a:r>
              <a:rPr lang="en-GB" sz="3200" dirty="0">
                <a:solidFill>
                  <a:srgbClr val="00B0F0"/>
                </a:solidFill>
                <a:latin typeface="Arial" charset="0"/>
                <a:ea typeface="ヒラギノ角ゴ Pro W3" charset="-128"/>
                <a:cs typeface="ヒラギノ角ゴ Pro W3" charset="-128"/>
              </a:rPr>
              <a:t>® (LAIV) </a:t>
            </a:r>
            <a:endParaRPr lang="en-GB" sz="3200" dirty="0">
              <a:solidFill>
                <a:srgbClr val="FF0000"/>
              </a:solidFill>
              <a:latin typeface="Arial" charset="0"/>
              <a:ea typeface="ヒラギノ角ゴ Pro W3" charset="-128"/>
              <a:cs typeface="ヒラギノ角ゴ Pro W3" charset="-128"/>
            </a:endParaRPr>
          </a:p>
        </p:txBody>
      </p:sp>
      <p:sp>
        <p:nvSpPr>
          <p:cNvPr id="41987" name="Rectangle 3"/>
          <p:cNvSpPr>
            <a:spLocks noGrp="1" noChangeArrowheads="1"/>
          </p:cNvSpPr>
          <p:nvPr>
            <p:ph idx="1"/>
          </p:nvPr>
        </p:nvSpPr>
        <p:spPr>
          <a:xfrm>
            <a:off x="440857" y="950640"/>
            <a:ext cx="7844408" cy="3354288"/>
          </a:xfrm>
        </p:spPr>
        <p:txBody>
          <a:bodyPr/>
          <a:lstStyle/>
          <a:p>
            <a:pPr marL="400050" lvl="1" indent="-342900">
              <a:lnSpc>
                <a:spcPct val="150000"/>
              </a:lnSpc>
              <a:spcBef>
                <a:spcPct val="0"/>
              </a:spcBef>
              <a:buClr>
                <a:srgbClr val="00B0F0"/>
              </a:buClr>
              <a:buFont typeface="Wingdings" panose="05000000000000000000" pitchFamily="2" charset="2"/>
              <a:buChar char="Ø"/>
            </a:pPr>
            <a:r>
              <a:rPr lang="en-GB" sz="1800" dirty="0"/>
              <a:t>ready to use nasal spray (suspension)</a:t>
            </a:r>
          </a:p>
          <a:p>
            <a:pPr marL="400050" lvl="1" indent="-342900">
              <a:lnSpc>
                <a:spcPct val="150000"/>
              </a:lnSpc>
              <a:spcBef>
                <a:spcPct val="0"/>
              </a:spcBef>
              <a:buClr>
                <a:srgbClr val="00B0F0"/>
              </a:buClr>
              <a:buFont typeface="Wingdings" panose="05000000000000000000" pitchFamily="2" charset="2"/>
              <a:buChar char="Ø"/>
            </a:pPr>
            <a:r>
              <a:rPr lang="en-GB" sz="1800" dirty="0"/>
              <a:t>applicator contains 0.2ml (administered as 0.1ml per nostril)</a:t>
            </a:r>
          </a:p>
          <a:p>
            <a:pPr marL="400050" lvl="1" indent="-342900">
              <a:lnSpc>
                <a:spcPct val="150000"/>
              </a:lnSpc>
              <a:spcBef>
                <a:spcPct val="0"/>
              </a:spcBef>
              <a:buClr>
                <a:srgbClr val="00B0F0"/>
              </a:buClr>
              <a:buFont typeface="Wingdings" panose="05000000000000000000" pitchFamily="2" charset="2"/>
              <a:buChar char="Ø"/>
            </a:pPr>
            <a:r>
              <a:rPr lang="en-GB" sz="1800" dirty="0">
                <a:latin typeface="Arial" charset="0"/>
              </a:rPr>
              <a:t>LAIV can be administered at the same time as, or at any interval between other vaccines, including live vaccines</a:t>
            </a:r>
          </a:p>
          <a:p>
            <a:pPr marL="400050" lvl="1" indent="-342900">
              <a:lnSpc>
                <a:spcPct val="150000"/>
              </a:lnSpc>
              <a:spcBef>
                <a:spcPct val="0"/>
              </a:spcBef>
              <a:buClr>
                <a:srgbClr val="00B0F0"/>
              </a:buClr>
              <a:buFont typeface="Wingdings" panose="05000000000000000000" pitchFamily="2" charset="2"/>
              <a:buChar char="Ø"/>
            </a:pPr>
            <a:r>
              <a:rPr lang="en-GB" sz="1800" dirty="0">
                <a:latin typeface="Arial" charset="0"/>
              </a:rPr>
              <a:t>children should breathe normally – no need to actively inhale</a:t>
            </a:r>
          </a:p>
          <a:p>
            <a:pPr marL="400050" lvl="1" indent="-342900">
              <a:lnSpc>
                <a:spcPct val="150000"/>
              </a:lnSpc>
              <a:spcBef>
                <a:spcPct val="0"/>
              </a:spcBef>
              <a:buClr>
                <a:srgbClr val="00B0F0"/>
              </a:buClr>
              <a:buFont typeface="Wingdings" panose="05000000000000000000" pitchFamily="2" charset="2"/>
              <a:buChar char="Ø"/>
            </a:pPr>
            <a:r>
              <a:rPr lang="en-GB" sz="1800" dirty="0">
                <a:latin typeface="Arial" charset="0"/>
              </a:rPr>
              <a:t>the vaccine is rapidly absorbed so no need to repeat the dose if child sneezes, blows their nose </a:t>
            </a:r>
            <a:r>
              <a:rPr lang="en-US" sz="1800" dirty="0">
                <a:latin typeface="Arial" charset="0"/>
              </a:rPr>
              <a:t>or their nose drips </a:t>
            </a:r>
            <a:r>
              <a:rPr lang="en-GB" sz="1800" dirty="0">
                <a:latin typeface="Arial" charset="0"/>
              </a:rPr>
              <a:t>following administration</a:t>
            </a:r>
            <a:endParaRPr lang="en-GB" sz="1800" dirty="0"/>
          </a:p>
          <a:p>
            <a:pPr marL="400050" lvl="1" indent="-342900">
              <a:lnSpc>
                <a:spcPct val="150000"/>
              </a:lnSpc>
              <a:spcBef>
                <a:spcPct val="0"/>
              </a:spcBef>
              <a:buClr>
                <a:srgbClr val="00B0F0"/>
              </a:buClr>
              <a:buFont typeface="Wingdings" panose="05000000000000000000" pitchFamily="2" charset="2"/>
              <a:buChar char="Ø"/>
            </a:pPr>
            <a:r>
              <a:rPr lang="en-GB" sz="1800" b="1" dirty="0"/>
              <a:t>one dose </a:t>
            </a:r>
            <a:r>
              <a:rPr lang="en-GB" sz="1800" dirty="0"/>
              <a:t>required unless: </a:t>
            </a:r>
          </a:p>
          <a:p>
            <a:pPr marL="800100" lvl="2" indent="-342900">
              <a:lnSpc>
                <a:spcPct val="150000"/>
              </a:lnSpc>
              <a:spcBef>
                <a:spcPct val="0"/>
              </a:spcBef>
              <a:buClr>
                <a:srgbClr val="00B0F0"/>
              </a:buClr>
              <a:buFont typeface="Wingdings" panose="05000000000000000000" pitchFamily="2" charset="2"/>
              <a:buChar char="Ø"/>
            </a:pPr>
            <a:r>
              <a:rPr lang="en-GB" sz="1800" dirty="0"/>
              <a:t>child is in a clinical risk group </a:t>
            </a:r>
            <a:r>
              <a:rPr lang="en-GB" sz="1800" b="1" dirty="0"/>
              <a:t>and</a:t>
            </a:r>
            <a:r>
              <a:rPr lang="en-GB" sz="1800" dirty="0"/>
              <a:t> is under 9 years old </a:t>
            </a:r>
            <a:r>
              <a:rPr lang="en-GB" sz="1800" b="1" dirty="0"/>
              <a:t>and</a:t>
            </a:r>
            <a:r>
              <a:rPr lang="en-GB" sz="1800" dirty="0"/>
              <a:t> has not previously received a flu vaccine</a:t>
            </a:r>
          </a:p>
          <a:p>
            <a:pPr marL="400050" lvl="1" indent="-342900">
              <a:lnSpc>
                <a:spcPct val="150000"/>
              </a:lnSpc>
              <a:spcBef>
                <a:spcPct val="0"/>
              </a:spcBef>
              <a:buClr>
                <a:srgbClr val="00B0F0"/>
              </a:buClr>
              <a:buFont typeface="Wingdings" panose="05000000000000000000" pitchFamily="2" charset="2"/>
              <a:buChar char="Ø"/>
            </a:pPr>
            <a:r>
              <a:rPr lang="en-GB" sz="1800" dirty="0">
                <a:solidFill>
                  <a:srgbClr val="000000"/>
                </a:solidFill>
              </a:rPr>
              <a:t>if second dose required leave at least </a:t>
            </a:r>
            <a:r>
              <a:rPr lang="en-GB" sz="1800" b="1" dirty="0">
                <a:solidFill>
                  <a:srgbClr val="000000"/>
                </a:solidFill>
              </a:rPr>
              <a:t>4 weeks </a:t>
            </a:r>
            <a:r>
              <a:rPr lang="en-GB" sz="1800" dirty="0">
                <a:solidFill>
                  <a:srgbClr val="000000"/>
                </a:solidFill>
              </a:rPr>
              <a:t>between doses</a:t>
            </a:r>
            <a:endParaRPr lang="en-GB" sz="1800" dirty="0"/>
          </a:p>
          <a:p>
            <a:endParaRPr lang="en-GB" sz="1600" dirty="0">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15505070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496944" cy="936104"/>
          </a:xfrm>
        </p:spPr>
        <p:txBody>
          <a:bodyPr>
            <a:noAutofit/>
          </a:bodyPr>
          <a:lstStyle/>
          <a:p>
            <a:r>
              <a:rPr lang="en-GB" sz="2800" dirty="0">
                <a:solidFill>
                  <a:srgbClr val="00B0F0"/>
                </a:solidFill>
              </a:rPr>
              <a:t>Administration of flu vaccines given</a:t>
            </a:r>
            <a:br>
              <a:rPr lang="en-GB" sz="2800" dirty="0">
                <a:solidFill>
                  <a:srgbClr val="00B0F0"/>
                </a:solidFill>
              </a:rPr>
            </a:br>
            <a:r>
              <a:rPr lang="en-GB" sz="2800" dirty="0">
                <a:solidFill>
                  <a:srgbClr val="00B0F0"/>
                </a:solidFill>
              </a:rPr>
              <a:t>by injection</a:t>
            </a:r>
            <a:br>
              <a:rPr lang="en-GB" sz="2800" dirty="0">
                <a:solidFill>
                  <a:srgbClr val="00B0F0"/>
                </a:solidFill>
              </a:rPr>
            </a:br>
            <a:endParaRPr lang="en-GB" sz="2000" dirty="0">
              <a:solidFill>
                <a:srgbClr val="00B0F0"/>
              </a:solidFill>
            </a:endParaRPr>
          </a:p>
        </p:txBody>
      </p:sp>
      <p:sp>
        <p:nvSpPr>
          <p:cNvPr id="3" name="Content Placeholder 2"/>
          <p:cNvSpPr>
            <a:spLocks noGrp="1"/>
          </p:cNvSpPr>
          <p:nvPr>
            <p:ph idx="1"/>
          </p:nvPr>
        </p:nvSpPr>
        <p:spPr>
          <a:xfrm>
            <a:off x="539552" y="1052736"/>
            <a:ext cx="8352928" cy="5255989"/>
          </a:xfrm>
        </p:spPr>
        <p:txBody>
          <a:bodyPr/>
          <a:lstStyle/>
          <a:p>
            <a:pPr marL="0" indent="0">
              <a:tabLst>
                <a:tab pos="450850" algn="l"/>
              </a:tabLst>
            </a:pPr>
            <a:r>
              <a:rPr lang="en-GB" sz="1800" dirty="0"/>
              <a:t>The inactivated influenza vaccines should normally be administered by intramuscular (IM) injection into the deltoid muscle in the upper arm (or anterolateral aspect of the thigh in infants).</a:t>
            </a:r>
            <a:endParaRPr lang="en-GB" sz="1800" b="1" dirty="0"/>
          </a:p>
          <a:p>
            <a:pPr marL="0" indent="0">
              <a:tabLst>
                <a:tab pos="450850" algn="l"/>
              </a:tabLst>
            </a:pPr>
            <a:endParaRPr lang="en-GB" sz="1800" b="1" dirty="0"/>
          </a:p>
          <a:p>
            <a:pPr marL="0" indent="0">
              <a:tabLst>
                <a:tab pos="450850" algn="l"/>
              </a:tabLst>
            </a:pPr>
            <a:r>
              <a:rPr lang="en-GB" sz="1800" dirty="0" err="1"/>
              <a:t>IIVc</a:t>
            </a:r>
            <a:r>
              <a:rPr lang="en-GB" sz="1800" dirty="0"/>
              <a:t> is supplied in single-dose prefilled syringe, containing a 0.5ml dose.</a:t>
            </a:r>
          </a:p>
          <a:p>
            <a:pPr marL="0" indent="0">
              <a:tabLst>
                <a:tab pos="450850" algn="l"/>
              </a:tabLst>
            </a:pPr>
            <a:endParaRPr lang="en-GB" sz="1800" u="sng" dirty="0"/>
          </a:p>
          <a:p>
            <a:pPr marL="0" indent="0">
              <a:tabLst>
                <a:tab pos="450850" algn="l"/>
              </a:tabLst>
            </a:pPr>
            <a:r>
              <a:rPr lang="en-GB" sz="1800" dirty="0"/>
              <a:t>The available inactivated flu vaccines </a:t>
            </a:r>
            <a:r>
              <a:rPr lang="en-GB" sz="1800" u="sng" dirty="0"/>
              <a:t>do not require reconstitution</a:t>
            </a:r>
            <a:r>
              <a:rPr lang="en-GB" sz="1800" dirty="0"/>
              <a:t>.</a:t>
            </a:r>
          </a:p>
          <a:p>
            <a:pPr marL="0" indent="0">
              <a:tabLst>
                <a:tab pos="450850" algn="l"/>
              </a:tabLst>
            </a:pPr>
            <a:endParaRPr lang="en-GB" sz="1600" b="1" dirty="0">
              <a:solidFill>
                <a:srgbClr val="FF0000"/>
              </a:solidFill>
            </a:endParaRPr>
          </a:p>
          <a:p>
            <a:pPr marL="0" indent="0">
              <a:tabLst>
                <a:tab pos="450850" algn="l"/>
              </a:tabLst>
            </a:pPr>
            <a:r>
              <a:rPr lang="en-GB" sz="1800" b="1" dirty="0"/>
              <a:t>Patients taking anticoagulants / with bleeding disorder</a:t>
            </a:r>
            <a:endParaRPr lang="en-GB" sz="1800" b="1" u="sng" dirty="0"/>
          </a:p>
          <a:p>
            <a:pPr>
              <a:buSzPct val="100000"/>
              <a:buFont typeface="Wingdings" panose="05000000000000000000" pitchFamily="2" charset="2"/>
              <a:buChar char="Ø"/>
              <a:tabLst>
                <a:tab pos="450850" algn="l"/>
              </a:tabLst>
            </a:pPr>
            <a:r>
              <a:rPr lang="en-GB" sz="1800" u="sng" dirty="0"/>
              <a:t>individuals on stable anticoagulation therapy</a:t>
            </a:r>
            <a:r>
              <a:rPr lang="en-GB" sz="1800" dirty="0"/>
              <a:t> (including individuals on warfarin who are up-to-date with their scheduled INR testing and whose latest INR was below the upper threshold of their therapeutic range) can receive intramuscular (IM) vaccination</a:t>
            </a:r>
          </a:p>
          <a:p>
            <a:pPr>
              <a:buSzPct val="100000"/>
              <a:buFont typeface="Wingdings" panose="05000000000000000000" pitchFamily="2" charset="2"/>
              <a:buChar char="Ø"/>
              <a:tabLst>
                <a:tab pos="450850" algn="l"/>
              </a:tabLst>
            </a:pPr>
            <a:r>
              <a:rPr lang="en-GB" sz="1800" dirty="0"/>
              <a:t>if in any doubt, consult with the clinician responsible for prescribing or monitoring the individual’s anticoagulant therapy.</a:t>
            </a:r>
          </a:p>
        </p:txBody>
      </p:sp>
      <p:sp>
        <p:nvSpPr>
          <p:cNvPr id="4" name="Slide Number Placeholder 3"/>
          <p:cNvSpPr>
            <a:spLocks noGrp="1"/>
          </p:cNvSpPr>
          <p:nvPr>
            <p:ph type="sldNum" sz="quarter" idx="4294967295"/>
          </p:nvPr>
        </p:nvSpPr>
        <p:spPr>
          <a:xfrm>
            <a:off x="0" y="6308725"/>
            <a:ext cx="9144000" cy="549275"/>
          </a:xfrm>
          <a:prstGeom prst="rect">
            <a:avLst/>
          </a:prstGeom>
        </p:spPr>
        <p:txBody>
          <a:bodyPr/>
          <a:lstStyle/>
          <a:p>
            <a:pPr>
              <a:defRPr/>
            </a:pPr>
            <a:r>
              <a:rPr lang="en-US" dirty="0"/>
              <a:t>  </a:t>
            </a:r>
            <a:fld id="{2565FA6D-D4C8-4C4C-AC4B-3269734D34D8}" type="slidenum">
              <a:rPr lang="en-US" smtClean="0"/>
              <a:pPr>
                <a:defRPr/>
              </a:pPr>
              <a:t>34</a:t>
            </a:fld>
            <a:r>
              <a:rPr lang="en-US" dirty="0"/>
              <a:t> </a:t>
            </a:r>
          </a:p>
        </p:txBody>
      </p:sp>
    </p:spTree>
    <p:extLst>
      <p:ext uri="{BB962C8B-B14F-4D97-AF65-F5344CB8AC3E}">
        <p14:creationId xmlns:p14="http://schemas.microsoft.com/office/powerpoint/2010/main" val="34690404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323528" y="116632"/>
            <a:ext cx="8280275" cy="625624"/>
          </a:xfrm>
        </p:spPr>
        <p:txBody>
          <a:bodyPr wrap="square" numCol="1" compatLnSpc="1">
            <a:prstTxWarp prst="textNoShape">
              <a:avLst/>
            </a:prstTxWarp>
            <a:normAutofit fontScale="90000"/>
          </a:bodyPr>
          <a:lstStyle/>
          <a:p>
            <a:r>
              <a:rPr lang="en-GB" sz="3600" dirty="0">
                <a:solidFill>
                  <a:srgbClr val="00B0F0"/>
                </a:solidFill>
                <a:latin typeface="Arial" charset="0"/>
                <a:ea typeface="ヒラギノ角ゴ Pro W3" charset="-128"/>
                <a:cs typeface="ヒラギノ角ゴ Pro W3" charset="-128"/>
              </a:rPr>
              <a:t>Storage of </a:t>
            </a:r>
            <a:r>
              <a:rPr lang="en-GB" sz="3600" u="sng" dirty="0">
                <a:solidFill>
                  <a:srgbClr val="00B0F0"/>
                </a:solidFill>
                <a:latin typeface="Arial" charset="0"/>
                <a:ea typeface="ヒラギノ角ゴ Pro W3" charset="-128"/>
                <a:cs typeface="ヒラギノ角ゴ Pro W3" charset="-128"/>
              </a:rPr>
              <a:t>all</a:t>
            </a:r>
            <a:r>
              <a:rPr lang="en-GB" sz="3600" dirty="0">
                <a:solidFill>
                  <a:srgbClr val="00B0F0"/>
                </a:solidFill>
                <a:latin typeface="Arial" charset="0"/>
                <a:ea typeface="ヒラギノ角ゴ Pro W3" charset="-128"/>
                <a:cs typeface="ヒラギノ角ゴ Pro W3" charset="-128"/>
              </a:rPr>
              <a:t> flu vaccine</a:t>
            </a:r>
          </a:p>
        </p:txBody>
      </p:sp>
      <p:sp>
        <p:nvSpPr>
          <p:cNvPr id="43011" name="Rectangle 3"/>
          <p:cNvSpPr>
            <a:spLocks noGrp="1" noChangeArrowheads="1"/>
          </p:cNvSpPr>
          <p:nvPr>
            <p:ph idx="1"/>
          </p:nvPr>
        </p:nvSpPr>
        <p:spPr>
          <a:xfrm>
            <a:off x="611560" y="764704"/>
            <a:ext cx="7416824" cy="4824536"/>
          </a:xfrm>
        </p:spPr>
        <p:txBody>
          <a:bodyPr/>
          <a:lstStyle/>
          <a:p>
            <a:pPr marL="0" lvl="1" indent="0">
              <a:spcBef>
                <a:spcPts val="1200"/>
              </a:spcBef>
              <a:buNone/>
            </a:pPr>
            <a:r>
              <a:rPr lang="en-GB" sz="2000" b="1" dirty="0">
                <a:latin typeface="+mn-lt"/>
              </a:rPr>
              <a:t>Efficacy, safety and quality may be adversely affected if vaccines are not stored at the temperatures specified in the licence.</a:t>
            </a:r>
          </a:p>
          <a:p>
            <a:r>
              <a:rPr lang="en-GB" sz="2000" dirty="0">
                <a:latin typeface="+mn-lt"/>
                <a:ea typeface="ヒラギノ角ゴ Pro W3" charset="-128"/>
                <a:cs typeface="ヒラギノ角ゴ Pro W3" charset="-128"/>
              </a:rPr>
              <a:t>Must be stored in accordance with manufacturer’s instructions:</a:t>
            </a:r>
          </a:p>
          <a:p>
            <a:pPr marL="400050" lvl="1" indent="-342900">
              <a:lnSpc>
                <a:spcPct val="90000"/>
              </a:lnSpc>
              <a:spcBef>
                <a:spcPct val="0"/>
              </a:spcBef>
              <a:buClrTx/>
            </a:pPr>
            <a:r>
              <a:rPr lang="en-GB" sz="2000" dirty="0">
                <a:latin typeface="+mn-lt"/>
              </a:rPr>
              <a:t>store between +2⁰C and +8⁰C </a:t>
            </a:r>
          </a:p>
          <a:p>
            <a:pPr marL="400050" lvl="1" indent="-342900">
              <a:lnSpc>
                <a:spcPct val="90000"/>
              </a:lnSpc>
              <a:spcBef>
                <a:spcPct val="0"/>
              </a:spcBef>
              <a:buClrTx/>
            </a:pPr>
            <a:r>
              <a:rPr lang="en-GB" sz="2000" dirty="0">
                <a:latin typeface="+mn-lt"/>
              </a:rPr>
              <a:t>do not freeze</a:t>
            </a:r>
          </a:p>
          <a:p>
            <a:pPr marL="400050" lvl="1" indent="-342900">
              <a:lnSpc>
                <a:spcPct val="90000"/>
              </a:lnSpc>
              <a:spcBef>
                <a:spcPct val="0"/>
              </a:spcBef>
              <a:buClrTx/>
            </a:pPr>
            <a:r>
              <a:rPr lang="en-GB" sz="2000" dirty="0">
                <a:latin typeface="+mn-lt"/>
              </a:rPr>
              <a:t>store in original packaging</a:t>
            </a:r>
          </a:p>
          <a:p>
            <a:pPr marL="400050" lvl="1" indent="-342900">
              <a:lnSpc>
                <a:spcPct val="90000"/>
              </a:lnSpc>
              <a:spcBef>
                <a:spcPct val="0"/>
              </a:spcBef>
              <a:buClrTx/>
            </a:pPr>
            <a:r>
              <a:rPr lang="en-GB" sz="2000" dirty="0">
                <a:latin typeface="+mn-lt"/>
              </a:rPr>
              <a:t>protect from light.</a:t>
            </a:r>
          </a:p>
          <a:p>
            <a:endParaRPr lang="en-GB" sz="2000" b="1" dirty="0">
              <a:latin typeface="+mn-lt"/>
              <a:ea typeface="Arial" charset="0"/>
              <a:cs typeface="Arial" charset="0"/>
            </a:endParaRPr>
          </a:p>
          <a:p>
            <a:r>
              <a:rPr lang="en-GB" sz="2000" b="1" dirty="0">
                <a:latin typeface="+mn-lt"/>
                <a:ea typeface="Arial" charset="0"/>
                <a:cs typeface="Arial" charset="0"/>
              </a:rPr>
              <a:t>Check expiry dates regularly:</a:t>
            </a:r>
          </a:p>
          <a:p>
            <a:pPr marL="342900" lvl="1">
              <a:lnSpc>
                <a:spcPct val="90000"/>
              </a:lnSpc>
              <a:spcBef>
                <a:spcPts val="1200"/>
              </a:spcBef>
              <a:buFont typeface="Arial" charset="0"/>
              <a:buChar char="•"/>
            </a:pPr>
            <a:r>
              <a:rPr lang="en-GB" sz="2000" dirty="0">
                <a:latin typeface="+mn-lt"/>
              </a:rPr>
              <a:t>the LAIV has an expiry date </a:t>
            </a:r>
            <a:r>
              <a:rPr lang="en-GB" sz="2000" b="1" dirty="0">
                <a:latin typeface="+mn-lt"/>
              </a:rPr>
              <a:t>15 weeks </a:t>
            </a:r>
            <a:r>
              <a:rPr lang="en-GB" sz="2000" dirty="0">
                <a:latin typeface="+mn-lt"/>
              </a:rPr>
              <a:t>after manufacture – this is much shorter than inactivated flu vaccines</a:t>
            </a:r>
          </a:p>
          <a:p>
            <a:pPr marL="342900" lvl="1">
              <a:lnSpc>
                <a:spcPct val="90000"/>
              </a:lnSpc>
              <a:spcBef>
                <a:spcPts val="1200"/>
              </a:spcBef>
              <a:buFont typeface="Arial" charset="0"/>
              <a:buChar char="•"/>
            </a:pPr>
            <a:r>
              <a:rPr lang="en-GB" sz="2000" dirty="0">
                <a:latin typeface="+mn-lt"/>
              </a:rPr>
              <a:t>it is important that the expiry date on the nasal spray applicator is checked before use.</a:t>
            </a:r>
          </a:p>
        </p:txBody>
      </p:sp>
      <p:sp>
        <p:nvSpPr>
          <p:cNvPr id="4" name="Slide Number Placeholder 3"/>
          <p:cNvSpPr>
            <a:spLocks noGrp="1"/>
          </p:cNvSpPr>
          <p:nvPr>
            <p:ph type="sldNum" sz="quarter" idx="4294967295"/>
          </p:nvPr>
        </p:nvSpPr>
        <p:spPr>
          <a:xfrm>
            <a:off x="-2015" y="6308725"/>
            <a:ext cx="9144000" cy="549275"/>
          </a:xfrm>
          <a:prstGeom prst="rect">
            <a:avLst/>
          </a:prstGeom>
        </p:spPr>
        <p:txBody>
          <a:bodyPr/>
          <a:lstStyle/>
          <a:p>
            <a:pPr>
              <a:defRPr/>
            </a:pPr>
            <a:r>
              <a:rPr lang="en-US" dirty="0">
                <a:solidFill>
                  <a:srgbClr val="FFFFFF"/>
                </a:solidFill>
              </a:rPr>
              <a:t>  </a:t>
            </a:r>
            <a:fld id="{2565FA6D-D4C8-4C4C-AC4B-3269734D34D8}" type="slidenum">
              <a:rPr lang="en-US">
                <a:solidFill>
                  <a:srgbClr val="FFFFFF"/>
                </a:solidFill>
              </a:rPr>
              <a:pPr>
                <a:defRPr/>
              </a:pPr>
              <a:t>35</a:t>
            </a:fld>
            <a:endParaRPr lang="en-US" dirty="0">
              <a:solidFill>
                <a:srgbClr val="FFFFFF"/>
              </a:solidFill>
            </a:endParaRPr>
          </a:p>
        </p:txBody>
      </p:sp>
    </p:spTree>
    <p:extLst>
      <p:ext uri="{BB962C8B-B14F-4D97-AF65-F5344CB8AC3E}">
        <p14:creationId xmlns:p14="http://schemas.microsoft.com/office/powerpoint/2010/main" val="34411016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48066-B147-4FB9-BC56-D0E7349CD47A}"/>
              </a:ext>
            </a:extLst>
          </p:cNvPr>
          <p:cNvSpPr>
            <a:spLocks noGrp="1"/>
          </p:cNvSpPr>
          <p:nvPr>
            <p:ph type="title"/>
          </p:nvPr>
        </p:nvSpPr>
        <p:spPr>
          <a:xfrm>
            <a:off x="251520" y="260648"/>
            <a:ext cx="8712968" cy="864096"/>
          </a:xfrm>
        </p:spPr>
        <p:txBody>
          <a:bodyPr/>
          <a:lstStyle/>
          <a:p>
            <a:r>
              <a:rPr lang="en-GB" sz="3200" dirty="0">
                <a:solidFill>
                  <a:srgbClr val="00B0F0"/>
                </a:solidFill>
              </a:rPr>
              <a:t>Co-administration of flu and other vaccines</a:t>
            </a:r>
          </a:p>
        </p:txBody>
      </p:sp>
      <p:sp>
        <p:nvSpPr>
          <p:cNvPr id="3" name="Content Placeholder 2">
            <a:extLst>
              <a:ext uri="{FF2B5EF4-FFF2-40B4-BE49-F238E27FC236}">
                <a16:creationId xmlns:a16="http://schemas.microsoft.com/office/drawing/2014/main" id="{C6106776-68FD-4E33-805C-09A529942B89}"/>
              </a:ext>
            </a:extLst>
          </p:cNvPr>
          <p:cNvSpPr>
            <a:spLocks noGrp="1"/>
          </p:cNvSpPr>
          <p:nvPr>
            <p:ph idx="1"/>
          </p:nvPr>
        </p:nvSpPr>
        <p:spPr>
          <a:xfrm>
            <a:off x="683568" y="1268760"/>
            <a:ext cx="8077200" cy="4077816"/>
          </a:xfrm>
        </p:spPr>
        <p:txBody>
          <a:bodyPr/>
          <a:lstStyle/>
          <a:p>
            <a:pPr marL="457200" indent="-457200">
              <a:buSzPct val="100000"/>
              <a:buFont typeface="Wingdings" panose="05000000000000000000" pitchFamily="2" charset="2"/>
              <a:buChar char="Ø"/>
            </a:pPr>
            <a:r>
              <a:rPr lang="en-GB" sz="2000" dirty="0"/>
              <a:t>flu vaccine can be given at the same time as, or at any interval from the COVID-19, </a:t>
            </a:r>
            <a:r>
              <a:rPr lang="en-GB" sz="2000" dirty="0" err="1"/>
              <a:t>Shingrix</a:t>
            </a:r>
            <a:r>
              <a:rPr lang="en-GB" sz="2000" dirty="0"/>
              <a:t>®, pneumococcal and other live and inactivated vaccines </a:t>
            </a:r>
          </a:p>
          <a:p>
            <a:pPr marL="457200" indent="-457200">
              <a:buSzPct val="100000"/>
              <a:buFont typeface="Wingdings" panose="05000000000000000000" pitchFamily="2" charset="2"/>
              <a:buChar char="Ø"/>
            </a:pPr>
            <a:r>
              <a:rPr lang="en-GB" sz="2000" u="sng" dirty="0"/>
              <a:t>for older adults</a:t>
            </a:r>
            <a:r>
              <a:rPr lang="en-GB" sz="2000" dirty="0"/>
              <a:t>, flu vaccine should not routinely be scheduled to be given on the same day as the RSV vaccine as it may reduce the immune response made to both vaccines (although the vaccines can be given together, if it is thought that the individual is unlikely to return for a second appointment or immediate protection is necessary)</a:t>
            </a:r>
          </a:p>
          <a:p>
            <a:pPr marL="457200" indent="-457200">
              <a:buSzPct val="100000"/>
              <a:buFont typeface="Wingdings" panose="05000000000000000000" pitchFamily="2" charset="2"/>
              <a:buChar char="Ø"/>
            </a:pPr>
            <a:r>
              <a:rPr lang="en-GB" sz="2000" dirty="0"/>
              <a:t>flu vaccine can be given at the same time as the RSV vaccine to pregnant women</a:t>
            </a:r>
          </a:p>
          <a:p>
            <a:pPr marL="457200" indent="-457200">
              <a:buSzPct val="100000"/>
              <a:buFont typeface="Wingdings" panose="05000000000000000000" pitchFamily="2" charset="2"/>
              <a:buChar char="Ø"/>
            </a:pPr>
            <a:r>
              <a:rPr lang="en-GB" sz="2000" dirty="0"/>
              <a:t>if not given on the same day, no specific interval is required between administering the RSV and flu vaccines (all cohorts)</a:t>
            </a:r>
          </a:p>
          <a:p>
            <a:pPr marL="457200" indent="-457200">
              <a:buFont typeface="Arial" panose="020B0604020202020204" pitchFamily="34" charset="0"/>
              <a:buChar char="•"/>
            </a:pPr>
            <a:endParaRPr lang="en-GB" sz="2000" dirty="0"/>
          </a:p>
          <a:p>
            <a:pPr marL="457200" indent="-457200">
              <a:buFont typeface="Arial" panose="020B0604020202020204" pitchFamily="34" charset="0"/>
              <a:buChar char="•"/>
            </a:pPr>
            <a:endParaRPr lang="en-GB" sz="2000" dirty="0"/>
          </a:p>
        </p:txBody>
      </p:sp>
    </p:spTree>
    <p:extLst>
      <p:ext uri="{BB962C8B-B14F-4D97-AF65-F5344CB8AC3E}">
        <p14:creationId xmlns:p14="http://schemas.microsoft.com/office/powerpoint/2010/main" val="23515862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04664"/>
            <a:ext cx="8640960" cy="576064"/>
          </a:xfrm>
        </p:spPr>
        <p:txBody>
          <a:bodyPr>
            <a:noAutofit/>
          </a:bodyPr>
          <a:lstStyle/>
          <a:p>
            <a:r>
              <a:rPr lang="en-GB" sz="3200" dirty="0">
                <a:solidFill>
                  <a:srgbClr val="00B0F0"/>
                </a:solidFill>
              </a:rPr>
              <a:t>Co-administration of flu and other vaccines </a:t>
            </a:r>
            <a:br>
              <a:rPr lang="en-GB" sz="3200" dirty="0">
                <a:solidFill>
                  <a:srgbClr val="00B0F0"/>
                </a:solidFill>
              </a:rPr>
            </a:br>
            <a:r>
              <a:rPr lang="en-GB" sz="3200" i="1" dirty="0">
                <a:solidFill>
                  <a:srgbClr val="00B0F0"/>
                </a:solidFill>
              </a:rPr>
              <a:t>(continued)</a:t>
            </a:r>
          </a:p>
        </p:txBody>
      </p:sp>
      <p:sp>
        <p:nvSpPr>
          <p:cNvPr id="3" name="Content Placeholder 2"/>
          <p:cNvSpPr>
            <a:spLocks noGrp="1"/>
          </p:cNvSpPr>
          <p:nvPr>
            <p:ph idx="1"/>
          </p:nvPr>
        </p:nvSpPr>
        <p:spPr>
          <a:xfrm>
            <a:off x="720464" y="1340768"/>
            <a:ext cx="7811778" cy="4248471"/>
          </a:xfrm>
        </p:spPr>
        <p:txBody>
          <a:bodyPr/>
          <a:lstStyle/>
          <a:p>
            <a:pPr>
              <a:buSzPct val="100000"/>
              <a:buFont typeface="Wingdings" panose="05000000000000000000" pitchFamily="2" charset="2"/>
              <a:buChar char="Ø"/>
              <a:tabLst>
                <a:tab pos="450850" algn="l"/>
              </a:tabLst>
            </a:pPr>
            <a:r>
              <a:rPr lang="en-GB" sz="2200" dirty="0"/>
              <a:t>where possible, </a:t>
            </a:r>
            <a:r>
              <a:rPr lang="en-GB" sz="2200" u="sng" dirty="0"/>
              <a:t>it is preferable that flu and COVID-19 vaccines are co-administered </a:t>
            </a:r>
            <a:r>
              <a:rPr lang="en-GB" sz="2200" dirty="0"/>
              <a:t>for eligible individuals in the 2026/27 autumn campaign</a:t>
            </a:r>
          </a:p>
          <a:p>
            <a:pPr>
              <a:buSzPct val="100000"/>
              <a:buFont typeface="Wingdings" panose="05000000000000000000" pitchFamily="2" charset="2"/>
              <a:buChar char="Ø"/>
              <a:tabLst>
                <a:tab pos="450850" algn="l"/>
              </a:tabLst>
            </a:pPr>
            <a:r>
              <a:rPr lang="en-GB" sz="2200" dirty="0"/>
              <a:t>if two or more intramuscular vaccines are given at the same time, they should be:</a:t>
            </a:r>
          </a:p>
          <a:p>
            <a:pPr marL="0" indent="0">
              <a:buSzPct val="100000"/>
              <a:tabLst>
                <a:tab pos="450850" algn="l"/>
              </a:tabLst>
            </a:pPr>
            <a:r>
              <a:rPr lang="en-GB" sz="2200" dirty="0"/>
              <a:t>- given in separate sites (preferably </a:t>
            </a:r>
          </a:p>
          <a:p>
            <a:pPr marL="0" indent="0">
              <a:buSzPct val="100000"/>
              <a:tabLst>
                <a:tab pos="450850" algn="l"/>
              </a:tabLst>
            </a:pPr>
            <a:r>
              <a:rPr lang="en-GB" sz="2200" dirty="0"/>
              <a:t>a separate limb) and leave at least </a:t>
            </a:r>
          </a:p>
          <a:p>
            <a:pPr marL="0" indent="0">
              <a:buSzPct val="100000"/>
              <a:tabLst>
                <a:tab pos="450850" algn="l"/>
              </a:tabLst>
            </a:pPr>
            <a:r>
              <a:rPr lang="en-GB" sz="2200" dirty="0"/>
              <a:t>2.5 cms between administration sites</a:t>
            </a:r>
          </a:p>
          <a:p>
            <a:pPr marL="0" indent="0">
              <a:buSzPct val="100000"/>
              <a:tabLst>
                <a:tab pos="450850" algn="l"/>
              </a:tabLst>
            </a:pPr>
            <a:endParaRPr lang="en-GB" sz="1200" dirty="0"/>
          </a:p>
          <a:p>
            <a:pPr marL="0" indent="0">
              <a:buSzPct val="100000"/>
              <a:tabLst>
                <a:tab pos="450850" algn="l"/>
              </a:tabLst>
            </a:pPr>
            <a:r>
              <a:rPr lang="en-GB" sz="2200" dirty="0"/>
              <a:t>- LAIV can also be given at the same </a:t>
            </a:r>
          </a:p>
          <a:p>
            <a:pPr marL="0" indent="0">
              <a:buSzPct val="100000"/>
              <a:tabLst>
                <a:tab pos="450850" algn="l"/>
              </a:tabLst>
            </a:pPr>
            <a:r>
              <a:rPr lang="en-GB" sz="2200" dirty="0"/>
              <a:t>time as other live or inactivated vaccines</a:t>
            </a:r>
          </a:p>
          <a:p>
            <a:pPr marL="0" indent="0">
              <a:tabLst>
                <a:tab pos="450850" algn="l"/>
              </a:tabLst>
            </a:pPr>
            <a:endParaRPr lang="en-GB" sz="2000" dirty="0">
              <a:solidFill>
                <a:srgbClr val="FF0000"/>
              </a:solidFill>
              <a:hlinkClick r:id="rId3"/>
            </a:endParaRPr>
          </a:p>
          <a:p>
            <a:pPr marL="0" indent="0" algn="ctr"/>
            <a:endParaRPr lang="en-GB" sz="2000" dirty="0"/>
          </a:p>
        </p:txBody>
      </p:sp>
      <p:sp>
        <p:nvSpPr>
          <p:cNvPr id="5" name="TextBox 4">
            <a:extLst>
              <a:ext uri="{FF2B5EF4-FFF2-40B4-BE49-F238E27FC236}">
                <a16:creationId xmlns:a16="http://schemas.microsoft.com/office/drawing/2014/main" id="{2377AD16-3C19-4239-8FCB-8A179A015C58}"/>
              </a:ext>
            </a:extLst>
          </p:cNvPr>
          <p:cNvSpPr txBox="1"/>
          <p:nvPr/>
        </p:nvSpPr>
        <p:spPr>
          <a:xfrm>
            <a:off x="6372200" y="4941168"/>
            <a:ext cx="2051336" cy="646331"/>
          </a:xfrm>
          <a:prstGeom prst="rect">
            <a:avLst/>
          </a:prstGeom>
          <a:noFill/>
        </p:spPr>
        <p:txBody>
          <a:bodyPr wrap="square" rtlCol="0">
            <a:spAutoFit/>
          </a:bodyPr>
          <a:lstStyle/>
          <a:p>
            <a:pPr>
              <a:tabLst>
                <a:tab pos="450850" algn="l"/>
              </a:tabLst>
            </a:pPr>
            <a:r>
              <a:rPr lang="en-GB" dirty="0">
                <a:hlinkClick r:id="rId3"/>
              </a:rPr>
              <a:t>See </a:t>
            </a:r>
            <a:r>
              <a:rPr lang="en-GB" dirty="0">
                <a:hlinkClick r:id="rId4"/>
              </a:rPr>
              <a:t>Green-Book-Chapter-4.</a:t>
            </a:r>
            <a:endParaRPr lang="en-GB" dirty="0"/>
          </a:p>
        </p:txBody>
      </p:sp>
      <p:pic>
        <p:nvPicPr>
          <p:cNvPr id="6" name="Picture 5">
            <a:extLst>
              <a:ext uri="{FF2B5EF4-FFF2-40B4-BE49-F238E27FC236}">
                <a16:creationId xmlns:a16="http://schemas.microsoft.com/office/drawing/2014/main" id="{F3AAC1F9-6E9E-4910-B134-44D3715B34E4}"/>
              </a:ext>
            </a:extLst>
          </p:cNvPr>
          <p:cNvPicPr>
            <a:picLocks noChangeAspect="1"/>
          </p:cNvPicPr>
          <p:nvPr/>
        </p:nvPicPr>
        <p:blipFill>
          <a:blip r:embed="rId5"/>
          <a:stretch>
            <a:fillRect/>
          </a:stretch>
        </p:blipFill>
        <p:spPr>
          <a:xfrm>
            <a:off x="5961845" y="3284984"/>
            <a:ext cx="2872045" cy="1440160"/>
          </a:xfrm>
          <a:prstGeom prst="rect">
            <a:avLst/>
          </a:prstGeom>
        </p:spPr>
      </p:pic>
    </p:spTree>
    <p:extLst>
      <p:ext uri="{BB962C8B-B14F-4D97-AF65-F5344CB8AC3E}">
        <p14:creationId xmlns:p14="http://schemas.microsoft.com/office/powerpoint/2010/main" val="33557839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E99FA-D644-4C25-8C8A-209F9A91541F}"/>
              </a:ext>
            </a:extLst>
          </p:cNvPr>
          <p:cNvSpPr>
            <a:spLocks noGrp="1"/>
          </p:cNvSpPr>
          <p:nvPr>
            <p:ph type="title"/>
          </p:nvPr>
        </p:nvSpPr>
        <p:spPr>
          <a:xfrm>
            <a:off x="685800" y="188640"/>
            <a:ext cx="8077200" cy="720080"/>
          </a:xfrm>
        </p:spPr>
        <p:txBody>
          <a:bodyPr/>
          <a:lstStyle/>
          <a:p>
            <a:r>
              <a:rPr lang="en-GB" sz="3200" dirty="0">
                <a:solidFill>
                  <a:srgbClr val="00B0F0"/>
                </a:solidFill>
              </a:rPr>
              <a:t>Flu vaccine for pregnancy</a:t>
            </a:r>
          </a:p>
        </p:txBody>
      </p:sp>
      <p:sp>
        <p:nvSpPr>
          <p:cNvPr id="3" name="Content Placeholder 2">
            <a:extLst>
              <a:ext uri="{FF2B5EF4-FFF2-40B4-BE49-F238E27FC236}">
                <a16:creationId xmlns:a16="http://schemas.microsoft.com/office/drawing/2014/main" id="{01649643-5BC2-4683-A235-55686D517DB2}"/>
              </a:ext>
            </a:extLst>
          </p:cNvPr>
          <p:cNvSpPr>
            <a:spLocks noGrp="1"/>
          </p:cNvSpPr>
          <p:nvPr>
            <p:ph idx="1"/>
          </p:nvPr>
        </p:nvSpPr>
        <p:spPr>
          <a:xfrm>
            <a:off x="685800" y="908720"/>
            <a:ext cx="8077200" cy="4653880"/>
          </a:xfrm>
        </p:spPr>
        <p:txBody>
          <a:bodyPr/>
          <a:lstStyle/>
          <a:p>
            <a:pPr marL="321750" indent="-285750">
              <a:buSzPct val="100000"/>
              <a:buFont typeface="Wingdings" panose="05000000000000000000" pitchFamily="2" charset="2"/>
              <a:buChar char="Ø"/>
            </a:pPr>
            <a:r>
              <a:rPr lang="en-GB" sz="1500" dirty="0"/>
              <a:t>pregnant women should be offered flu vaccine, as pregnancy has been identified as a clinical risk for serious illness from influenza</a:t>
            </a:r>
          </a:p>
          <a:p>
            <a:pPr marL="321750" indent="-285750">
              <a:buSzPct val="100000"/>
              <a:buFont typeface="Wingdings" panose="05000000000000000000" pitchFamily="2" charset="2"/>
              <a:buChar char="Ø"/>
            </a:pPr>
            <a:endParaRPr lang="en-GB" sz="1500" dirty="0"/>
          </a:p>
          <a:p>
            <a:pPr marL="321750" indent="-285750">
              <a:buSzPct val="100000"/>
              <a:buFont typeface="Wingdings" panose="05000000000000000000" pitchFamily="2" charset="2"/>
              <a:buChar char="Ø"/>
            </a:pPr>
            <a:r>
              <a:rPr lang="en-GB" sz="1500" dirty="0"/>
              <a:t>a review of studies on the safety of influenza vaccine in pregnancy concluded that inactivated influenza vaccine can be safely and effectively administered during any trimester of pregnancy</a:t>
            </a:r>
          </a:p>
          <a:p>
            <a:pPr marL="321750" indent="-285750">
              <a:buSzPct val="100000"/>
              <a:buFont typeface="Wingdings" panose="05000000000000000000" pitchFamily="2" charset="2"/>
              <a:buChar char="Ø"/>
            </a:pPr>
            <a:endParaRPr lang="en-GB" sz="1500" dirty="0"/>
          </a:p>
          <a:p>
            <a:pPr marL="321750" indent="-285750">
              <a:buSzPct val="100000"/>
              <a:buFont typeface="Wingdings" panose="05000000000000000000" pitchFamily="2" charset="2"/>
              <a:buChar char="Ø"/>
            </a:pPr>
            <a:r>
              <a:rPr lang="en-GB" sz="1500" dirty="0"/>
              <a:t>data is more limited for LAIV</a:t>
            </a:r>
          </a:p>
          <a:p>
            <a:pPr marL="36000" indent="0">
              <a:buSzPct val="100000"/>
            </a:pPr>
            <a:endParaRPr lang="en-GB" sz="1500" dirty="0"/>
          </a:p>
          <a:p>
            <a:pPr marL="321750" indent="-285750">
              <a:buSzPct val="100000"/>
              <a:buFont typeface="Wingdings" panose="05000000000000000000" pitchFamily="2" charset="2"/>
              <a:buChar char="Ø"/>
            </a:pPr>
            <a:r>
              <a:rPr lang="en-GB" sz="1500" dirty="0"/>
              <a:t>there is no evidence of risk with LAIV. The live attenuated viruses cannot replicate efficiently elsewhere in the body and therefore there is no theoretical basis for concern about infection of the fetus or the mother</a:t>
            </a:r>
          </a:p>
          <a:p>
            <a:pPr marL="321750" indent="-285750">
              <a:buSzPct val="100000"/>
              <a:buFont typeface="Wingdings" panose="05000000000000000000" pitchFamily="2" charset="2"/>
              <a:buChar char="Ø"/>
            </a:pPr>
            <a:endParaRPr lang="en-GB" sz="1500" dirty="0"/>
          </a:p>
          <a:p>
            <a:pPr marL="321750" indent="-285750">
              <a:buSzPct val="100000"/>
              <a:buFont typeface="Wingdings" panose="05000000000000000000" pitchFamily="2" charset="2"/>
              <a:buChar char="Ø"/>
            </a:pPr>
            <a:r>
              <a:rPr lang="en-GB" sz="1500" dirty="0"/>
              <a:t>inactivated influenza vaccines are, however, preferred for those who are pregnant</a:t>
            </a:r>
          </a:p>
          <a:p>
            <a:pPr marL="321750" indent="-285750">
              <a:buSzPct val="100000"/>
              <a:buFont typeface="Wingdings" panose="05000000000000000000" pitchFamily="2" charset="2"/>
              <a:buChar char="Ø"/>
            </a:pPr>
            <a:endParaRPr lang="en-GB" sz="1500" dirty="0"/>
          </a:p>
          <a:p>
            <a:pPr marL="321750" indent="-285750">
              <a:buSzPct val="100000"/>
              <a:buFont typeface="Wingdings" panose="05000000000000000000" pitchFamily="2" charset="2"/>
              <a:buChar char="Ø"/>
            </a:pPr>
            <a:r>
              <a:rPr lang="en-GB" sz="1500" dirty="0"/>
              <a:t>there is no need to specifically ask about or test for pregnancy when offering LAIV to eligible girls or to advise avoidance of pregnancy in those who have been recently vaccinated</a:t>
            </a:r>
          </a:p>
          <a:p>
            <a:pPr marL="36000" indent="0"/>
            <a:endParaRPr lang="en-GB" sz="1800" dirty="0"/>
          </a:p>
          <a:p>
            <a:pPr marL="36000" indent="0"/>
            <a:endParaRPr lang="en-GB" sz="1800" dirty="0"/>
          </a:p>
        </p:txBody>
      </p:sp>
    </p:spTree>
    <p:extLst>
      <p:ext uri="{BB962C8B-B14F-4D97-AF65-F5344CB8AC3E}">
        <p14:creationId xmlns:p14="http://schemas.microsoft.com/office/powerpoint/2010/main" val="26422412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p:cNvSpPr>
            <a:spLocks noGrp="1" noChangeArrowheads="1"/>
          </p:cNvSpPr>
          <p:nvPr>
            <p:ph idx="1"/>
          </p:nvPr>
        </p:nvSpPr>
        <p:spPr>
          <a:xfrm>
            <a:off x="611560" y="1484784"/>
            <a:ext cx="8062664" cy="4188297"/>
          </a:xfrm>
        </p:spPr>
        <p:txBody>
          <a:bodyPr/>
          <a:lstStyle/>
          <a:p>
            <a:pPr marL="0" indent="15875">
              <a:spcBef>
                <a:spcPts val="600"/>
              </a:spcBef>
            </a:pPr>
            <a:r>
              <a:rPr lang="en-GB" sz="1900" b="1" dirty="0"/>
              <a:t>There are very few individuals who cannot receive any flu vaccines. </a:t>
            </a:r>
          </a:p>
          <a:p>
            <a:pPr marL="0" indent="15875">
              <a:spcBef>
                <a:spcPts val="600"/>
              </a:spcBef>
            </a:pPr>
            <a:r>
              <a:rPr lang="en-GB" sz="1900" dirty="0"/>
              <a:t>None of the influenza vaccines should be given to those who have had: </a:t>
            </a:r>
            <a:endParaRPr lang="en-GB" sz="1900" dirty="0">
              <a:latin typeface="Arial" charset="0"/>
              <a:ea typeface="ヒラギノ角ゴ Pro W3" charset="-128"/>
              <a:cs typeface="ヒラギノ角ゴ Pro W3" charset="-128"/>
            </a:endParaRPr>
          </a:p>
          <a:p>
            <a:pPr>
              <a:spcBef>
                <a:spcPts val="600"/>
              </a:spcBef>
              <a:buSzPct val="100000"/>
              <a:buFont typeface="Wingdings" panose="05000000000000000000" pitchFamily="2" charset="2"/>
              <a:buChar char="Ø"/>
            </a:pPr>
            <a:r>
              <a:rPr lang="en-GB" sz="1900" dirty="0">
                <a:latin typeface="Arial" charset="0"/>
                <a:ea typeface="ヒラギノ角ゴ Pro W3" charset="-128"/>
                <a:cs typeface="ヒラギノ角ゴ Pro W3" charset="-128"/>
              </a:rPr>
              <a:t>confirmed anaphylactic reaction to a previous dose of the vaccine</a:t>
            </a:r>
          </a:p>
          <a:p>
            <a:pPr>
              <a:spcBef>
                <a:spcPts val="600"/>
              </a:spcBef>
              <a:buSzPct val="100000"/>
              <a:buFont typeface="Wingdings" panose="05000000000000000000" pitchFamily="2" charset="2"/>
              <a:buChar char="Ø"/>
            </a:pPr>
            <a:r>
              <a:rPr lang="en-GB" sz="1900" dirty="0">
                <a:latin typeface="Arial" charset="0"/>
                <a:ea typeface="ヒラギノ角ゴ Pro W3" charset="-128"/>
                <a:cs typeface="ヒラギノ角ゴ Pro W3" charset="-128"/>
              </a:rPr>
              <a:t>confirmed anaphylactic reaction to any component of the vaccine</a:t>
            </a:r>
          </a:p>
          <a:p>
            <a:pPr marL="0" indent="0">
              <a:spcBef>
                <a:spcPts val="600"/>
              </a:spcBef>
            </a:pPr>
            <a:endParaRPr lang="en-GB" sz="1900" b="1" dirty="0">
              <a:latin typeface="Arial" charset="0"/>
              <a:ea typeface="ヒラギノ角ゴ Pro W3" charset="-128"/>
              <a:cs typeface="ヒラギノ角ゴ Pro W3" charset="-128"/>
            </a:endParaRPr>
          </a:p>
          <a:p>
            <a:pPr marL="0" indent="0">
              <a:spcBef>
                <a:spcPts val="600"/>
              </a:spcBef>
            </a:pPr>
            <a:r>
              <a:rPr lang="en-GB" sz="1900" b="1" dirty="0">
                <a:latin typeface="Arial" charset="0"/>
                <a:ea typeface="ヒラギノ角ゴ Pro W3" charset="-128"/>
                <a:cs typeface="ヒラギノ角ゴ Pro W3" charset="-128"/>
              </a:rPr>
              <a:t>Note: Always refer to </a:t>
            </a:r>
            <a:r>
              <a:rPr lang="en-GB" sz="1900" b="1" dirty="0">
                <a:latin typeface="Arial" charset="0"/>
                <a:ea typeface="ヒラギノ角ゴ Pro W3" charset="-128"/>
                <a:cs typeface="ヒラギノ角ゴ Pro W3" charset="-128"/>
                <a:hlinkClick r:id="rId3"/>
              </a:rPr>
              <a:t>SPC</a:t>
            </a:r>
            <a:r>
              <a:rPr lang="en-GB" sz="1900" b="1" dirty="0">
                <a:latin typeface="Arial" charset="0"/>
                <a:ea typeface="ヒラギノ角ゴ Pro W3" charset="-128"/>
                <a:cs typeface="ヒラギノ角ゴ Pro W3" charset="-128"/>
              </a:rPr>
              <a:t> for individual products when deciding which vaccine to give</a:t>
            </a:r>
          </a:p>
          <a:p>
            <a:pPr marL="0" indent="15875">
              <a:spcBef>
                <a:spcPts val="600"/>
              </a:spcBef>
            </a:pPr>
            <a:endParaRPr lang="en-GB" sz="1600" dirty="0">
              <a:latin typeface="Arial" charset="0"/>
              <a:ea typeface="ヒラギノ角ゴ Pro W3" charset="-128"/>
              <a:cs typeface="ヒラギノ角ゴ Pro W3" charset="-128"/>
            </a:endParaRPr>
          </a:p>
          <a:p>
            <a:pPr marL="0" indent="15875">
              <a:spcBef>
                <a:spcPts val="600"/>
              </a:spcBef>
            </a:pPr>
            <a:endParaRPr lang="en-GB" sz="1600" dirty="0">
              <a:latin typeface="Arial" charset="0"/>
              <a:ea typeface="ヒラギノ角ゴ Pro W3" charset="-128"/>
              <a:cs typeface="ヒラギノ角ゴ Pro W3" charset="-128"/>
            </a:endParaRPr>
          </a:p>
          <a:p>
            <a:pPr marL="0" indent="15875">
              <a:spcBef>
                <a:spcPts val="600"/>
              </a:spcBef>
            </a:pPr>
            <a:r>
              <a:rPr lang="en-GB" sz="1600" dirty="0">
                <a:latin typeface="Arial" charset="0"/>
                <a:ea typeface="ヒラギノ角ゴ Pro W3" charset="-128"/>
                <a:cs typeface="ヒラギノ角ゴ Pro W3" charset="-128"/>
              </a:rPr>
              <a:t>							</a:t>
            </a:r>
          </a:p>
        </p:txBody>
      </p:sp>
      <p:sp>
        <p:nvSpPr>
          <p:cNvPr id="6" name="Rectangle 2"/>
          <p:cNvSpPr>
            <a:spLocks noGrp="1" noChangeArrowheads="1"/>
          </p:cNvSpPr>
          <p:nvPr>
            <p:ph type="title"/>
          </p:nvPr>
        </p:nvSpPr>
        <p:spPr>
          <a:xfrm>
            <a:off x="323528" y="404664"/>
            <a:ext cx="8278688" cy="936104"/>
          </a:xfrm>
        </p:spPr>
        <p:txBody>
          <a:bodyPr wrap="square" numCol="1" compatLnSpc="1">
            <a:prstTxWarp prst="textNoShape">
              <a:avLst/>
            </a:prstTxWarp>
            <a:noAutofit/>
          </a:bodyPr>
          <a:lstStyle/>
          <a:p>
            <a:pPr>
              <a:spcBef>
                <a:spcPts val="600"/>
              </a:spcBef>
              <a:spcAft>
                <a:spcPts val="600"/>
              </a:spcAft>
            </a:pPr>
            <a:r>
              <a:rPr lang="en-GB" sz="3200" dirty="0">
                <a:solidFill>
                  <a:srgbClr val="00B0F0"/>
                </a:solidFill>
                <a:latin typeface="Arial" charset="0"/>
                <a:ea typeface="ヒラギノ角ゴ Pro W3" charset="-128"/>
                <a:cs typeface="ヒラギノ角ゴ Pro W3" charset="-128"/>
              </a:rPr>
              <a:t>Contraindications:</a:t>
            </a:r>
            <a:br>
              <a:rPr lang="en-GB" sz="3200" dirty="0">
                <a:solidFill>
                  <a:srgbClr val="00B0F0"/>
                </a:solidFill>
                <a:latin typeface="Arial" charset="0"/>
                <a:ea typeface="ヒラギノ角ゴ Pro W3" charset="-128"/>
                <a:cs typeface="ヒラギノ角ゴ Pro W3" charset="-128"/>
              </a:rPr>
            </a:br>
            <a:r>
              <a:rPr lang="en-GB" sz="3200" dirty="0">
                <a:solidFill>
                  <a:srgbClr val="00B0F0"/>
                </a:solidFill>
                <a:latin typeface="Arial" charset="0"/>
                <a:ea typeface="ヒラギノ角ゴ Pro W3" charset="-128"/>
                <a:cs typeface="ヒラギノ角ゴ Pro W3" charset="-128"/>
              </a:rPr>
              <a:t>(inactivated flu vaccines)</a:t>
            </a:r>
          </a:p>
        </p:txBody>
      </p:sp>
    </p:spTree>
    <p:extLst>
      <p:ext uri="{BB962C8B-B14F-4D97-AF65-F5344CB8AC3E}">
        <p14:creationId xmlns:p14="http://schemas.microsoft.com/office/powerpoint/2010/main" val="41029512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idx="1"/>
          </p:nvPr>
        </p:nvSpPr>
        <p:spPr>
          <a:xfrm>
            <a:off x="685279" y="1340768"/>
            <a:ext cx="8278688" cy="4535908"/>
          </a:xfrm>
        </p:spPr>
        <p:txBody>
          <a:bodyPr/>
          <a:lstStyle/>
          <a:p>
            <a:pPr marL="0" indent="0">
              <a:lnSpc>
                <a:spcPct val="90000"/>
              </a:lnSpc>
              <a:spcBef>
                <a:spcPts val="600"/>
              </a:spcBef>
            </a:pPr>
            <a:r>
              <a:rPr lang="en-GB" sz="2000" dirty="0">
                <a:latin typeface="Arial" charset="0"/>
                <a:ea typeface="ヒラギノ角ゴ Pro W3" charset="-128"/>
                <a:cs typeface="ヒラギノ角ゴ Pro W3" charset="-128"/>
              </a:rPr>
              <a:t>The live attenuated flu vaccine (</a:t>
            </a:r>
            <a:r>
              <a:rPr lang="en-GB" sz="2000" b="1" dirty="0" err="1">
                <a:latin typeface="Arial" charset="0"/>
                <a:ea typeface="ヒラギノ角ゴ Pro W3" charset="-128"/>
                <a:cs typeface="ヒラギノ角ゴ Pro W3" charset="-128"/>
              </a:rPr>
              <a:t>Fluenz</a:t>
            </a:r>
            <a:r>
              <a:rPr lang="en-GB" sz="2000" dirty="0"/>
              <a:t>®</a:t>
            </a:r>
            <a:r>
              <a:rPr lang="en-GB" sz="2000" dirty="0">
                <a:latin typeface="Arial" charset="0"/>
                <a:ea typeface="ヒラギノ角ゴ Pro W3" charset="-128"/>
                <a:cs typeface="ヒラギノ角ゴ Pro W3" charset="-128"/>
              </a:rPr>
              <a:t>)</a:t>
            </a:r>
            <a:r>
              <a:rPr lang="en-GB" sz="2000" b="1" dirty="0">
                <a:latin typeface="Arial" charset="0"/>
                <a:ea typeface="ヒラギノ角ゴ Pro W3" charset="-128"/>
                <a:cs typeface="ヒラギノ角ゴ Pro W3" charset="-128"/>
              </a:rPr>
              <a:t> </a:t>
            </a:r>
            <a:r>
              <a:rPr lang="en-GB" sz="2000" dirty="0">
                <a:latin typeface="Arial" charset="0"/>
                <a:ea typeface="ヒラギノ角ゴ Pro W3" charset="-128"/>
                <a:cs typeface="ヒラギノ角ゴ Pro W3" charset="-128"/>
              </a:rPr>
              <a:t>should not be given to children or adolescents who are:</a:t>
            </a:r>
          </a:p>
          <a:p>
            <a:pPr>
              <a:lnSpc>
                <a:spcPct val="90000"/>
              </a:lnSpc>
              <a:spcBef>
                <a:spcPts val="600"/>
              </a:spcBef>
              <a:buSzPct val="100000"/>
              <a:buFont typeface="Wingdings" panose="05000000000000000000" pitchFamily="2" charset="2"/>
              <a:buChar char="Ø"/>
            </a:pPr>
            <a:r>
              <a:rPr lang="en-GB" sz="2000" dirty="0">
                <a:latin typeface="Arial" charset="0"/>
                <a:ea typeface="ヒラギノ角ゴ Pro W3" charset="-128"/>
                <a:cs typeface="ヒラギノ角ゴ Pro W3" charset="-128"/>
              </a:rPr>
              <a:t>clinically severely immunodeficient due to conditions or immunosuppressive therapy, such as:</a:t>
            </a:r>
          </a:p>
          <a:p>
            <a:pPr lvl="4">
              <a:lnSpc>
                <a:spcPct val="90000"/>
              </a:lnSpc>
              <a:buClr>
                <a:srgbClr val="00B0F0"/>
              </a:buClr>
              <a:buSzPct val="70000"/>
              <a:buFont typeface="Wingdings" panose="05000000000000000000" pitchFamily="2" charset="2"/>
              <a:buChar char="q"/>
            </a:pPr>
            <a:r>
              <a:rPr lang="en-GB" dirty="0">
                <a:latin typeface="Arial" charset="0"/>
              </a:rPr>
              <a:t>acute and chronic leukaemias</a:t>
            </a:r>
          </a:p>
          <a:p>
            <a:pPr lvl="4">
              <a:lnSpc>
                <a:spcPct val="90000"/>
              </a:lnSpc>
              <a:buClr>
                <a:srgbClr val="00B0F0"/>
              </a:buClr>
              <a:buSzPct val="70000"/>
              <a:buFont typeface="Wingdings" panose="05000000000000000000" pitchFamily="2" charset="2"/>
              <a:buChar char="q"/>
            </a:pPr>
            <a:r>
              <a:rPr lang="en-GB" dirty="0">
                <a:latin typeface="Arial" charset="0"/>
              </a:rPr>
              <a:t>lymphoma</a:t>
            </a:r>
          </a:p>
          <a:p>
            <a:pPr lvl="4">
              <a:lnSpc>
                <a:spcPct val="90000"/>
              </a:lnSpc>
              <a:buClr>
                <a:srgbClr val="00B0F0"/>
              </a:buClr>
              <a:buSzPct val="70000"/>
              <a:buFont typeface="Wingdings" panose="05000000000000000000" pitchFamily="2" charset="2"/>
              <a:buChar char="q"/>
            </a:pPr>
            <a:r>
              <a:rPr lang="en-GB" dirty="0">
                <a:latin typeface="Arial" charset="0"/>
              </a:rPr>
              <a:t>HIV infection not suppressed by antiretroviral therapy</a:t>
            </a:r>
          </a:p>
          <a:p>
            <a:pPr lvl="4">
              <a:lnSpc>
                <a:spcPct val="90000"/>
              </a:lnSpc>
              <a:buClr>
                <a:srgbClr val="00B0F0"/>
              </a:buClr>
              <a:buSzPct val="70000"/>
              <a:buFont typeface="Wingdings" panose="05000000000000000000" pitchFamily="2" charset="2"/>
              <a:buChar char="q"/>
            </a:pPr>
            <a:r>
              <a:rPr lang="en-GB" dirty="0">
                <a:latin typeface="Arial" charset="0"/>
              </a:rPr>
              <a:t>cellular immune deficiencies</a:t>
            </a:r>
          </a:p>
          <a:p>
            <a:pPr lvl="4">
              <a:lnSpc>
                <a:spcPct val="90000"/>
              </a:lnSpc>
              <a:buClr>
                <a:srgbClr val="00B0F0"/>
              </a:buClr>
              <a:buSzPct val="70000"/>
              <a:buFont typeface="Wingdings" panose="05000000000000000000" pitchFamily="2" charset="2"/>
              <a:buChar char="q"/>
            </a:pPr>
            <a:r>
              <a:rPr lang="en-GB" dirty="0">
                <a:latin typeface="Arial" charset="0"/>
              </a:rPr>
              <a:t>high dose corticosteroids</a:t>
            </a:r>
          </a:p>
          <a:p>
            <a:pPr>
              <a:lnSpc>
                <a:spcPct val="90000"/>
              </a:lnSpc>
              <a:spcBef>
                <a:spcPts val="600"/>
              </a:spcBef>
              <a:buSzPct val="100000"/>
              <a:buFont typeface="Wingdings" panose="05000000000000000000" pitchFamily="2" charset="2"/>
              <a:buChar char="Ø"/>
            </a:pPr>
            <a:r>
              <a:rPr lang="en-GB" sz="2000" dirty="0">
                <a:latin typeface="Arial" charset="0"/>
                <a:ea typeface="ヒラギノ角ゴ Pro W3" charset="-128"/>
                <a:cs typeface="ヒラギノ角ゴ Pro W3" charset="-128"/>
              </a:rPr>
              <a:t>receiving salicylate therapy* </a:t>
            </a:r>
          </a:p>
          <a:p>
            <a:pPr>
              <a:lnSpc>
                <a:spcPct val="90000"/>
              </a:lnSpc>
              <a:spcBef>
                <a:spcPts val="600"/>
              </a:spcBef>
              <a:buSzPct val="100000"/>
              <a:buFont typeface="Wingdings" panose="05000000000000000000" pitchFamily="2" charset="2"/>
              <a:buChar char="Ø"/>
            </a:pPr>
            <a:r>
              <a:rPr lang="en-GB" sz="2000" dirty="0">
                <a:latin typeface="Arial" charset="0"/>
                <a:ea typeface="ヒラギノ角ゴ Pro W3" charset="-128"/>
                <a:cs typeface="ヒラギノ角ゴ Pro W3" charset="-128"/>
              </a:rPr>
              <a:t>known to be pregnant.</a:t>
            </a:r>
          </a:p>
          <a:p>
            <a:pPr marL="0" indent="0">
              <a:lnSpc>
                <a:spcPct val="90000"/>
              </a:lnSpc>
              <a:spcBef>
                <a:spcPts val="600"/>
              </a:spcBef>
            </a:pPr>
            <a:r>
              <a:rPr lang="en-GB" sz="1600" dirty="0">
                <a:latin typeface="Arial" charset="0"/>
                <a:ea typeface="ヒラギノ角ゴ Pro W3" charset="-128"/>
                <a:cs typeface="ヒラギノ角ゴ Pro W3" charset="-128"/>
              </a:rPr>
              <a:t> </a:t>
            </a:r>
          </a:p>
          <a:p>
            <a:pPr marL="0" indent="0" algn="ctr">
              <a:lnSpc>
                <a:spcPct val="90000"/>
              </a:lnSpc>
              <a:spcBef>
                <a:spcPts val="600"/>
              </a:spcBef>
            </a:pPr>
            <a:r>
              <a:rPr lang="en-GB" sz="1800" b="1" dirty="0">
                <a:latin typeface="Arial" charset="0"/>
                <a:ea typeface="ヒラギノ角ゴ Pro W3" charset="-128"/>
                <a:cs typeface="ヒラギノ角ゴ Pro W3" charset="-128"/>
              </a:rPr>
              <a:t>See subsequent slide for children with acute and severe asthma</a:t>
            </a:r>
          </a:p>
          <a:p>
            <a:pPr>
              <a:lnSpc>
                <a:spcPct val="90000"/>
              </a:lnSpc>
              <a:spcBef>
                <a:spcPts val="600"/>
              </a:spcBef>
              <a:buFont typeface="Arial"/>
              <a:buChar char="•"/>
            </a:pPr>
            <a:endParaRPr lang="en-GB" sz="1600" dirty="0">
              <a:latin typeface="Arial" charset="0"/>
              <a:ea typeface="ヒラギノ角ゴ Pro W3" charset="-128"/>
              <a:cs typeface="ヒラギノ角ゴ Pro W3" charset="-128"/>
            </a:endParaRPr>
          </a:p>
          <a:p>
            <a:pPr>
              <a:lnSpc>
                <a:spcPct val="90000"/>
              </a:lnSpc>
              <a:spcBef>
                <a:spcPts val="600"/>
              </a:spcBef>
              <a:buFont typeface="Arial"/>
              <a:buChar char="•"/>
            </a:pPr>
            <a:endParaRPr lang="en-GB" sz="1600" dirty="0">
              <a:latin typeface="Arial" charset="0"/>
              <a:ea typeface="ヒラギノ角ゴ Pro W3" charset="-128"/>
              <a:cs typeface="ヒラギノ角ゴ Pro W3" charset="-128"/>
            </a:endParaRPr>
          </a:p>
        </p:txBody>
      </p:sp>
      <p:sp>
        <p:nvSpPr>
          <p:cNvPr id="5" name="Rectangle 2"/>
          <p:cNvSpPr txBox="1">
            <a:spLocks noChangeArrowheads="1"/>
          </p:cNvSpPr>
          <p:nvPr/>
        </p:nvSpPr>
        <p:spPr>
          <a:xfrm>
            <a:off x="467544" y="224644"/>
            <a:ext cx="8664302" cy="900100"/>
          </a:xfrm>
          <a:prstGeom prst="rect">
            <a:avLst/>
          </a:prstGeom>
        </p:spPr>
        <p:txBody>
          <a:bodyPr vert="horz" wrap="square" lIns="0" tIns="0" rIns="0" bIns="0" numCol="1" rtlCol="0" anchor="t" anchorCtr="0" compatLnSpc="1">
            <a:prstTxWarp prst="textNoShape">
              <a:avLst/>
            </a:prstTxWarp>
            <a:noAutofit/>
          </a:bodyPr>
          <a:lstStyle/>
          <a:p>
            <a:pPr eaLnBrk="0" fontAlgn="base" hangingPunct="0">
              <a:spcBef>
                <a:spcPts val="600"/>
              </a:spcBef>
              <a:spcAft>
                <a:spcPts val="600"/>
              </a:spcAft>
              <a:defRPr/>
            </a:pPr>
            <a:r>
              <a:rPr lang="en-GB" sz="3200" b="1" kern="0" dirty="0">
                <a:solidFill>
                  <a:srgbClr val="00B0F0"/>
                </a:solidFill>
                <a:latin typeface="Arial" charset="0"/>
                <a:ea typeface="ヒラギノ角ゴ Pro W3" charset="-128"/>
                <a:cs typeface="ヒラギノ角ゴ Pro W3" charset="-128"/>
              </a:rPr>
              <a:t>Contraindications:                                                                   live attenuated flu vaccine (LAIV)</a:t>
            </a:r>
            <a:endParaRPr lang="en-GB" sz="3200" spc="-150" dirty="0">
              <a:solidFill>
                <a:srgbClr val="00B0F0"/>
              </a:solidFill>
              <a:ea typeface="ヒラギノ角ゴ Pro W3" charset="-128"/>
              <a:cs typeface="ヒラギノ角ゴ Pro W3" charset="-128"/>
            </a:endParaRPr>
          </a:p>
        </p:txBody>
      </p:sp>
    </p:spTree>
    <p:extLst>
      <p:ext uri="{BB962C8B-B14F-4D97-AF65-F5344CB8AC3E}">
        <p14:creationId xmlns:p14="http://schemas.microsoft.com/office/powerpoint/2010/main" val="21332318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Grp="1" noChangeArrowheads="1"/>
          </p:cNvSpPr>
          <p:nvPr>
            <p:ph idx="1"/>
          </p:nvPr>
        </p:nvSpPr>
        <p:spPr>
          <a:xfrm>
            <a:off x="755576" y="980728"/>
            <a:ext cx="7990656" cy="3451448"/>
          </a:xfrm>
        </p:spPr>
        <p:txBody>
          <a:bodyPr/>
          <a:lstStyle/>
          <a:p>
            <a:pPr>
              <a:lnSpc>
                <a:spcPct val="90000"/>
              </a:lnSpc>
              <a:spcBef>
                <a:spcPct val="0"/>
              </a:spcBef>
            </a:pPr>
            <a:r>
              <a:rPr lang="en-GB" sz="1800" b="1" dirty="0">
                <a:latin typeface="Arial" charset="0"/>
                <a:ea typeface="ヒラギノ角ゴ Pro W3" charset="-128"/>
                <a:cs typeface="ヒラギノ角ゴ Pro W3" charset="-128"/>
              </a:rPr>
              <a:t>Acutely unwell:</a:t>
            </a:r>
          </a:p>
          <a:p>
            <a:pPr>
              <a:lnSpc>
                <a:spcPct val="90000"/>
              </a:lnSpc>
              <a:spcBef>
                <a:spcPct val="0"/>
              </a:spcBef>
              <a:buFont typeface="Arial" panose="020B0604020202020204" pitchFamily="34" charset="0"/>
              <a:buChar char="•"/>
            </a:pPr>
            <a:r>
              <a:rPr lang="en-GB" sz="1800" dirty="0">
                <a:latin typeface="Arial" charset="0"/>
              </a:rPr>
              <a:t>defer flu vaccine until recovered</a:t>
            </a:r>
          </a:p>
          <a:p>
            <a:pPr marL="0" indent="0">
              <a:lnSpc>
                <a:spcPct val="90000"/>
              </a:lnSpc>
              <a:spcBef>
                <a:spcPct val="0"/>
              </a:spcBef>
            </a:pPr>
            <a:endParaRPr lang="en-GB" sz="1800" dirty="0">
              <a:latin typeface="Arial" charset="0"/>
            </a:endParaRPr>
          </a:p>
          <a:p>
            <a:pPr>
              <a:lnSpc>
                <a:spcPct val="90000"/>
              </a:lnSpc>
              <a:spcBef>
                <a:spcPct val="0"/>
              </a:spcBef>
            </a:pPr>
            <a:r>
              <a:rPr lang="en-GB" sz="1800" b="1" dirty="0">
                <a:latin typeface="Arial" charset="0"/>
                <a:ea typeface="ヒラギノ角ゴ Pro W3" charset="-128"/>
                <a:cs typeface="ヒラギノ角ゴ Pro W3" charset="-128"/>
              </a:rPr>
              <a:t>Heavy nasal congestion:</a:t>
            </a:r>
          </a:p>
          <a:p>
            <a:pPr marL="321750" lvl="1">
              <a:lnSpc>
                <a:spcPct val="90000"/>
              </a:lnSpc>
              <a:spcBef>
                <a:spcPct val="0"/>
              </a:spcBef>
              <a:buSzPct val="60000"/>
            </a:pPr>
            <a:r>
              <a:rPr lang="en-GB" sz="1800" dirty="0">
                <a:latin typeface="Arial" charset="0"/>
              </a:rPr>
              <a:t>defer LAIV until resolved or, if the child is in a risk group, consider inactivated flu vaccine (</a:t>
            </a:r>
            <a:r>
              <a:rPr lang="en-GB" sz="1800" dirty="0" err="1">
                <a:latin typeface="Arial" charset="0"/>
              </a:rPr>
              <a:t>IIVc</a:t>
            </a:r>
            <a:r>
              <a:rPr lang="en-GB" sz="1800" dirty="0">
                <a:latin typeface="Arial" charset="0"/>
              </a:rPr>
              <a:t>) to provide protection without delay</a:t>
            </a:r>
          </a:p>
          <a:p>
            <a:pPr marL="321750" lvl="1">
              <a:lnSpc>
                <a:spcPct val="90000"/>
              </a:lnSpc>
              <a:spcBef>
                <a:spcPct val="0"/>
              </a:spcBef>
              <a:buSzPct val="60000"/>
            </a:pPr>
            <a:endParaRPr lang="en-GB" sz="1800" dirty="0">
              <a:latin typeface="Arial" charset="0"/>
            </a:endParaRPr>
          </a:p>
          <a:p>
            <a:pPr marL="36000" lvl="1" indent="0">
              <a:lnSpc>
                <a:spcPct val="90000"/>
              </a:lnSpc>
              <a:spcBef>
                <a:spcPct val="0"/>
              </a:spcBef>
              <a:buSzPct val="60000"/>
              <a:buNone/>
            </a:pPr>
            <a:r>
              <a:rPr lang="en-GB" sz="1800" b="1" dirty="0">
                <a:latin typeface="Arial" charset="0"/>
              </a:rPr>
              <a:t>Cochlear implants:</a:t>
            </a:r>
          </a:p>
          <a:p>
            <a:pPr marL="321750" lvl="1">
              <a:lnSpc>
                <a:spcPct val="90000"/>
              </a:lnSpc>
              <a:spcBef>
                <a:spcPct val="0"/>
              </a:spcBef>
              <a:buSzPct val="60000"/>
            </a:pPr>
            <a:r>
              <a:rPr lang="en-GB" sz="1800" dirty="0">
                <a:latin typeface="Arial" charset="0"/>
              </a:rPr>
              <a:t>c</a:t>
            </a:r>
            <a:r>
              <a:rPr lang="en-GB" sz="1800" dirty="0"/>
              <a:t>hildren with cochlear implants can be given LAIV safely, although          ideally not in the week prior to implant surgery or for 2 weeks afterwards, or if there is evidence of on-going cerebrospinal fluid (CSF) leak</a:t>
            </a:r>
            <a:endParaRPr lang="en-GB" sz="1800" dirty="0">
              <a:latin typeface="Arial" charset="0"/>
            </a:endParaRPr>
          </a:p>
          <a:p>
            <a:pPr marL="321750" lvl="1">
              <a:lnSpc>
                <a:spcPct val="90000"/>
              </a:lnSpc>
              <a:spcBef>
                <a:spcPct val="0"/>
              </a:spcBef>
              <a:buSzPct val="60000"/>
            </a:pPr>
            <a:endParaRPr lang="en-GB" sz="1800" b="1" dirty="0">
              <a:latin typeface="Arial" charset="0"/>
              <a:ea typeface="ヒラギノ角ゴ Pro W3" charset="-128"/>
              <a:cs typeface="ヒラギノ角ゴ Pro W3" charset="-128"/>
            </a:endParaRPr>
          </a:p>
          <a:p>
            <a:pPr>
              <a:lnSpc>
                <a:spcPct val="90000"/>
              </a:lnSpc>
              <a:spcBef>
                <a:spcPct val="0"/>
              </a:spcBef>
            </a:pPr>
            <a:r>
              <a:rPr lang="en-GB" sz="1800" b="1" dirty="0">
                <a:latin typeface="Arial" charset="0"/>
                <a:ea typeface="ヒラギノ角ゴ Pro W3" charset="-128"/>
                <a:cs typeface="ヒラギノ角ゴ Pro W3" charset="-128"/>
              </a:rPr>
              <a:t>Use with antiviral agents against influenza</a:t>
            </a:r>
            <a:r>
              <a:rPr lang="en-GB" sz="1800" dirty="0">
                <a:latin typeface="Arial" charset="0"/>
                <a:ea typeface="ヒラギノ角ゴ Pro W3" charset="-128"/>
                <a:cs typeface="ヒラギノ角ゴ Pro W3" charset="-128"/>
              </a:rPr>
              <a:t>:</a:t>
            </a:r>
          </a:p>
          <a:p>
            <a:pPr marL="285750">
              <a:lnSpc>
                <a:spcPct val="90000"/>
              </a:lnSpc>
              <a:spcBef>
                <a:spcPct val="0"/>
              </a:spcBef>
              <a:buFont typeface="Arial" panose="020B0604020202020204" pitchFamily="34" charset="0"/>
              <a:buChar char="•"/>
            </a:pPr>
            <a:r>
              <a:rPr lang="en-GB" sz="1800" dirty="0">
                <a:latin typeface="Arial" charset="0"/>
                <a:ea typeface="ヒラギノ角ゴ Pro W3" charset="-128"/>
                <a:cs typeface="ヒラギノ角ゴ Pro W3" charset="-128"/>
              </a:rPr>
              <a:t>LAIV should not be administered at the same time or within 48 hours of cessation of treatment with influenza antiviral agents</a:t>
            </a:r>
          </a:p>
          <a:p>
            <a:pPr marL="0" indent="0">
              <a:lnSpc>
                <a:spcPct val="90000"/>
              </a:lnSpc>
              <a:spcBef>
                <a:spcPct val="0"/>
              </a:spcBef>
            </a:pPr>
            <a:endParaRPr lang="en-GB" sz="1800" dirty="0">
              <a:latin typeface="Arial" charset="0"/>
              <a:ea typeface="ヒラギノ角ゴ Pro W3" charset="-128"/>
              <a:cs typeface="ヒラギノ角ゴ Pro W3" charset="-128"/>
            </a:endParaRPr>
          </a:p>
          <a:p>
            <a:pPr marL="285750">
              <a:lnSpc>
                <a:spcPct val="90000"/>
              </a:lnSpc>
              <a:spcBef>
                <a:spcPct val="0"/>
              </a:spcBef>
              <a:buFont typeface="Arial" panose="020B0604020202020204" pitchFamily="34" charset="0"/>
              <a:buChar char="•"/>
            </a:pPr>
            <a:r>
              <a:rPr lang="en-GB" sz="1800" dirty="0">
                <a:latin typeface="Arial" charset="0"/>
                <a:ea typeface="ヒラギノ角ゴ Pro W3" charset="-128"/>
                <a:cs typeface="ヒラギノ角ゴ Pro W3" charset="-128"/>
              </a:rPr>
              <a:t>administration of influenza antiviral agents within two weeks of administration of LAIV may adversely affect the effectiveness of the vaccine </a:t>
            </a:r>
          </a:p>
          <a:p>
            <a:endParaRPr lang="en-GB" sz="1600" b="1" u="sng" dirty="0">
              <a:latin typeface="Arial" charset="0"/>
              <a:ea typeface="ヒラギノ角ゴ Pro W3" charset="-128"/>
              <a:cs typeface="ヒラギノ角ゴ Pro W3" charset="-128"/>
            </a:endParaRPr>
          </a:p>
          <a:p>
            <a:endParaRPr lang="en-GB" sz="1600" dirty="0">
              <a:latin typeface="Arial" charset="0"/>
              <a:ea typeface="ヒラギノ角ゴ Pro W3" charset="-128"/>
              <a:cs typeface="ヒラギノ角ゴ Pro W3" charset="-128"/>
            </a:endParaRPr>
          </a:p>
        </p:txBody>
      </p:sp>
      <p:sp>
        <p:nvSpPr>
          <p:cNvPr id="4" name="Slide Number Placeholder 3"/>
          <p:cNvSpPr>
            <a:spLocks noGrp="1"/>
          </p:cNvSpPr>
          <p:nvPr>
            <p:ph type="sldNum" sz="quarter" idx="4294967295"/>
          </p:nvPr>
        </p:nvSpPr>
        <p:spPr>
          <a:xfrm>
            <a:off x="-2015" y="6308725"/>
            <a:ext cx="9144000" cy="549275"/>
          </a:xfrm>
          <a:prstGeom prst="rect">
            <a:avLst/>
          </a:prstGeom>
        </p:spPr>
        <p:txBody>
          <a:bodyPr/>
          <a:lstStyle/>
          <a:p>
            <a:pPr>
              <a:defRPr/>
            </a:pPr>
            <a:r>
              <a:rPr lang="en-US" dirty="0">
                <a:solidFill>
                  <a:srgbClr val="FFFFFF"/>
                </a:solidFill>
              </a:rPr>
              <a:t>  </a:t>
            </a:r>
            <a:fld id="{2565FA6D-D4C8-4C4C-AC4B-3269734D34D8}" type="slidenum">
              <a:rPr lang="en-US">
                <a:solidFill>
                  <a:srgbClr val="FFFFFF"/>
                </a:solidFill>
              </a:rPr>
              <a:pPr>
                <a:defRPr/>
              </a:pPr>
              <a:t>41</a:t>
            </a:fld>
            <a:endParaRPr lang="en-US" dirty="0">
              <a:solidFill>
                <a:srgbClr val="FFFFFF"/>
              </a:solidFill>
            </a:endParaRPr>
          </a:p>
        </p:txBody>
      </p:sp>
      <p:sp>
        <p:nvSpPr>
          <p:cNvPr id="6" name="Rectangle 2"/>
          <p:cNvSpPr>
            <a:spLocks noGrp="1" noChangeArrowheads="1"/>
          </p:cNvSpPr>
          <p:nvPr>
            <p:ph type="title"/>
          </p:nvPr>
        </p:nvSpPr>
        <p:spPr>
          <a:xfrm>
            <a:off x="251520" y="188640"/>
            <a:ext cx="8494712" cy="792088"/>
          </a:xfrm>
        </p:spPr>
        <p:txBody>
          <a:bodyPr wrap="square" numCol="1" compatLnSpc="1">
            <a:prstTxWarp prst="textNoShape">
              <a:avLst/>
            </a:prstTxWarp>
            <a:noAutofit/>
          </a:bodyPr>
          <a:lstStyle/>
          <a:p>
            <a:pPr>
              <a:spcBef>
                <a:spcPts val="600"/>
              </a:spcBef>
              <a:spcAft>
                <a:spcPts val="600"/>
              </a:spcAft>
            </a:pPr>
            <a:r>
              <a:rPr lang="en-GB" sz="3200" dirty="0">
                <a:solidFill>
                  <a:srgbClr val="00B0F0"/>
                </a:solidFill>
                <a:latin typeface="Arial" charset="0"/>
                <a:ea typeface="ヒラギノ角ゴ Pro W3" charset="-128"/>
                <a:cs typeface="ヒラギノ角ゴ Pro W3" charset="-128"/>
              </a:rPr>
              <a:t>Precautions to flu vaccines</a:t>
            </a:r>
          </a:p>
        </p:txBody>
      </p:sp>
    </p:spTree>
    <p:extLst>
      <p:ext uri="{BB962C8B-B14F-4D97-AF65-F5344CB8AC3E}">
        <p14:creationId xmlns:p14="http://schemas.microsoft.com/office/powerpoint/2010/main" val="5413598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156" y="332656"/>
            <a:ext cx="8495544" cy="720080"/>
          </a:xfrm>
        </p:spPr>
        <p:txBody>
          <a:bodyPr>
            <a:noAutofit/>
          </a:bodyPr>
          <a:lstStyle/>
          <a:p>
            <a:r>
              <a:rPr lang="en-GB" sz="3200" dirty="0">
                <a:solidFill>
                  <a:srgbClr val="00B0F0"/>
                </a:solidFill>
              </a:rPr>
              <a:t>Acute wheezing and severe asthma</a:t>
            </a:r>
            <a:br>
              <a:rPr lang="en-GB" sz="3200" b="1" dirty="0"/>
            </a:br>
            <a:endParaRPr lang="en-GB" sz="3200" dirty="0"/>
          </a:p>
        </p:txBody>
      </p:sp>
      <p:sp>
        <p:nvSpPr>
          <p:cNvPr id="3" name="Content Placeholder 2"/>
          <p:cNvSpPr>
            <a:spLocks noGrp="1"/>
          </p:cNvSpPr>
          <p:nvPr>
            <p:ph idx="1"/>
          </p:nvPr>
        </p:nvSpPr>
        <p:spPr>
          <a:xfrm>
            <a:off x="509838" y="764704"/>
            <a:ext cx="8100008" cy="4607917"/>
          </a:xfrm>
        </p:spPr>
        <p:txBody>
          <a:bodyPr/>
          <a:lstStyle/>
          <a:p>
            <a:pPr marL="0" indent="0"/>
            <a:r>
              <a:rPr lang="en-GB" sz="1700" b="1" dirty="0"/>
              <a:t>The Joint Committee on Vaccination and Immunisation (JCVI) advise: </a:t>
            </a:r>
          </a:p>
          <a:p>
            <a:pPr marL="285750" indent="-285750">
              <a:buSzPct val="100000"/>
              <a:buFont typeface="Wingdings" panose="05000000000000000000" pitchFamily="2" charset="2"/>
              <a:buChar char="Ø"/>
            </a:pPr>
            <a:r>
              <a:rPr lang="en-GB" sz="1700" dirty="0"/>
              <a:t>children with asthma on </a:t>
            </a:r>
            <a:r>
              <a:rPr lang="en-GB" sz="1700" u="sng" dirty="0"/>
              <a:t>inhaled</a:t>
            </a:r>
            <a:r>
              <a:rPr lang="en-GB" sz="1700" dirty="0"/>
              <a:t> corticosteroids may safely be given LAIV irrespective of the dose prescribed</a:t>
            </a:r>
          </a:p>
          <a:p>
            <a:pPr marL="285750" indent="-285750">
              <a:buSzPct val="100000"/>
              <a:buFont typeface="Wingdings" panose="05000000000000000000" pitchFamily="2" charset="2"/>
              <a:buChar char="Ø"/>
            </a:pPr>
            <a:endParaRPr lang="en-GB" sz="1700" b="1" dirty="0"/>
          </a:p>
          <a:p>
            <a:pPr marL="285750" indent="-285750">
              <a:buSzPct val="100000"/>
              <a:buFont typeface="Wingdings" panose="05000000000000000000" pitchFamily="2" charset="2"/>
              <a:buChar char="Ø"/>
            </a:pPr>
            <a:r>
              <a:rPr lang="en-GB" sz="1700" dirty="0"/>
              <a:t>LAIV is </a:t>
            </a:r>
            <a:r>
              <a:rPr lang="en-GB" sz="1700" b="1" dirty="0"/>
              <a:t>not recommended </a:t>
            </a:r>
            <a:r>
              <a:rPr lang="en-GB" sz="1700" dirty="0"/>
              <a:t>for children and adolescents </a:t>
            </a:r>
            <a:r>
              <a:rPr lang="en-GB" sz="1700" u="sng" dirty="0"/>
              <a:t>currently experiencing an acute exacerbation of symptoms </a:t>
            </a:r>
            <a:r>
              <a:rPr lang="en-GB" sz="1700" dirty="0"/>
              <a:t>including:                                                            	- those who have had increased wheezing and/or                                      	- needed additional bronchodilator treatment in previous 72 hours</a:t>
            </a:r>
          </a:p>
          <a:p>
            <a:pPr marL="285750" indent="-285750">
              <a:buSzPct val="100000"/>
              <a:buFont typeface="Wingdings" panose="05000000000000000000" pitchFamily="2" charset="2"/>
              <a:buChar char="Ø"/>
            </a:pPr>
            <a:r>
              <a:rPr lang="en-GB" sz="1700" dirty="0"/>
              <a:t>such children should be offered a suitable inactivated influenza vaccine (</a:t>
            </a:r>
            <a:r>
              <a:rPr lang="en-GB" sz="1700" dirty="0" err="1"/>
              <a:t>IIVc</a:t>
            </a:r>
            <a:r>
              <a:rPr lang="en-GB" sz="1700" dirty="0"/>
              <a:t>) to avoid a delay in protection</a:t>
            </a:r>
          </a:p>
          <a:p>
            <a:pPr marL="285750" indent="-285750">
              <a:buSzPct val="100000"/>
              <a:buFont typeface="Wingdings" panose="05000000000000000000" pitchFamily="2" charset="2"/>
              <a:buChar char="Ø"/>
            </a:pPr>
            <a:endParaRPr lang="en-GB" sz="1700" dirty="0"/>
          </a:p>
          <a:p>
            <a:pPr>
              <a:buSzPct val="100000"/>
              <a:buFont typeface="Wingdings" panose="05000000000000000000" pitchFamily="2" charset="2"/>
              <a:buChar char="Ø"/>
            </a:pPr>
            <a:r>
              <a:rPr lang="en-GB" sz="1700" dirty="0"/>
              <a:t>children who require </a:t>
            </a:r>
            <a:r>
              <a:rPr lang="en-GB" sz="1700" u="sng" dirty="0"/>
              <a:t>regular oral steroids for maintenance of asthma control</a:t>
            </a:r>
            <a:r>
              <a:rPr lang="en-GB" sz="1700" dirty="0"/>
              <a:t>, or </a:t>
            </a:r>
            <a:r>
              <a:rPr lang="en-GB" sz="1700" u="sng" dirty="0"/>
              <a:t>have previously required intensive care for asthma exacerbation </a:t>
            </a:r>
            <a:r>
              <a:rPr lang="en-GB" sz="1700" dirty="0"/>
              <a:t>should only be given LAIV on the advice of their specialist </a:t>
            </a:r>
          </a:p>
          <a:p>
            <a:pPr marL="0" indent="0">
              <a:buSzPct val="100000"/>
            </a:pPr>
            <a:r>
              <a:rPr lang="en-GB" sz="1700" dirty="0"/>
              <a:t>         </a:t>
            </a:r>
          </a:p>
          <a:p>
            <a:pPr marL="285750" indent="-285750">
              <a:buSzPct val="100000"/>
              <a:buFont typeface="Wingdings" panose="05000000000000000000" pitchFamily="2" charset="2"/>
              <a:buChar char="Ø"/>
            </a:pPr>
            <a:r>
              <a:rPr lang="en-GB" sz="1700" dirty="0"/>
              <a:t>as these children may be at higher risk from influenza infection, those who cannot receive LAIV should receive a suitable inactivated influenza vaccine</a:t>
            </a:r>
          </a:p>
          <a:p>
            <a:endParaRPr lang="en-GB" sz="100" dirty="0"/>
          </a:p>
        </p:txBody>
      </p:sp>
    </p:spTree>
    <p:extLst>
      <p:ext uri="{BB962C8B-B14F-4D97-AF65-F5344CB8AC3E}">
        <p14:creationId xmlns:p14="http://schemas.microsoft.com/office/powerpoint/2010/main" val="30830719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93224" cy="798197"/>
          </a:xfrm>
        </p:spPr>
        <p:txBody>
          <a:bodyPr/>
          <a:lstStyle/>
          <a:p>
            <a:r>
              <a:rPr lang="en-GB" sz="3200" dirty="0">
                <a:solidFill>
                  <a:srgbClr val="00B0F0"/>
                </a:solidFill>
              </a:rPr>
              <a:t>Egg allergy: Adults</a:t>
            </a:r>
            <a:endParaRPr lang="en-GB" sz="3200" dirty="0">
              <a:solidFill>
                <a:srgbClr val="FF0000"/>
              </a:solidFill>
            </a:endParaRPr>
          </a:p>
        </p:txBody>
      </p:sp>
      <p:sp>
        <p:nvSpPr>
          <p:cNvPr id="3" name="Content Placeholder 2"/>
          <p:cNvSpPr>
            <a:spLocks noGrp="1"/>
          </p:cNvSpPr>
          <p:nvPr>
            <p:ph idx="1"/>
          </p:nvPr>
        </p:nvSpPr>
        <p:spPr>
          <a:xfrm>
            <a:off x="611560" y="1196752"/>
            <a:ext cx="7704856" cy="5027711"/>
          </a:xfrm>
        </p:spPr>
        <p:txBody>
          <a:bodyPr/>
          <a:lstStyle/>
          <a:p>
            <a:pPr>
              <a:spcAft>
                <a:spcPts val="0"/>
              </a:spcAft>
              <a:buSzPct val="100000"/>
              <a:buFont typeface="Wingdings" panose="05000000000000000000" pitchFamily="2" charset="2"/>
              <a:buChar char="Ø"/>
            </a:pPr>
            <a:r>
              <a:rPr lang="en-GB" sz="2000" dirty="0" err="1">
                <a:latin typeface="Arial" panose="020B0604020202020204" pitchFamily="34" charset="0"/>
                <a:ea typeface="Times New Roman"/>
                <a:cs typeface="Arial" panose="020B0604020202020204" pitchFamily="34" charset="0"/>
              </a:rPr>
              <a:t>IIVc</a:t>
            </a:r>
            <a:r>
              <a:rPr lang="en-GB" sz="2000" dirty="0">
                <a:latin typeface="Arial" panose="020B0604020202020204" pitchFamily="34" charset="0"/>
                <a:ea typeface="Times New Roman"/>
                <a:cs typeface="Arial" panose="020B0604020202020204" pitchFamily="34" charset="0"/>
              </a:rPr>
              <a:t> is suitable for use in those who have a confirmed allergy </a:t>
            </a:r>
            <a:r>
              <a:rPr lang="en-GB" sz="2000" dirty="0"/>
              <a:t>to egg</a:t>
            </a:r>
            <a:endParaRPr lang="en-GB" sz="2400" dirty="0">
              <a:solidFill>
                <a:srgbClr val="000000"/>
              </a:solidFill>
              <a:latin typeface="Frutiger 45 Light"/>
              <a:ea typeface="Times New Roman"/>
              <a:cs typeface="Frutiger 45 Light"/>
            </a:endParaRPr>
          </a:p>
        </p:txBody>
      </p:sp>
      <p:pic>
        <p:nvPicPr>
          <p:cNvPr id="7" name="Picture 6" descr="A box with text on it&#10;&#10;AI-generated content may be incorrect.">
            <a:extLst>
              <a:ext uri="{FF2B5EF4-FFF2-40B4-BE49-F238E27FC236}">
                <a16:creationId xmlns:a16="http://schemas.microsoft.com/office/drawing/2014/main" id="{B3F22DCB-E52E-4249-A663-F4E78CB7AA0F}"/>
              </a:ext>
            </a:extLst>
          </p:cNvPr>
          <p:cNvPicPr/>
          <p:nvPr/>
        </p:nvPicPr>
        <p:blipFill rotWithShape="1">
          <a:blip r:embed="rId3" cstate="print">
            <a:extLst>
              <a:ext uri="{28A0092B-C50C-407E-A947-70E740481C1C}">
                <a14:useLocalDpi xmlns:a14="http://schemas.microsoft.com/office/drawing/2010/main" val="0"/>
              </a:ext>
            </a:extLst>
          </a:blip>
          <a:srcRect l="24453" t="4896" r="11327"/>
          <a:stretch>
            <a:fillRect/>
          </a:stretch>
        </p:blipFill>
        <p:spPr bwMode="auto">
          <a:xfrm>
            <a:off x="2987824" y="2124304"/>
            <a:ext cx="2952328" cy="2609391"/>
          </a:xfrm>
          <a:prstGeom prst="rect">
            <a:avLst/>
          </a:prstGeom>
          <a:noFill/>
          <a:ln>
            <a:noFill/>
          </a:ln>
          <a:extLst>
            <a:ext uri="{53640926-AAD7-44D8-BBD7-CCE9431645EC}">
              <a14:shadowObscured xmlns:a14="http://schemas.microsoft.com/office/drawing/2010/main"/>
            </a:ext>
          </a:extLst>
        </p:spPr>
      </p:pic>
      <p:grpSp>
        <p:nvGrpSpPr>
          <p:cNvPr id="11" name="Group 10">
            <a:extLst>
              <a:ext uri="{FF2B5EF4-FFF2-40B4-BE49-F238E27FC236}">
                <a16:creationId xmlns:a16="http://schemas.microsoft.com/office/drawing/2014/main" id="{756C421A-EDF7-48F8-8FC7-EAD9916EEB89}"/>
              </a:ext>
            </a:extLst>
          </p:cNvPr>
          <p:cNvGrpSpPr/>
          <p:nvPr/>
        </p:nvGrpSpPr>
        <p:grpSpPr>
          <a:xfrm>
            <a:off x="3836252" y="4733695"/>
            <a:ext cx="1255472" cy="877163"/>
            <a:chOff x="6143648" y="4661248"/>
            <a:chExt cx="1255472" cy="877163"/>
          </a:xfrm>
        </p:grpSpPr>
        <p:sp>
          <p:nvSpPr>
            <p:cNvPr id="12" name="TextBox 11">
              <a:extLst>
                <a:ext uri="{FF2B5EF4-FFF2-40B4-BE49-F238E27FC236}">
                  <a16:creationId xmlns:a16="http://schemas.microsoft.com/office/drawing/2014/main" id="{C80B83F3-B4F9-4550-A9B6-E55966EFD391}"/>
                </a:ext>
              </a:extLst>
            </p:cNvPr>
            <p:cNvSpPr txBox="1"/>
            <p:nvPr/>
          </p:nvSpPr>
          <p:spPr>
            <a:xfrm>
              <a:off x="6222997" y="4661248"/>
              <a:ext cx="1096775" cy="707886"/>
            </a:xfrm>
            <a:prstGeom prst="rect">
              <a:avLst/>
            </a:prstGeom>
            <a:noFill/>
          </p:spPr>
          <p:txBody>
            <a:bodyPr wrap="none" rtlCol="0">
              <a:spAutoFit/>
            </a:bodyPr>
            <a:lstStyle/>
            <a:p>
              <a:r>
                <a:rPr lang="en-GB" sz="4000" b="1" dirty="0">
                  <a:solidFill>
                    <a:schemeClr val="bg2"/>
                  </a:solidFill>
                </a:rPr>
                <a:t>IIVc</a:t>
              </a:r>
            </a:p>
          </p:txBody>
        </p:sp>
        <p:sp>
          <p:nvSpPr>
            <p:cNvPr id="13" name="TextBox 12">
              <a:extLst>
                <a:ext uri="{FF2B5EF4-FFF2-40B4-BE49-F238E27FC236}">
                  <a16:creationId xmlns:a16="http://schemas.microsoft.com/office/drawing/2014/main" id="{77D123C3-DD69-45A4-9826-66AB18F485AA}"/>
                </a:ext>
              </a:extLst>
            </p:cNvPr>
            <p:cNvSpPr txBox="1"/>
            <p:nvPr/>
          </p:nvSpPr>
          <p:spPr>
            <a:xfrm>
              <a:off x="6143648" y="5199857"/>
              <a:ext cx="1255472" cy="338554"/>
            </a:xfrm>
            <a:prstGeom prst="rect">
              <a:avLst/>
            </a:prstGeom>
            <a:noFill/>
          </p:spPr>
          <p:txBody>
            <a:bodyPr wrap="none" rtlCol="0">
              <a:spAutoFit/>
            </a:bodyPr>
            <a:lstStyle/>
            <a:p>
              <a:r>
                <a:rPr lang="en-GB" sz="1600" i="1" dirty="0">
                  <a:solidFill>
                    <a:schemeClr val="bg2"/>
                  </a:solidFill>
                </a:rPr>
                <a:t>“cell-based”</a:t>
              </a:r>
            </a:p>
          </p:txBody>
        </p:sp>
      </p:grpSp>
    </p:spTree>
    <p:extLst>
      <p:ext uri="{BB962C8B-B14F-4D97-AF65-F5344CB8AC3E}">
        <p14:creationId xmlns:p14="http://schemas.microsoft.com/office/powerpoint/2010/main" val="39975844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7"/>
            <a:ext cx="8077200" cy="913337"/>
          </a:xfrm>
        </p:spPr>
        <p:txBody>
          <a:bodyPr/>
          <a:lstStyle/>
          <a:p>
            <a:r>
              <a:rPr lang="en-GB" sz="3200" dirty="0">
                <a:solidFill>
                  <a:srgbClr val="00B0F0"/>
                </a:solidFill>
              </a:rPr>
              <a:t>Egg allergy: Children</a:t>
            </a:r>
            <a:endParaRPr lang="en-GB" sz="3200" dirty="0">
              <a:solidFill>
                <a:srgbClr val="FF0000"/>
              </a:solidFill>
            </a:endParaRPr>
          </a:p>
        </p:txBody>
      </p:sp>
      <p:sp>
        <p:nvSpPr>
          <p:cNvPr id="3" name="Content Placeholder 2"/>
          <p:cNvSpPr>
            <a:spLocks noGrp="1"/>
          </p:cNvSpPr>
          <p:nvPr>
            <p:ph idx="1"/>
          </p:nvPr>
        </p:nvSpPr>
        <p:spPr>
          <a:xfrm>
            <a:off x="611560" y="1173985"/>
            <a:ext cx="7704856" cy="4775295"/>
          </a:xfrm>
        </p:spPr>
        <p:txBody>
          <a:bodyPr/>
          <a:lstStyle/>
          <a:p>
            <a:pPr>
              <a:buSzPct val="100000"/>
              <a:buFont typeface="Wingdings" panose="05000000000000000000" pitchFamily="2" charset="2"/>
              <a:buChar char="Ø"/>
            </a:pPr>
            <a:r>
              <a:rPr lang="en-US" sz="1800" dirty="0"/>
              <a:t>children with an egg allergy that did not result in an intensive care admission can be safely vaccinated with LAIV in any setting (including primary care and schools)</a:t>
            </a:r>
          </a:p>
          <a:p>
            <a:pPr>
              <a:buSzPct val="100000"/>
              <a:buFont typeface="Wingdings" panose="05000000000000000000" pitchFamily="2" charset="2"/>
              <a:buChar char="Ø"/>
            </a:pPr>
            <a:endParaRPr lang="en-US" sz="1800" dirty="0"/>
          </a:p>
          <a:p>
            <a:pPr>
              <a:buSzPct val="100000"/>
              <a:buFont typeface="Wingdings" panose="05000000000000000000" pitchFamily="2" charset="2"/>
              <a:buChar char="Ø"/>
            </a:pPr>
            <a:r>
              <a:rPr lang="en-US" sz="1800" dirty="0"/>
              <a:t>children aged 2 years of age and over with a history of egg allergy that required </a:t>
            </a:r>
            <a:r>
              <a:rPr lang="en-US" sz="1800" b="1" dirty="0"/>
              <a:t>admission to intensive care for a previous severe anaphylaxis to egg</a:t>
            </a:r>
            <a:r>
              <a:rPr lang="en-US" sz="1800" dirty="0"/>
              <a:t> can now be offered </a:t>
            </a:r>
            <a:r>
              <a:rPr lang="en-US" sz="1800" dirty="0" err="1"/>
              <a:t>IIVc</a:t>
            </a:r>
            <a:r>
              <a:rPr lang="en-US" sz="1800" dirty="0"/>
              <a:t> in any setting</a:t>
            </a:r>
          </a:p>
          <a:p>
            <a:endParaRPr lang="en-GB" sz="1600" dirty="0"/>
          </a:p>
        </p:txBody>
      </p:sp>
      <p:grpSp>
        <p:nvGrpSpPr>
          <p:cNvPr id="6" name="Group 5">
            <a:extLst>
              <a:ext uri="{FF2B5EF4-FFF2-40B4-BE49-F238E27FC236}">
                <a16:creationId xmlns:a16="http://schemas.microsoft.com/office/drawing/2014/main" id="{E6123F07-ED22-45BB-9E49-C12E1D20015B}"/>
              </a:ext>
            </a:extLst>
          </p:cNvPr>
          <p:cNvGrpSpPr/>
          <p:nvPr/>
        </p:nvGrpSpPr>
        <p:grpSpPr>
          <a:xfrm>
            <a:off x="7610581" y="4599339"/>
            <a:ext cx="1209891" cy="898405"/>
            <a:chOff x="6740216" y="4069249"/>
            <a:chExt cx="1209891" cy="898405"/>
          </a:xfrm>
        </p:grpSpPr>
        <p:sp>
          <p:nvSpPr>
            <p:cNvPr id="9" name="TextBox 8">
              <a:extLst>
                <a:ext uri="{FF2B5EF4-FFF2-40B4-BE49-F238E27FC236}">
                  <a16:creationId xmlns:a16="http://schemas.microsoft.com/office/drawing/2014/main" id="{1BC539C4-00EF-4714-BD7A-BFF97085D958}"/>
                </a:ext>
              </a:extLst>
            </p:cNvPr>
            <p:cNvSpPr txBox="1"/>
            <p:nvPr/>
          </p:nvSpPr>
          <p:spPr>
            <a:xfrm>
              <a:off x="6740216" y="4069249"/>
              <a:ext cx="1096775" cy="707886"/>
            </a:xfrm>
            <a:prstGeom prst="rect">
              <a:avLst/>
            </a:prstGeom>
            <a:noFill/>
          </p:spPr>
          <p:txBody>
            <a:bodyPr wrap="none" rtlCol="0">
              <a:spAutoFit/>
            </a:bodyPr>
            <a:lstStyle/>
            <a:p>
              <a:r>
                <a:rPr lang="en-GB" sz="4000" b="1" dirty="0">
                  <a:solidFill>
                    <a:schemeClr val="bg2"/>
                  </a:solidFill>
                </a:rPr>
                <a:t>IIVc</a:t>
              </a:r>
            </a:p>
          </p:txBody>
        </p:sp>
        <p:sp>
          <p:nvSpPr>
            <p:cNvPr id="10" name="TextBox 9">
              <a:extLst>
                <a:ext uri="{FF2B5EF4-FFF2-40B4-BE49-F238E27FC236}">
                  <a16:creationId xmlns:a16="http://schemas.microsoft.com/office/drawing/2014/main" id="{E3BAB03B-9CDD-4D87-8D21-E0051761653E}"/>
                </a:ext>
              </a:extLst>
            </p:cNvPr>
            <p:cNvSpPr txBox="1"/>
            <p:nvPr/>
          </p:nvSpPr>
          <p:spPr>
            <a:xfrm>
              <a:off x="6744826" y="4629100"/>
              <a:ext cx="1205281" cy="338554"/>
            </a:xfrm>
            <a:prstGeom prst="rect">
              <a:avLst/>
            </a:prstGeom>
            <a:noFill/>
          </p:spPr>
          <p:txBody>
            <a:bodyPr wrap="square" rtlCol="0">
              <a:spAutoFit/>
            </a:bodyPr>
            <a:lstStyle/>
            <a:p>
              <a:r>
                <a:rPr lang="en-GB" sz="1600" i="1" dirty="0">
                  <a:solidFill>
                    <a:schemeClr val="bg2"/>
                  </a:solidFill>
                </a:rPr>
                <a:t>“</a:t>
              </a:r>
              <a:r>
                <a:rPr lang="en-GB" sz="1400" i="1" dirty="0">
                  <a:solidFill>
                    <a:schemeClr val="bg2"/>
                  </a:solidFill>
                </a:rPr>
                <a:t>cell-based</a:t>
              </a:r>
              <a:r>
                <a:rPr lang="en-GB" sz="1600" i="1" dirty="0">
                  <a:solidFill>
                    <a:schemeClr val="bg2"/>
                  </a:solidFill>
                </a:rPr>
                <a:t>”</a:t>
              </a:r>
            </a:p>
          </p:txBody>
        </p:sp>
      </p:grpSp>
      <p:grpSp>
        <p:nvGrpSpPr>
          <p:cNvPr id="11" name="Group 10">
            <a:extLst>
              <a:ext uri="{FF2B5EF4-FFF2-40B4-BE49-F238E27FC236}">
                <a16:creationId xmlns:a16="http://schemas.microsoft.com/office/drawing/2014/main" id="{8D37E9B6-4809-455F-BA5A-45F97A36CCB8}"/>
              </a:ext>
            </a:extLst>
          </p:cNvPr>
          <p:cNvGrpSpPr/>
          <p:nvPr/>
        </p:nvGrpSpPr>
        <p:grpSpPr>
          <a:xfrm>
            <a:off x="1686527" y="5172878"/>
            <a:ext cx="2723823" cy="677109"/>
            <a:chOff x="6082457" y="4599692"/>
            <a:chExt cx="2723823" cy="677109"/>
          </a:xfrm>
        </p:grpSpPr>
        <p:sp>
          <p:nvSpPr>
            <p:cNvPr id="12" name="TextBox 11">
              <a:extLst>
                <a:ext uri="{FF2B5EF4-FFF2-40B4-BE49-F238E27FC236}">
                  <a16:creationId xmlns:a16="http://schemas.microsoft.com/office/drawing/2014/main" id="{AA99E350-62E7-4479-BA33-3335D9C7F320}"/>
                </a:ext>
              </a:extLst>
            </p:cNvPr>
            <p:cNvSpPr txBox="1"/>
            <p:nvPr/>
          </p:nvSpPr>
          <p:spPr>
            <a:xfrm>
              <a:off x="6082457" y="4599692"/>
              <a:ext cx="2723823" cy="523220"/>
            </a:xfrm>
            <a:prstGeom prst="rect">
              <a:avLst/>
            </a:prstGeom>
            <a:noFill/>
          </p:spPr>
          <p:txBody>
            <a:bodyPr wrap="none" rtlCol="0">
              <a:spAutoFit/>
            </a:bodyPr>
            <a:lstStyle/>
            <a:p>
              <a:r>
                <a:rPr lang="en-GB" sz="2800" b="1" dirty="0">
                  <a:solidFill>
                    <a:schemeClr val="bg2"/>
                  </a:solidFill>
                </a:rPr>
                <a:t>LAIV - Fluenz®</a:t>
              </a:r>
            </a:p>
          </p:txBody>
        </p:sp>
        <p:sp>
          <p:nvSpPr>
            <p:cNvPr id="13" name="TextBox 12">
              <a:extLst>
                <a:ext uri="{FF2B5EF4-FFF2-40B4-BE49-F238E27FC236}">
                  <a16:creationId xmlns:a16="http://schemas.microsoft.com/office/drawing/2014/main" id="{A25D5220-CAF3-48E0-9E09-6D0B78655B81}"/>
                </a:ext>
              </a:extLst>
            </p:cNvPr>
            <p:cNvSpPr txBox="1"/>
            <p:nvPr/>
          </p:nvSpPr>
          <p:spPr>
            <a:xfrm>
              <a:off x="6633365" y="4969024"/>
              <a:ext cx="1535998" cy="307777"/>
            </a:xfrm>
            <a:prstGeom prst="rect">
              <a:avLst/>
            </a:prstGeom>
            <a:noFill/>
          </p:spPr>
          <p:txBody>
            <a:bodyPr wrap="none" rtlCol="0">
              <a:spAutoFit/>
            </a:bodyPr>
            <a:lstStyle/>
            <a:p>
              <a:r>
                <a:rPr lang="en-GB" sz="1400" i="1" dirty="0">
                  <a:solidFill>
                    <a:schemeClr val="bg2"/>
                  </a:solidFill>
                </a:rPr>
                <a:t>“Live-attenuated”</a:t>
              </a:r>
            </a:p>
          </p:txBody>
        </p:sp>
      </p:grpSp>
      <p:pic>
        <p:nvPicPr>
          <p:cNvPr id="14" name="Picture 13" descr="A box of medicine with a syringe&#10;&#10;AI-generated content may be incorrect.">
            <a:extLst>
              <a:ext uri="{FF2B5EF4-FFF2-40B4-BE49-F238E27FC236}">
                <a16:creationId xmlns:a16="http://schemas.microsoft.com/office/drawing/2014/main" id="{E4E1F3FB-77E2-BBE8-ACE2-4EB3D09C92AA}"/>
              </a:ext>
            </a:extLst>
          </p:cNvPr>
          <p:cNvPicPr/>
          <p:nvPr/>
        </p:nvPicPr>
        <p:blipFill>
          <a:blip r:embed="rId3"/>
          <a:srcRect l="9756" t="7591" r="7880" b="13861"/>
          <a:stretch>
            <a:fillRect/>
          </a:stretch>
        </p:blipFill>
        <p:spPr>
          <a:xfrm>
            <a:off x="693956" y="3488462"/>
            <a:ext cx="2788467" cy="1773951"/>
          </a:xfrm>
          <a:prstGeom prst="rect">
            <a:avLst/>
          </a:prstGeom>
        </p:spPr>
      </p:pic>
      <p:pic>
        <p:nvPicPr>
          <p:cNvPr id="15" name="Picture 14">
            <a:extLst>
              <a:ext uri="{FF2B5EF4-FFF2-40B4-BE49-F238E27FC236}">
                <a16:creationId xmlns:a16="http://schemas.microsoft.com/office/drawing/2014/main" id="{B6303A15-69FF-4F7D-96D4-87E83A7918DF}"/>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031716" y="3497668"/>
            <a:ext cx="2663334" cy="2169351"/>
          </a:xfrm>
          <a:prstGeom prst="rect">
            <a:avLst/>
          </a:prstGeom>
          <a:noFill/>
          <a:ln>
            <a:noFill/>
          </a:ln>
        </p:spPr>
      </p:pic>
    </p:spTree>
    <p:extLst>
      <p:ext uri="{BB962C8B-B14F-4D97-AF65-F5344CB8AC3E}">
        <p14:creationId xmlns:p14="http://schemas.microsoft.com/office/powerpoint/2010/main" val="6408557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143000"/>
            <a:ext cx="8568951" cy="4590256"/>
          </a:xfrm>
        </p:spPr>
        <p:txBody>
          <a:bodyPr/>
          <a:lstStyle/>
          <a:p>
            <a:r>
              <a:rPr lang="en-GB" sz="1800" dirty="0"/>
              <a:t>	</a:t>
            </a:r>
            <a:r>
              <a:rPr lang="en-GB" sz="1800" dirty="0" err="1"/>
              <a:t>IIVc</a:t>
            </a:r>
            <a:r>
              <a:rPr lang="en-GB" sz="1800" dirty="0"/>
              <a:t> is supplied in single-dose prefilled syringes, with a plunger stopper (</a:t>
            </a:r>
            <a:r>
              <a:rPr lang="en-GB" sz="1800" dirty="0" err="1"/>
              <a:t>bromobutyl</a:t>
            </a:r>
            <a:r>
              <a:rPr lang="en-GB" sz="1800" dirty="0"/>
              <a:t> rubber), with attached needle. None of the components of this staked needle prefilled syringe presentation that are in direct contact with the vaccine (syringe barrel, plunger and rubber stopper) are made with natural rubber latex. </a:t>
            </a:r>
            <a:r>
              <a:rPr lang="en-GB" sz="1800" i="1" dirty="0"/>
              <a:t>The needle shield contains natural rubber latex</a:t>
            </a:r>
            <a:r>
              <a:rPr lang="en-GB" sz="1800" dirty="0"/>
              <a:t>. The risk of allergy is extremely small and is considered to be safe in those patients that have latex allergy / latex anaphylaxis.</a:t>
            </a:r>
          </a:p>
          <a:p>
            <a:br>
              <a:rPr lang="en-GB" sz="1800" dirty="0"/>
            </a:br>
            <a:r>
              <a:rPr lang="en-GB" sz="1800" dirty="0"/>
              <a:t>Please refer to the Green Book Chapter 6: Contraindications and special considerations for further information </a:t>
            </a:r>
            <a:r>
              <a:rPr lang="en-GB" sz="1800" u="sng" dirty="0">
                <a:hlinkClick r:id="rId3"/>
              </a:rPr>
              <a:t>https://www.gov.uk/government/publications/contraindications-and-special-considerations-the-green-book-chapter-6</a:t>
            </a:r>
            <a:r>
              <a:rPr lang="en-GB" sz="1800" dirty="0"/>
              <a:t> </a:t>
            </a:r>
          </a:p>
          <a:p>
            <a:endParaRPr lang="en-GB" dirty="0"/>
          </a:p>
        </p:txBody>
      </p:sp>
      <p:sp>
        <p:nvSpPr>
          <p:cNvPr id="6" name="Title 10"/>
          <p:cNvSpPr txBox="1">
            <a:spLocks/>
          </p:cNvSpPr>
          <p:nvPr/>
        </p:nvSpPr>
        <p:spPr bwMode="auto">
          <a:xfrm>
            <a:off x="683568" y="332656"/>
            <a:ext cx="8077200" cy="810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l" rtl="0" eaLnBrk="0" fontAlgn="base" hangingPunct="0">
              <a:spcBef>
                <a:spcPct val="0"/>
              </a:spcBef>
              <a:spcAft>
                <a:spcPct val="0"/>
              </a:spcAft>
              <a:defRPr sz="4000" b="1">
                <a:solidFill>
                  <a:srgbClr val="00B5CC"/>
                </a:solidFill>
                <a:latin typeface="+mj-lt"/>
                <a:ea typeface="+mj-ea"/>
                <a:cs typeface="+mj-cs"/>
              </a:defRPr>
            </a:lvl1pPr>
            <a:lvl2pPr algn="l" rtl="0" eaLnBrk="0" fontAlgn="base" hangingPunct="0">
              <a:spcBef>
                <a:spcPct val="0"/>
              </a:spcBef>
              <a:spcAft>
                <a:spcPct val="0"/>
              </a:spcAft>
              <a:defRPr sz="4000" b="1">
                <a:solidFill>
                  <a:srgbClr val="00B5CC"/>
                </a:solidFill>
                <a:latin typeface="Arial" pitchFamily="34" charset="0"/>
              </a:defRPr>
            </a:lvl2pPr>
            <a:lvl3pPr algn="l" rtl="0" eaLnBrk="0" fontAlgn="base" hangingPunct="0">
              <a:spcBef>
                <a:spcPct val="0"/>
              </a:spcBef>
              <a:spcAft>
                <a:spcPct val="0"/>
              </a:spcAft>
              <a:defRPr sz="4000" b="1">
                <a:solidFill>
                  <a:srgbClr val="00B5CC"/>
                </a:solidFill>
                <a:latin typeface="Arial" pitchFamily="34" charset="0"/>
              </a:defRPr>
            </a:lvl3pPr>
            <a:lvl4pPr algn="l" rtl="0" eaLnBrk="0" fontAlgn="base" hangingPunct="0">
              <a:spcBef>
                <a:spcPct val="0"/>
              </a:spcBef>
              <a:spcAft>
                <a:spcPct val="0"/>
              </a:spcAft>
              <a:defRPr sz="4000" b="1">
                <a:solidFill>
                  <a:srgbClr val="00B5CC"/>
                </a:solidFill>
                <a:latin typeface="Arial" pitchFamily="34" charset="0"/>
              </a:defRPr>
            </a:lvl4pPr>
            <a:lvl5pPr algn="l" rtl="0" eaLnBrk="0" fontAlgn="base" hangingPunct="0">
              <a:spcBef>
                <a:spcPct val="0"/>
              </a:spcBef>
              <a:spcAft>
                <a:spcPct val="0"/>
              </a:spcAft>
              <a:defRPr sz="4000" b="1">
                <a:solidFill>
                  <a:srgbClr val="00B5CC"/>
                </a:solidFill>
                <a:latin typeface="Arial" pitchFamily="34" charset="0"/>
              </a:defRPr>
            </a:lvl5pPr>
            <a:lvl6pPr marL="457200" algn="l" rtl="0" fontAlgn="base">
              <a:spcBef>
                <a:spcPct val="0"/>
              </a:spcBef>
              <a:spcAft>
                <a:spcPct val="0"/>
              </a:spcAft>
              <a:defRPr sz="4000" b="1">
                <a:solidFill>
                  <a:srgbClr val="00B5CC"/>
                </a:solidFill>
                <a:latin typeface="Arial" pitchFamily="34" charset="0"/>
              </a:defRPr>
            </a:lvl6pPr>
            <a:lvl7pPr marL="914400" algn="l" rtl="0" fontAlgn="base">
              <a:spcBef>
                <a:spcPct val="0"/>
              </a:spcBef>
              <a:spcAft>
                <a:spcPct val="0"/>
              </a:spcAft>
              <a:defRPr sz="4000" b="1">
                <a:solidFill>
                  <a:srgbClr val="00B5CC"/>
                </a:solidFill>
                <a:latin typeface="Arial" pitchFamily="34" charset="0"/>
              </a:defRPr>
            </a:lvl7pPr>
            <a:lvl8pPr marL="1371600" algn="l" rtl="0" fontAlgn="base">
              <a:spcBef>
                <a:spcPct val="0"/>
              </a:spcBef>
              <a:spcAft>
                <a:spcPct val="0"/>
              </a:spcAft>
              <a:defRPr sz="4000" b="1">
                <a:solidFill>
                  <a:srgbClr val="00B5CC"/>
                </a:solidFill>
                <a:latin typeface="Arial" pitchFamily="34" charset="0"/>
              </a:defRPr>
            </a:lvl8pPr>
            <a:lvl9pPr marL="1828800" algn="l" rtl="0" fontAlgn="base">
              <a:spcBef>
                <a:spcPct val="0"/>
              </a:spcBef>
              <a:spcAft>
                <a:spcPct val="0"/>
              </a:spcAft>
              <a:defRPr sz="4000" b="1">
                <a:solidFill>
                  <a:srgbClr val="00B5CC"/>
                </a:solidFill>
                <a:latin typeface="Arial" pitchFamily="34" charset="0"/>
              </a:defRPr>
            </a:lvl9pPr>
          </a:lstStyle>
          <a:p>
            <a:r>
              <a:rPr lang="en-GB" sz="3200" kern="0" dirty="0">
                <a:solidFill>
                  <a:srgbClr val="00B0F0"/>
                </a:solidFill>
              </a:rPr>
              <a:t>Latex allergy</a:t>
            </a:r>
            <a:endParaRPr lang="en-GB" kern="0" dirty="0">
              <a:solidFill>
                <a:srgbClr val="FF0000"/>
              </a:solidFill>
            </a:endParaRPr>
          </a:p>
        </p:txBody>
      </p:sp>
    </p:spTree>
    <p:extLst>
      <p:ext uri="{BB962C8B-B14F-4D97-AF65-F5344CB8AC3E}">
        <p14:creationId xmlns:p14="http://schemas.microsoft.com/office/powerpoint/2010/main" val="4652022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F6444-44EC-4E4E-9668-4408E455AB24}"/>
              </a:ext>
            </a:extLst>
          </p:cNvPr>
          <p:cNvSpPr>
            <a:spLocks noGrp="1"/>
          </p:cNvSpPr>
          <p:nvPr>
            <p:ph type="title"/>
          </p:nvPr>
        </p:nvSpPr>
        <p:spPr>
          <a:xfrm>
            <a:off x="685800" y="188640"/>
            <a:ext cx="8077200" cy="792088"/>
          </a:xfrm>
        </p:spPr>
        <p:txBody>
          <a:bodyPr/>
          <a:lstStyle/>
          <a:p>
            <a:r>
              <a:rPr lang="en-GB" sz="3200" dirty="0">
                <a:solidFill>
                  <a:srgbClr val="00B0F0"/>
                </a:solidFill>
              </a:rPr>
              <a:t>Porcine gelatine</a:t>
            </a:r>
          </a:p>
        </p:txBody>
      </p:sp>
      <p:sp>
        <p:nvSpPr>
          <p:cNvPr id="3" name="Content Placeholder 2">
            <a:extLst>
              <a:ext uri="{FF2B5EF4-FFF2-40B4-BE49-F238E27FC236}">
                <a16:creationId xmlns:a16="http://schemas.microsoft.com/office/drawing/2014/main" id="{EE8978AF-D686-432D-AFB6-DCA824C67E8D}"/>
              </a:ext>
            </a:extLst>
          </p:cNvPr>
          <p:cNvSpPr>
            <a:spLocks noGrp="1"/>
          </p:cNvSpPr>
          <p:nvPr>
            <p:ph idx="1"/>
          </p:nvPr>
        </p:nvSpPr>
        <p:spPr>
          <a:xfrm>
            <a:off x="685800" y="980728"/>
            <a:ext cx="8077200" cy="4581872"/>
          </a:xfrm>
        </p:spPr>
        <p:txBody>
          <a:bodyPr/>
          <a:lstStyle/>
          <a:p>
            <a:pPr>
              <a:lnSpc>
                <a:spcPct val="110000"/>
              </a:lnSpc>
              <a:buSzPct val="100000"/>
              <a:buFont typeface="Wingdings" panose="05000000000000000000" pitchFamily="2" charset="2"/>
              <a:buChar char="Ø"/>
            </a:pPr>
            <a:r>
              <a:rPr lang="en-GB" sz="2000" dirty="0"/>
              <a:t>the LAIV contains a highly purified form of gelatine derived from pigs</a:t>
            </a:r>
          </a:p>
          <a:p>
            <a:pPr>
              <a:lnSpc>
                <a:spcPct val="110000"/>
              </a:lnSpc>
              <a:buSzPct val="100000"/>
              <a:buFont typeface="Wingdings" panose="05000000000000000000" pitchFamily="2" charset="2"/>
              <a:buChar char="Ø"/>
            </a:pPr>
            <a:r>
              <a:rPr lang="en-GB" sz="2000" dirty="0"/>
              <a:t>gelatine is used in LAIV as a stabiliser - it protects the live viruses from the effects of temperature</a:t>
            </a:r>
          </a:p>
          <a:p>
            <a:pPr>
              <a:lnSpc>
                <a:spcPct val="110000"/>
              </a:lnSpc>
              <a:buSzPct val="100000"/>
              <a:buFont typeface="Wingdings" panose="05000000000000000000" pitchFamily="2" charset="2"/>
              <a:buChar char="Ø"/>
            </a:pPr>
            <a:r>
              <a:rPr lang="en-GB" sz="2000" dirty="0"/>
              <a:t>gelatine is commonly used in a range of pharmaceutical products, including many capsules and some vaccines</a:t>
            </a:r>
          </a:p>
          <a:p>
            <a:pPr>
              <a:lnSpc>
                <a:spcPct val="110000"/>
              </a:lnSpc>
              <a:buSzPct val="100000"/>
              <a:buFont typeface="Wingdings" panose="05000000000000000000" pitchFamily="2" charset="2"/>
              <a:buChar char="Ø"/>
            </a:pPr>
            <a:r>
              <a:rPr lang="en-GB" sz="2000" dirty="0"/>
              <a:t>there is no other live attenuated flu vaccine available that does not contain porcine gelatine. The manufacturer of LAIV (</a:t>
            </a:r>
            <a:r>
              <a:rPr lang="en-GB" sz="2000" dirty="0" err="1"/>
              <a:t>Fluenz</a:t>
            </a:r>
            <a:r>
              <a:rPr lang="en-GB" sz="2000" dirty="0">
                <a:latin typeface="Arial" panose="020B0604020202020204" pitchFamily="34" charset="0"/>
                <a:cs typeface="Arial" panose="020B0604020202020204" pitchFamily="34" charset="0"/>
              </a:rPr>
              <a:t>®</a:t>
            </a:r>
            <a:r>
              <a:rPr lang="en-GB" sz="2000" dirty="0"/>
              <a:t>) tested 40 potential stabilisers – gelatine was chosen because without it, stability was significantly reduced  </a:t>
            </a:r>
          </a:p>
          <a:p>
            <a:pPr>
              <a:lnSpc>
                <a:spcPct val="110000"/>
              </a:lnSpc>
              <a:buSzPct val="100000"/>
              <a:buFont typeface="Wingdings" panose="05000000000000000000" pitchFamily="2" charset="2"/>
              <a:buChar char="Ø"/>
            </a:pPr>
            <a:r>
              <a:rPr lang="en-GB" sz="2000" dirty="0"/>
              <a:t>for eligible children whose parents refuse LAIV due to the porcine gelatine content, the injectable </a:t>
            </a:r>
            <a:r>
              <a:rPr lang="en-US" sz="2000" dirty="0" err="1"/>
              <a:t>IIVc</a:t>
            </a:r>
            <a:r>
              <a:rPr lang="en-US" sz="2000" dirty="0"/>
              <a:t> </a:t>
            </a:r>
            <a:r>
              <a:rPr lang="en-GB" sz="2000" dirty="0">
                <a:latin typeface="Arial" panose="020B0604020202020204" pitchFamily="34" charset="0"/>
                <a:ea typeface="Times New Roman" panose="02020603050405020304" pitchFamily="18" charset="0"/>
                <a:cs typeface="Times New Roman" panose="02020603050405020304" pitchFamily="18" charset="0"/>
              </a:rPr>
              <a:t>can be offered</a:t>
            </a:r>
            <a:endParaRPr lang="en-GB" sz="2000" dirty="0"/>
          </a:p>
          <a:p>
            <a:endParaRPr lang="en-GB" dirty="0"/>
          </a:p>
        </p:txBody>
      </p:sp>
    </p:spTree>
    <p:extLst>
      <p:ext uri="{BB962C8B-B14F-4D97-AF65-F5344CB8AC3E}">
        <p14:creationId xmlns:p14="http://schemas.microsoft.com/office/powerpoint/2010/main" val="41482996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56E8F-1991-4870-83AE-E0D537973332}"/>
              </a:ext>
            </a:extLst>
          </p:cNvPr>
          <p:cNvSpPr>
            <a:spLocks noGrp="1"/>
          </p:cNvSpPr>
          <p:nvPr>
            <p:ph type="title"/>
          </p:nvPr>
        </p:nvSpPr>
        <p:spPr>
          <a:xfrm>
            <a:off x="685800" y="116632"/>
            <a:ext cx="8077200" cy="792088"/>
          </a:xfrm>
        </p:spPr>
        <p:txBody>
          <a:bodyPr/>
          <a:lstStyle/>
          <a:p>
            <a:r>
              <a:rPr lang="en-GB" sz="3200" dirty="0">
                <a:solidFill>
                  <a:srgbClr val="00B0F0"/>
                </a:solidFill>
              </a:rPr>
              <a:t>LAIV and ‘viral shedding’</a:t>
            </a:r>
          </a:p>
        </p:txBody>
      </p:sp>
      <p:sp>
        <p:nvSpPr>
          <p:cNvPr id="3" name="Content Placeholder 2">
            <a:extLst>
              <a:ext uri="{FF2B5EF4-FFF2-40B4-BE49-F238E27FC236}">
                <a16:creationId xmlns:a16="http://schemas.microsoft.com/office/drawing/2014/main" id="{A3C68B0C-EE9E-45D5-8DC5-4BF052AB4BC2}"/>
              </a:ext>
            </a:extLst>
          </p:cNvPr>
          <p:cNvSpPr>
            <a:spLocks noGrp="1"/>
          </p:cNvSpPr>
          <p:nvPr>
            <p:ph idx="1"/>
          </p:nvPr>
        </p:nvSpPr>
        <p:spPr>
          <a:xfrm>
            <a:off x="685800" y="908720"/>
            <a:ext cx="8077200" cy="4653880"/>
          </a:xfrm>
        </p:spPr>
        <p:txBody>
          <a:bodyPr/>
          <a:lstStyle/>
          <a:p>
            <a:pPr marL="285750" indent="-285750">
              <a:buSzPct val="100000"/>
              <a:buFont typeface="Wingdings" panose="05000000000000000000" pitchFamily="2" charset="2"/>
              <a:buChar char="Ø"/>
            </a:pPr>
            <a:r>
              <a:rPr lang="en-GB" sz="1800" kern="1200" dirty="0">
                <a:solidFill>
                  <a:prstClr val="black"/>
                </a:solidFill>
                <a:latin typeface="Arial" pitchFamily="34" charset="0"/>
                <a:ea typeface="ヒラギノ角ゴ Pro W3" pitchFamily="84" charset="-128"/>
              </a:rPr>
              <a:t>LAIV does not create an external mist of vaccine virus in the air when children are being vaccinated and others in the room should not be at risk of ‘catching’ the vaccine virus</a:t>
            </a:r>
          </a:p>
          <a:p>
            <a:pPr marL="285750" indent="-285750">
              <a:buSzPct val="100000"/>
              <a:buFont typeface="Wingdings" panose="05000000000000000000" pitchFamily="2" charset="2"/>
              <a:buChar char="Ø"/>
            </a:pPr>
            <a:endParaRPr lang="en-GB" sz="1800" dirty="0"/>
          </a:p>
          <a:p>
            <a:pPr marL="285750" indent="-285750">
              <a:buSzPct val="100000"/>
              <a:buFont typeface="Wingdings" panose="05000000000000000000" pitchFamily="2" charset="2"/>
              <a:buChar char="Ø"/>
            </a:pPr>
            <a:r>
              <a:rPr lang="en-GB" sz="1800" kern="1200" dirty="0">
                <a:solidFill>
                  <a:prstClr val="black"/>
                </a:solidFill>
                <a:latin typeface="Arial" pitchFamily="34" charset="0"/>
                <a:ea typeface="ヒラギノ角ゴ Pro W3" pitchFamily="84" charset="-128"/>
              </a:rPr>
              <a:t>administration of the intranasal vaccine delivers just 0.1ml of fluid straight into each nostril and almost all the fluid is immediately absorbed into the child’s nose</a:t>
            </a:r>
          </a:p>
          <a:p>
            <a:pPr marL="285750" indent="-285750">
              <a:buSzPct val="100000"/>
              <a:buFont typeface="Wingdings" panose="05000000000000000000" pitchFamily="2" charset="2"/>
              <a:buChar char="Ø"/>
            </a:pPr>
            <a:endParaRPr lang="en-GB" sz="1800" kern="1200" dirty="0">
              <a:solidFill>
                <a:prstClr val="black"/>
              </a:solidFill>
              <a:latin typeface="Arial" pitchFamily="34" charset="0"/>
              <a:ea typeface="ヒラギノ角ゴ Pro W3" pitchFamily="84" charset="-128"/>
            </a:endParaRPr>
          </a:p>
          <a:p>
            <a:pPr marL="285750" indent="-285750">
              <a:buSzPct val="100000"/>
              <a:buFont typeface="Wingdings" panose="05000000000000000000" pitchFamily="2" charset="2"/>
              <a:buChar char="Ø"/>
            </a:pPr>
            <a:r>
              <a:rPr lang="en-GB" sz="1800" kern="1200" dirty="0">
                <a:solidFill>
                  <a:prstClr val="black"/>
                </a:solidFill>
                <a:latin typeface="Arial" pitchFamily="34" charset="0"/>
                <a:ea typeface="ヒラギノ角ゴ Pro W3" pitchFamily="84" charset="-128"/>
              </a:rPr>
              <a:t>although vaccinated children are known to shed virus a few days after vaccination, the vaccine virus that is shed is less able to spread from person to person than natural flu infection </a:t>
            </a:r>
          </a:p>
          <a:p>
            <a:pPr marL="285750" indent="-285750">
              <a:buSzPct val="100000"/>
              <a:buFont typeface="Wingdings" panose="05000000000000000000" pitchFamily="2" charset="2"/>
              <a:buChar char="Ø"/>
            </a:pPr>
            <a:endParaRPr lang="en-GB" sz="1800" kern="1200" dirty="0">
              <a:solidFill>
                <a:prstClr val="black"/>
              </a:solidFill>
              <a:latin typeface="Arial" pitchFamily="34" charset="0"/>
              <a:ea typeface="ヒラギノ角ゴ Pro W3" pitchFamily="84" charset="-128"/>
            </a:endParaRPr>
          </a:p>
          <a:p>
            <a:pPr marL="285750" indent="-285750">
              <a:buSzPct val="100000"/>
              <a:buFont typeface="Wingdings" panose="05000000000000000000" pitchFamily="2" charset="2"/>
              <a:buChar char="Ø"/>
            </a:pPr>
            <a:r>
              <a:rPr lang="en-GB" sz="1800" kern="1200" dirty="0">
                <a:solidFill>
                  <a:prstClr val="black"/>
                </a:solidFill>
                <a:latin typeface="Arial" pitchFamily="34" charset="0"/>
                <a:ea typeface="ヒラギノ角ゴ Pro W3" pitchFamily="84" charset="-128"/>
              </a:rPr>
              <a:t>the amount of virus shed is normally below the levels needed to pass on infection to others and the virus does not survive for long outside of the body. This is in contrast to natural flu infection, which spreads easily during the flu season </a:t>
            </a:r>
          </a:p>
          <a:p>
            <a:pPr marL="457200" indent="-457200">
              <a:buFont typeface="Arial" panose="020B0604020202020204" pitchFamily="34" charset="0"/>
              <a:buChar char="•"/>
            </a:pPr>
            <a:endParaRPr lang="en-GB" sz="1800" kern="1200" dirty="0">
              <a:solidFill>
                <a:prstClr val="black"/>
              </a:solidFill>
              <a:latin typeface="Arial" pitchFamily="34" charset="0"/>
              <a:ea typeface="ヒラギノ角ゴ Pro W3" pitchFamily="84" charset="-128"/>
            </a:endParaRPr>
          </a:p>
          <a:p>
            <a:pPr marL="457200" indent="-457200">
              <a:buFont typeface="Arial" panose="020B0604020202020204" pitchFamily="34" charset="0"/>
              <a:buChar char="•"/>
            </a:pPr>
            <a:endParaRPr lang="en-GB" dirty="0"/>
          </a:p>
        </p:txBody>
      </p:sp>
    </p:spTree>
    <p:extLst>
      <p:ext uri="{BB962C8B-B14F-4D97-AF65-F5344CB8AC3E}">
        <p14:creationId xmlns:p14="http://schemas.microsoft.com/office/powerpoint/2010/main" val="12571525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p:cNvSpPr>
            <a:spLocks noGrp="1" noChangeArrowheads="1"/>
          </p:cNvSpPr>
          <p:nvPr>
            <p:ph idx="1"/>
          </p:nvPr>
        </p:nvSpPr>
        <p:spPr>
          <a:xfrm>
            <a:off x="395536" y="1052736"/>
            <a:ext cx="8422704" cy="4260726"/>
          </a:xfrm>
        </p:spPr>
        <p:txBody>
          <a:bodyPr/>
          <a:lstStyle/>
          <a:p>
            <a:pPr>
              <a:lnSpc>
                <a:spcPct val="90000"/>
              </a:lnSpc>
              <a:spcBef>
                <a:spcPct val="0"/>
              </a:spcBef>
              <a:buSzPct val="100000"/>
              <a:buFont typeface="Wingdings" panose="05000000000000000000" pitchFamily="2" charset="2"/>
              <a:buChar char="Ø"/>
            </a:pPr>
            <a:r>
              <a:rPr lang="en-GB" sz="1800" dirty="0">
                <a:ea typeface="ヒラギノ角ゴ Pro W3" charset="-128"/>
                <a:cs typeface="ヒラギノ角ゴ Pro W3" charset="-128"/>
              </a:rPr>
              <a:t>there is a theoretical potential for transmission of live attenuated virus to immunocompromised contacts - risk is for one to two weeks following vaccination with LAIV</a:t>
            </a:r>
          </a:p>
          <a:p>
            <a:pPr marL="285750" indent="-285750">
              <a:lnSpc>
                <a:spcPct val="90000"/>
              </a:lnSpc>
              <a:spcBef>
                <a:spcPct val="0"/>
              </a:spcBef>
              <a:buSzPct val="100000"/>
              <a:buFont typeface="Wingdings" panose="05000000000000000000" pitchFamily="2" charset="2"/>
              <a:buChar char="Ø"/>
            </a:pPr>
            <a:endParaRPr lang="en-GB" sz="1800" dirty="0">
              <a:ea typeface="ヒラギノ角ゴ Pro W3" charset="-128"/>
              <a:cs typeface="ヒラギノ角ゴ Pro W3" charset="-128"/>
            </a:endParaRPr>
          </a:p>
          <a:p>
            <a:pPr>
              <a:lnSpc>
                <a:spcPct val="90000"/>
              </a:lnSpc>
              <a:spcBef>
                <a:spcPct val="0"/>
              </a:spcBef>
              <a:buSzPct val="100000"/>
              <a:buFont typeface="Wingdings" panose="05000000000000000000" pitchFamily="2" charset="2"/>
              <a:buChar char="Ø"/>
            </a:pPr>
            <a:r>
              <a:rPr lang="en-GB" sz="1800" dirty="0"/>
              <a:t>extensive use of LAIV in the UK (over 25 million doses) – no reports of illness among immunocompromised patients inadvertently exposed to vaccinated children</a:t>
            </a:r>
          </a:p>
          <a:p>
            <a:pPr>
              <a:lnSpc>
                <a:spcPct val="90000"/>
              </a:lnSpc>
              <a:spcBef>
                <a:spcPct val="0"/>
              </a:spcBef>
              <a:buSzPct val="100000"/>
              <a:buFont typeface="Wingdings" panose="05000000000000000000" pitchFamily="2" charset="2"/>
              <a:buChar char="Ø"/>
            </a:pPr>
            <a:endParaRPr lang="en-GB" sz="1800" dirty="0">
              <a:ea typeface="ヒラギノ角ゴ Pro W3" charset="-128"/>
              <a:cs typeface="ヒラギノ角ゴ Pro W3" charset="-128"/>
            </a:endParaRPr>
          </a:p>
          <a:p>
            <a:pPr>
              <a:lnSpc>
                <a:spcPct val="90000"/>
              </a:lnSpc>
              <a:spcBef>
                <a:spcPct val="0"/>
              </a:spcBef>
              <a:buSzPct val="100000"/>
              <a:buFont typeface="Wingdings" panose="05000000000000000000" pitchFamily="2" charset="2"/>
              <a:buChar char="Ø"/>
            </a:pPr>
            <a:r>
              <a:rPr lang="en-GB" sz="1800" dirty="0">
                <a:ea typeface="ヒラギノ角ゴ Pro W3" charset="-128"/>
                <a:cs typeface="ヒラギノ角ゴ Pro W3" charset="-128"/>
              </a:rPr>
              <a:t>however, where close contact with </a:t>
            </a:r>
            <a:r>
              <a:rPr lang="en-GB" sz="1800" b="1" dirty="0">
                <a:ea typeface="ヒラギノ角ゴ Pro W3" charset="-128"/>
                <a:cs typeface="ヒラギノ角ゴ Pro W3" charset="-128"/>
              </a:rPr>
              <a:t>severely immunocompromised patients </a:t>
            </a:r>
            <a:r>
              <a:rPr lang="en-GB" sz="1800" dirty="0">
                <a:ea typeface="ヒラギノ角ゴ Pro W3" charset="-128"/>
                <a:cs typeface="ヒラギノ角ゴ Pro W3" charset="-128"/>
              </a:rPr>
              <a:t>(e.g. bone marrow transplant patients requiring isolation) is likely/unavoidable (e.g. household members) consider an appropriate inactivated flu vaccine instead</a:t>
            </a:r>
          </a:p>
          <a:p>
            <a:pPr>
              <a:lnSpc>
                <a:spcPct val="90000"/>
              </a:lnSpc>
              <a:spcBef>
                <a:spcPct val="0"/>
              </a:spcBef>
              <a:buSzPct val="100000"/>
              <a:buFont typeface="Wingdings" panose="05000000000000000000" pitchFamily="2" charset="2"/>
              <a:buChar char="Ø"/>
            </a:pPr>
            <a:endParaRPr lang="en-GB" sz="1800" dirty="0">
              <a:ea typeface="ヒラギノ角ゴ Pro W3" charset="-128"/>
              <a:cs typeface="ヒラギノ角ゴ Pro W3" charset="-128"/>
            </a:endParaRPr>
          </a:p>
          <a:p>
            <a:pPr>
              <a:buSzPct val="100000"/>
              <a:buFont typeface="Wingdings" panose="05000000000000000000" pitchFamily="2" charset="2"/>
              <a:buChar char="Ø"/>
            </a:pPr>
            <a:r>
              <a:rPr lang="en-GB" sz="1800" dirty="0"/>
              <a:t>no reports of transmission of vaccine virus in healthcare settings</a:t>
            </a:r>
          </a:p>
          <a:p>
            <a:pPr>
              <a:buSzPct val="100000"/>
              <a:buFont typeface="Wingdings" panose="05000000000000000000" pitchFamily="2" charset="2"/>
              <a:buChar char="Ø"/>
            </a:pPr>
            <a:endParaRPr lang="en-GB" sz="1800" dirty="0"/>
          </a:p>
          <a:p>
            <a:pPr>
              <a:buSzPct val="100000"/>
              <a:buFont typeface="Wingdings" panose="05000000000000000000" pitchFamily="2" charset="2"/>
              <a:buChar char="Ø"/>
            </a:pPr>
            <a:r>
              <a:rPr lang="en-GB" sz="1800" dirty="0"/>
              <a:t>as a precaution, however, </a:t>
            </a:r>
            <a:r>
              <a:rPr lang="en-GB" sz="1800" b="1" dirty="0"/>
              <a:t>very severely immunosuppressed healthcare workers should not administer LAIV</a:t>
            </a:r>
          </a:p>
          <a:p>
            <a:pPr marL="0" indent="0"/>
            <a:endParaRPr lang="en-GB" sz="2000" b="1" dirty="0"/>
          </a:p>
          <a:p>
            <a:pPr>
              <a:lnSpc>
                <a:spcPct val="90000"/>
              </a:lnSpc>
              <a:spcBef>
                <a:spcPct val="0"/>
              </a:spcBef>
              <a:buFont typeface="Wingdings" panose="05000000000000000000" pitchFamily="2" charset="2"/>
              <a:buChar char="Ø"/>
            </a:pPr>
            <a:endParaRPr lang="en-GB" sz="2000" dirty="0">
              <a:latin typeface="Arial" charset="0"/>
              <a:ea typeface="ヒラギノ角ゴ Pro W3" charset="-128"/>
              <a:cs typeface="ヒラギノ角ゴ Pro W3" charset="-128"/>
            </a:endParaRPr>
          </a:p>
          <a:p>
            <a:pPr>
              <a:lnSpc>
                <a:spcPct val="90000"/>
              </a:lnSpc>
              <a:spcBef>
                <a:spcPct val="0"/>
              </a:spcBef>
            </a:pPr>
            <a:endParaRPr lang="en-GB" sz="2000" dirty="0">
              <a:latin typeface="Arial" charset="0"/>
              <a:ea typeface="ヒラギノ角ゴ Pro W3" charset="-128"/>
              <a:cs typeface="ヒラギノ角ゴ Pro W3" charset="-128"/>
            </a:endParaRPr>
          </a:p>
          <a:p>
            <a:pPr>
              <a:lnSpc>
                <a:spcPct val="90000"/>
              </a:lnSpc>
              <a:spcBef>
                <a:spcPct val="0"/>
              </a:spcBef>
            </a:pPr>
            <a:endParaRPr lang="en-GB" sz="1600" dirty="0">
              <a:latin typeface="Arial" charset="0"/>
              <a:ea typeface="ヒラギノ角ゴ Pro W3" charset="-128"/>
              <a:cs typeface="ヒラギノ角ゴ Pro W3" charset="-128"/>
            </a:endParaRPr>
          </a:p>
        </p:txBody>
      </p:sp>
      <p:sp>
        <p:nvSpPr>
          <p:cNvPr id="6" name="Rectangle 2"/>
          <p:cNvSpPr txBox="1">
            <a:spLocks noChangeArrowheads="1"/>
          </p:cNvSpPr>
          <p:nvPr/>
        </p:nvSpPr>
        <p:spPr>
          <a:xfrm>
            <a:off x="503715" y="332656"/>
            <a:ext cx="8638728" cy="792088"/>
          </a:xfrm>
          <a:prstGeom prst="rect">
            <a:avLst/>
          </a:prstGeom>
        </p:spPr>
        <p:txBody>
          <a:bodyPr vert="horz" wrap="square" lIns="0" tIns="0" rIns="0" bIns="0" numCol="1" rtlCol="0" anchor="t" anchorCtr="0" compatLnSpc="1">
            <a:prstTxWarp prst="textNoShape">
              <a:avLst/>
            </a:prstTxWarp>
            <a:noAutofit/>
          </a:bodyPr>
          <a:lstStyle/>
          <a:p>
            <a:pPr eaLnBrk="0" fontAlgn="base" hangingPunct="0">
              <a:spcBef>
                <a:spcPts val="600"/>
              </a:spcBef>
              <a:spcAft>
                <a:spcPts val="600"/>
              </a:spcAft>
              <a:defRPr/>
            </a:pPr>
            <a:r>
              <a:rPr lang="en-GB" sz="3200" b="1" kern="0" dirty="0">
                <a:solidFill>
                  <a:srgbClr val="00B0F0"/>
                </a:solidFill>
                <a:ea typeface="+mj-ea"/>
                <a:cs typeface="+mj-cs"/>
              </a:rPr>
              <a:t>Transmission risk from live vaccine</a:t>
            </a:r>
            <a:endParaRPr lang="en-GB" sz="3200" spc="-150" dirty="0">
              <a:solidFill>
                <a:srgbClr val="00B0F0"/>
              </a:solidFill>
              <a:ea typeface="ヒラギノ角ゴ Pro W3" charset="-128"/>
              <a:cs typeface="ヒラギノ角ゴ Pro W3" charset="-128"/>
            </a:endParaRPr>
          </a:p>
        </p:txBody>
      </p:sp>
    </p:spTree>
    <p:extLst>
      <p:ext uri="{BB962C8B-B14F-4D97-AF65-F5344CB8AC3E}">
        <p14:creationId xmlns:p14="http://schemas.microsoft.com/office/powerpoint/2010/main" val="39224930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76672"/>
            <a:ext cx="8460048" cy="792088"/>
          </a:xfrm>
        </p:spPr>
        <p:txBody>
          <a:bodyPr>
            <a:noAutofit/>
          </a:bodyPr>
          <a:lstStyle/>
          <a:p>
            <a:r>
              <a:rPr lang="en-US" sz="3200" dirty="0">
                <a:solidFill>
                  <a:srgbClr val="00B0F0"/>
                </a:solidFill>
              </a:rPr>
              <a:t>Inadvertent administration of LAIV</a:t>
            </a:r>
            <a:br>
              <a:rPr lang="en-GB" sz="3200" b="1" dirty="0">
                <a:solidFill>
                  <a:schemeClr val="accent1">
                    <a:lumMod val="75000"/>
                  </a:schemeClr>
                </a:solidFill>
              </a:rPr>
            </a:br>
            <a:endParaRPr lang="en-GB" sz="3200" dirty="0">
              <a:solidFill>
                <a:schemeClr val="accent1">
                  <a:lumMod val="75000"/>
                </a:schemeClr>
              </a:solidFill>
            </a:endParaRPr>
          </a:p>
        </p:txBody>
      </p:sp>
      <p:sp>
        <p:nvSpPr>
          <p:cNvPr id="3" name="Content Placeholder 2"/>
          <p:cNvSpPr>
            <a:spLocks noGrp="1"/>
          </p:cNvSpPr>
          <p:nvPr>
            <p:ph idx="1"/>
          </p:nvPr>
        </p:nvSpPr>
        <p:spPr>
          <a:xfrm>
            <a:off x="539552" y="1124744"/>
            <a:ext cx="8028000" cy="4739679"/>
          </a:xfrm>
        </p:spPr>
        <p:txBody>
          <a:bodyPr/>
          <a:lstStyle/>
          <a:p>
            <a:pPr>
              <a:buSzPct val="100000"/>
              <a:buFont typeface="Wingdings" panose="05000000000000000000" pitchFamily="2" charset="2"/>
              <a:buChar char="Ø"/>
            </a:pPr>
            <a:r>
              <a:rPr lang="en-US" sz="2000" dirty="0"/>
              <a:t>if an immunocompromised individual receives LAIV the degree of immunosuppression should be assessed</a:t>
            </a:r>
          </a:p>
          <a:p>
            <a:pPr>
              <a:buSzPct val="100000"/>
              <a:buFont typeface="Wingdings" panose="05000000000000000000" pitchFamily="2" charset="2"/>
              <a:buChar char="Ø"/>
            </a:pPr>
            <a:endParaRPr lang="en-US" sz="2000" dirty="0"/>
          </a:p>
          <a:p>
            <a:pPr>
              <a:buSzPct val="100000"/>
              <a:buFont typeface="Wingdings" panose="05000000000000000000" pitchFamily="2" charset="2"/>
              <a:buChar char="Ø"/>
            </a:pPr>
            <a:r>
              <a:rPr lang="en-US" sz="2000" dirty="0"/>
              <a:t>if patient is severely immunocompromised, antiviral prophylaxis should be considered</a:t>
            </a:r>
          </a:p>
          <a:p>
            <a:pPr>
              <a:buSzPct val="100000"/>
              <a:buFont typeface="Wingdings" panose="05000000000000000000" pitchFamily="2" charset="2"/>
              <a:buChar char="Ø"/>
            </a:pPr>
            <a:endParaRPr lang="en-US" sz="2000" dirty="0"/>
          </a:p>
          <a:p>
            <a:pPr>
              <a:buSzPct val="100000"/>
              <a:buFont typeface="Wingdings" panose="05000000000000000000" pitchFamily="2" charset="2"/>
              <a:buChar char="Ø"/>
            </a:pPr>
            <a:r>
              <a:rPr lang="en-US" sz="2000" dirty="0"/>
              <a:t>otherwise they should be advised to seek medical advice if they develop flu-like symptoms in the four days following administration of the vaccine</a:t>
            </a:r>
          </a:p>
          <a:p>
            <a:pPr>
              <a:buSzPct val="100000"/>
              <a:buFont typeface="Wingdings" panose="05000000000000000000" pitchFamily="2" charset="2"/>
              <a:buChar char="Ø"/>
            </a:pPr>
            <a:endParaRPr lang="en-US" sz="2000" dirty="0"/>
          </a:p>
          <a:p>
            <a:pPr>
              <a:buSzPct val="100000"/>
              <a:buFont typeface="Wingdings" panose="05000000000000000000" pitchFamily="2" charset="2"/>
              <a:buChar char="Ø"/>
            </a:pPr>
            <a:r>
              <a:rPr lang="en-US" sz="2000" dirty="0"/>
              <a:t>if antivirals are used for prophylaxis or treatment, patient should also be offered inactivated flu vaccine in order to maximise their protection (this can be given straight away)</a:t>
            </a:r>
            <a:endParaRPr lang="en-GB" sz="2000" dirty="0"/>
          </a:p>
          <a:p>
            <a:endParaRPr lang="en-GB" sz="2400" dirty="0"/>
          </a:p>
        </p:txBody>
      </p:sp>
      <p:sp>
        <p:nvSpPr>
          <p:cNvPr id="4" name="Slide Number Placeholder 3"/>
          <p:cNvSpPr>
            <a:spLocks noGrp="1"/>
          </p:cNvSpPr>
          <p:nvPr>
            <p:ph type="sldNum" sz="quarter" idx="4294967295"/>
          </p:nvPr>
        </p:nvSpPr>
        <p:spPr>
          <a:xfrm>
            <a:off x="0" y="6308725"/>
            <a:ext cx="9144000" cy="549275"/>
          </a:xfrm>
          <a:prstGeom prst="rect">
            <a:avLst/>
          </a:prstGeom>
        </p:spPr>
        <p:txBody>
          <a:bodyPr/>
          <a:lstStyle/>
          <a:p>
            <a:pPr>
              <a:defRPr/>
            </a:pPr>
            <a:r>
              <a:rPr lang="en-US" dirty="0">
                <a:solidFill>
                  <a:srgbClr val="FFFFFF"/>
                </a:solidFill>
              </a:rPr>
              <a:t>  </a:t>
            </a:r>
            <a:fld id="{2565FA6D-D4C8-4C4C-AC4B-3269734D34D8}" type="slidenum">
              <a:rPr lang="en-US">
                <a:solidFill>
                  <a:srgbClr val="FFFFFF"/>
                </a:solidFill>
              </a:rPr>
              <a:pPr>
                <a:defRPr/>
              </a:pPr>
              <a:t>49</a:t>
            </a:fld>
            <a:r>
              <a:rPr lang="en-US" dirty="0">
                <a:solidFill>
                  <a:srgbClr val="FFFFFF"/>
                </a:solidFill>
              </a:rPr>
              <a:t> </a:t>
            </a:r>
          </a:p>
        </p:txBody>
      </p:sp>
    </p:spTree>
    <p:extLst>
      <p:ext uri="{BB962C8B-B14F-4D97-AF65-F5344CB8AC3E}">
        <p14:creationId xmlns:p14="http://schemas.microsoft.com/office/powerpoint/2010/main" val="24297108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60648"/>
            <a:ext cx="8028000" cy="576659"/>
          </a:xfrm>
        </p:spPr>
        <p:txBody>
          <a:bodyPr/>
          <a:lstStyle/>
          <a:p>
            <a:r>
              <a:rPr lang="en-GB" sz="3200" dirty="0">
                <a:solidFill>
                  <a:srgbClr val="00B0F0"/>
                </a:solidFill>
              </a:rPr>
              <a:t>Adverse reactions</a:t>
            </a:r>
          </a:p>
        </p:txBody>
      </p:sp>
      <p:sp>
        <p:nvSpPr>
          <p:cNvPr id="3" name="Content Placeholder 2"/>
          <p:cNvSpPr>
            <a:spLocks noGrp="1"/>
          </p:cNvSpPr>
          <p:nvPr>
            <p:ph idx="1"/>
          </p:nvPr>
        </p:nvSpPr>
        <p:spPr>
          <a:xfrm>
            <a:off x="395536" y="1052736"/>
            <a:ext cx="8028000" cy="4752528"/>
          </a:xfrm>
        </p:spPr>
        <p:txBody>
          <a:bodyPr/>
          <a:lstStyle/>
          <a:p>
            <a:r>
              <a:rPr lang="en-GB" sz="1800" b="1" dirty="0"/>
              <a:t>Commonly reported following inactivated flu vaccine:</a:t>
            </a:r>
          </a:p>
          <a:p>
            <a:pPr>
              <a:buSzPct val="100000"/>
              <a:buFont typeface="Wingdings" panose="05000000000000000000" pitchFamily="2" charset="2"/>
              <a:buChar char="Ø"/>
            </a:pPr>
            <a:r>
              <a:rPr lang="en-GB" sz="1800" dirty="0"/>
              <a:t>pain, swelling or redness at the injection site, low grade fever, malaise, shivering, sweating, fatigue, headache, myalgia (muscle pain) and arthralgia (joint pain)</a:t>
            </a:r>
          </a:p>
          <a:p>
            <a:pPr>
              <a:buSzPct val="100000"/>
              <a:buFont typeface="Wingdings" panose="05000000000000000000" pitchFamily="2" charset="2"/>
              <a:buChar char="Ø"/>
            </a:pPr>
            <a:r>
              <a:rPr lang="en-GB" sz="1800" dirty="0"/>
              <a:t>a small painless nodule (induration) may also form at the injection site</a:t>
            </a:r>
          </a:p>
          <a:p>
            <a:pPr>
              <a:buSzPct val="100000"/>
              <a:buFont typeface="Wingdings" panose="05000000000000000000" pitchFamily="2" charset="2"/>
              <a:buChar char="Ø"/>
            </a:pPr>
            <a:r>
              <a:rPr lang="en-GB" sz="1800" dirty="0"/>
              <a:t>these symptoms usually disappear within one to two days without treatment.</a:t>
            </a:r>
          </a:p>
          <a:p>
            <a:endParaRPr lang="en-GB" sz="1800" dirty="0"/>
          </a:p>
          <a:p>
            <a:r>
              <a:rPr lang="en-GB" sz="1800" b="1" dirty="0"/>
              <a:t>Commonly reported following live attenuated flu vaccine:</a:t>
            </a:r>
          </a:p>
          <a:p>
            <a:pPr>
              <a:buSzPct val="100000"/>
              <a:buFont typeface="Wingdings" panose="05000000000000000000" pitchFamily="2" charset="2"/>
              <a:buChar char="Ø"/>
            </a:pPr>
            <a:r>
              <a:rPr lang="en-GB" sz="1800" dirty="0"/>
              <a:t>nasal congestion/rhinorrhoea, reduced appetite, weakness and headache.</a:t>
            </a:r>
          </a:p>
          <a:p>
            <a:pPr marL="0" indent="0">
              <a:buSzPct val="100000"/>
            </a:pPr>
            <a:r>
              <a:rPr lang="en-GB" sz="1800" dirty="0"/>
              <a:t> </a:t>
            </a:r>
          </a:p>
          <a:p>
            <a:pPr marL="0" indent="0"/>
            <a:r>
              <a:rPr lang="en-GB" sz="1800" b="1" dirty="0"/>
              <a:t>Rarely, after live or inactivated vaccine:</a:t>
            </a:r>
          </a:p>
          <a:p>
            <a:pPr marL="285750" indent="-285750">
              <a:buSzPct val="100000"/>
              <a:buFont typeface="Wingdings" panose="05000000000000000000" pitchFamily="2" charset="2"/>
              <a:buChar char="Ø"/>
            </a:pPr>
            <a:r>
              <a:rPr lang="en-GB" sz="1800" dirty="0"/>
              <a:t>immediate reactions such as urticaria, angio-oedema, bronchospasm and anaphylaxis can occur.</a:t>
            </a:r>
          </a:p>
          <a:p>
            <a:pPr>
              <a:buSzPct val="100000"/>
              <a:buFont typeface="Wingdings" panose="05000000000000000000" pitchFamily="2" charset="2"/>
              <a:buChar char="Ø"/>
            </a:pPr>
            <a:endParaRPr lang="en-GB" sz="1600" u="sng" dirty="0"/>
          </a:p>
          <a:p>
            <a:endParaRPr lang="en-GB" sz="1600" dirty="0"/>
          </a:p>
        </p:txBody>
      </p:sp>
      <p:sp>
        <p:nvSpPr>
          <p:cNvPr id="4" name="Slide Number Placeholder 3"/>
          <p:cNvSpPr>
            <a:spLocks noGrp="1"/>
          </p:cNvSpPr>
          <p:nvPr>
            <p:ph type="sldNum" sz="quarter" idx="4294967295"/>
          </p:nvPr>
        </p:nvSpPr>
        <p:spPr>
          <a:xfrm>
            <a:off x="0" y="6308725"/>
            <a:ext cx="9144000" cy="549275"/>
          </a:xfrm>
          <a:prstGeom prst="rect">
            <a:avLst/>
          </a:prstGeom>
        </p:spPr>
        <p:txBody>
          <a:bodyPr/>
          <a:lstStyle/>
          <a:p>
            <a:pPr>
              <a:defRPr/>
            </a:pPr>
            <a:r>
              <a:rPr lang="en-US" dirty="0">
                <a:solidFill>
                  <a:srgbClr val="FFFFFF"/>
                </a:solidFill>
              </a:rPr>
              <a:t>  </a:t>
            </a:r>
            <a:fld id="{2565FA6D-D4C8-4C4C-AC4B-3269734D34D8}" type="slidenum">
              <a:rPr lang="en-US">
                <a:solidFill>
                  <a:srgbClr val="FFFFFF"/>
                </a:solidFill>
              </a:rPr>
              <a:pPr>
                <a:defRPr/>
              </a:pPr>
              <a:t>50</a:t>
            </a:fld>
            <a:endParaRPr lang="en-US" dirty="0">
              <a:solidFill>
                <a:srgbClr val="FFFFFF"/>
              </a:solidFill>
            </a:endParaRPr>
          </a:p>
        </p:txBody>
      </p:sp>
    </p:spTree>
    <p:extLst>
      <p:ext uri="{BB962C8B-B14F-4D97-AF65-F5344CB8AC3E}">
        <p14:creationId xmlns:p14="http://schemas.microsoft.com/office/powerpoint/2010/main" val="5576694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0" y="6308725"/>
            <a:ext cx="9144000" cy="549275"/>
          </a:xfrm>
          <a:prstGeom prst="rect">
            <a:avLst/>
          </a:prstGeom>
        </p:spPr>
        <p:txBody>
          <a:bodyPr/>
          <a:lstStyle/>
          <a:p>
            <a:pPr>
              <a:defRPr/>
            </a:pPr>
            <a:r>
              <a:rPr lang="en-US">
                <a:solidFill>
                  <a:srgbClr val="FFFFFF"/>
                </a:solidFill>
              </a:rPr>
              <a:t>  </a:t>
            </a:r>
            <a:fld id="{2565FA6D-D4C8-4C4C-AC4B-3269734D34D8}" type="slidenum">
              <a:rPr lang="en-US">
                <a:solidFill>
                  <a:srgbClr val="FFFFFF"/>
                </a:solidFill>
              </a:rPr>
              <a:pPr>
                <a:defRPr/>
              </a:pPr>
              <a:t>51</a:t>
            </a:fld>
            <a:endParaRPr lang="en-US" dirty="0">
              <a:solidFill>
                <a:srgbClr val="FFFFFF"/>
              </a:solidFill>
            </a:endParaRPr>
          </a:p>
        </p:txBody>
      </p:sp>
      <p:sp>
        <p:nvSpPr>
          <p:cNvPr id="7" name="Title 1"/>
          <p:cNvSpPr>
            <a:spLocks noGrp="1"/>
          </p:cNvSpPr>
          <p:nvPr>
            <p:ph type="title" idx="4294967295"/>
          </p:nvPr>
        </p:nvSpPr>
        <p:spPr>
          <a:xfrm>
            <a:off x="442234" y="116632"/>
            <a:ext cx="8357653" cy="864096"/>
          </a:xfrm>
        </p:spPr>
        <p:txBody>
          <a:bodyPr wrap="square" numCol="1" anchorCtr="0" compatLnSpc="1">
            <a:prstTxWarp prst="textNoShape">
              <a:avLst/>
            </a:prstTxWarp>
            <a:normAutofit fontScale="90000"/>
          </a:bodyPr>
          <a:lstStyle/>
          <a:p>
            <a:br>
              <a:rPr lang="en-GB" dirty="0">
                <a:ea typeface="ヒラギノ角ゴ Pro W3" charset="-128"/>
                <a:cs typeface="ヒラギノ角ゴ Pro W3" charset="-128"/>
              </a:rPr>
            </a:br>
            <a:br>
              <a:rPr lang="en-GB" dirty="0">
                <a:ea typeface="ヒラギノ角ゴ Pro W3" charset="-128"/>
                <a:cs typeface="ヒラギノ角ゴ Pro W3" charset="-128"/>
              </a:rPr>
            </a:br>
            <a:r>
              <a:rPr lang="en-GB" sz="3600" dirty="0">
                <a:solidFill>
                  <a:srgbClr val="00B0F0"/>
                </a:solidFill>
                <a:ea typeface="ヒラギノ角ゴ Pro W3" charset="-128"/>
                <a:cs typeface="ヒラギノ角ゴ Pro W3" charset="-128"/>
              </a:rPr>
              <a:t>Reporting suspected adverse reactions </a:t>
            </a:r>
            <a:br>
              <a:rPr lang="en-GB" sz="3600" dirty="0">
                <a:solidFill>
                  <a:schemeClr val="tx1"/>
                </a:solidFill>
                <a:ea typeface="ヒラギノ角ゴ Pro W3" charset="-128"/>
                <a:cs typeface="ヒラギノ角ゴ Pro W3" charset="-128"/>
              </a:rPr>
            </a:br>
            <a:br>
              <a:rPr lang="en-GB" dirty="0">
                <a:solidFill>
                  <a:schemeClr val="tx1"/>
                </a:solidFill>
                <a:ea typeface="ヒラギノ角ゴ Pro W3" charset="-128"/>
                <a:cs typeface="ヒラギノ角ゴ Pro W3" charset="-128"/>
              </a:rPr>
            </a:br>
            <a:endParaRPr lang="en-GB" dirty="0">
              <a:solidFill>
                <a:schemeClr val="tx1"/>
              </a:solidFill>
              <a:ea typeface="ヒラギノ角ゴ Pro W3" charset="-128"/>
              <a:cs typeface="ヒラギノ角ゴ Pro W3" charset="-128"/>
            </a:endParaRPr>
          </a:p>
        </p:txBody>
      </p:sp>
      <p:pic>
        <p:nvPicPr>
          <p:cNvPr id="6" name="Picture 2">
            <a:extLst>
              <a:ext uri="{FF2B5EF4-FFF2-40B4-BE49-F238E27FC236}">
                <a16:creationId xmlns:a16="http://schemas.microsoft.com/office/drawing/2014/main" id="{1CD088E2-32DC-4BDE-A00A-EA7C5A371DE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38417" y="1270403"/>
            <a:ext cx="1775204" cy="1221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9BACED54-9FCA-48FE-93E7-E67842485180}"/>
              </a:ext>
            </a:extLst>
          </p:cNvPr>
          <p:cNvSpPr txBox="1"/>
          <p:nvPr/>
        </p:nvSpPr>
        <p:spPr>
          <a:xfrm>
            <a:off x="539552" y="1196752"/>
            <a:ext cx="5040560" cy="4308872"/>
          </a:xfrm>
          <a:prstGeom prst="rect">
            <a:avLst/>
          </a:prstGeom>
          <a:noFill/>
        </p:spPr>
        <p:txBody>
          <a:bodyPr wrap="square" rtlCol="0">
            <a:spAutoFit/>
          </a:bodyPr>
          <a:lstStyle/>
          <a:p>
            <a:pPr marL="36000" indent="0"/>
            <a:r>
              <a:rPr lang="en-GB" sz="1600" dirty="0">
                <a:solidFill>
                  <a:schemeClr val="bg2"/>
                </a:solidFill>
              </a:rPr>
              <a:t>Suspected adverse reactions (or side effects) following flu vaccination should be reported to the Medicines and Healthcare Products Regulatory Agency (MHRA) </a:t>
            </a:r>
            <a:r>
              <a:rPr lang="en-GB" sz="1600" dirty="0">
                <a:hlinkClick r:id="rId4"/>
              </a:rPr>
              <a:t>Yellow Card | Making medicines and medical devices safer (mhra.gov.uk) </a:t>
            </a:r>
            <a:r>
              <a:rPr lang="en-GB" sz="1600" dirty="0">
                <a:solidFill>
                  <a:schemeClr val="bg2"/>
                </a:solidFill>
              </a:rPr>
              <a:t>or the Yellow Card app.</a:t>
            </a:r>
          </a:p>
          <a:p>
            <a:pPr marL="36000" indent="0"/>
            <a:endParaRPr lang="en-GB" sz="1600" dirty="0">
              <a:solidFill>
                <a:schemeClr val="bg2"/>
              </a:solidFill>
            </a:endParaRPr>
          </a:p>
          <a:p>
            <a:pPr marL="36000" indent="0"/>
            <a:r>
              <a:rPr lang="en-GB" altLang="en-US" sz="1600" dirty="0">
                <a:solidFill>
                  <a:schemeClr val="bg2"/>
                </a:solidFill>
                <a:ea typeface="Source Sans Pro"/>
              </a:rPr>
              <a:t>Anyone (patients and health care workers) can make a Yellow Card report, even if they are uncertain as to whether a vaccine caused the condition.</a:t>
            </a:r>
          </a:p>
          <a:p>
            <a:pPr marL="36000" indent="0"/>
            <a:endParaRPr lang="en-GB" altLang="en-US" sz="1600" dirty="0">
              <a:solidFill>
                <a:schemeClr val="bg2"/>
              </a:solidFill>
              <a:ea typeface="Source Sans Pro"/>
            </a:endParaRPr>
          </a:p>
          <a:p>
            <a:pPr marL="36000"/>
            <a:r>
              <a:rPr lang="en-GB" sz="1600" dirty="0">
                <a:solidFill>
                  <a:schemeClr val="bg2"/>
                </a:solidFill>
              </a:rPr>
              <a:t>The inactivated quadrivalent flu vaccines (</a:t>
            </a:r>
            <a:r>
              <a:rPr lang="en-GB" sz="1600" dirty="0" err="1">
                <a:solidFill>
                  <a:schemeClr val="bg2"/>
                </a:solidFill>
              </a:rPr>
              <a:t>IIVc</a:t>
            </a:r>
            <a:r>
              <a:rPr lang="en-GB" sz="1600" dirty="0">
                <a:solidFill>
                  <a:schemeClr val="bg2"/>
                </a:solidFill>
              </a:rPr>
              <a:t>) carry a black triangle symbol (▼) (as do all vaccines during the earlier stages of their introduction). This is to encourage reporting of </a:t>
            </a:r>
            <a:r>
              <a:rPr lang="en-GB" sz="1600" u="sng" dirty="0">
                <a:solidFill>
                  <a:schemeClr val="bg2"/>
                </a:solidFill>
              </a:rPr>
              <a:t>all</a:t>
            </a:r>
            <a:r>
              <a:rPr lang="en-GB" sz="1600" dirty="0">
                <a:solidFill>
                  <a:schemeClr val="bg2"/>
                </a:solidFill>
              </a:rPr>
              <a:t> suspected adverse reactions.</a:t>
            </a:r>
            <a:endParaRPr lang="en-GB" sz="1600" b="1" dirty="0">
              <a:solidFill>
                <a:schemeClr val="bg2"/>
              </a:solidFill>
              <a:latin typeface="Arial" charset="0"/>
              <a:ea typeface="ヒラギノ角ゴ Pro W3" charset="-128"/>
              <a:cs typeface="ヒラギノ角ゴ Pro W3" charset="-128"/>
            </a:endParaRPr>
          </a:p>
          <a:p>
            <a:pPr marL="36000" indent="0"/>
            <a:endParaRPr lang="en-GB" altLang="en-US" dirty="0">
              <a:solidFill>
                <a:schemeClr val="bg2"/>
              </a:solidFill>
              <a:ea typeface="Source Sans Pro"/>
            </a:endParaRPr>
          </a:p>
        </p:txBody>
      </p:sp>
      <p:pic>
        <p:nvPicPr>
          <p:cNvPr id="8" name="Picture 7">
            <a:extLst>
              <a:ext uri="{FF2B5EF4-FFF2-40B4-BE49-F238E27FC236}">
                <a16:creationId xmlns:a16="http://schemas.microsoft.com/office/drawing/2014/main" id="{91A59563-2779-49C8-A691-C21F6C69659C}"/>
              </a:ext>
            </a:extLst>
          </p:cNvPr>
          <p:cNvPicPr>
            <a:picLocks noChangeAspect="1"/>
          </p:cNvPicPr>
          <p:nvPr/>
        </p:nvPicPr>
        <p:blipFill>
          <a:blip r:embed="rId5"/>
          <a:stretch>
            <a:fillRect/>
          </a:stretch>
        </p:blipFill>
        <p:spPr>
          <a:xfrm>
            <a:off x="6109164" y="3166843"/>
            <a:ext cx="2016224" cy="2241375"/>
          </a:xfrm>
          <a:prstGeom prst="rect">
            <a:avLst/>
          </a:prstGeom>
        </p:spPr>
      </p:pic>
    </p:spTree>
    <p:extLst>
      <p:ext uri="{BB962C8B-B14F-4D97-AF65-F5344CB8AC3E}">
        <p14:creationId xmlns:p14="http://schemas.microsoft.com/office/powerpoint/2010/main" val="33160648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CB9FEA-AC5A-4E5C-8EB3-88FC2399AE97}"/>
              </a:ext>
            </a:extLst>
          </p:cNvPr>
          <p:cNvSpPr>
            <a:spLocks noGrp="1"/>
          </p:cNvSpPr>
          <p:nvPr>
            <p:ph idx="1"/>
          </p:nvPr>
        </p:nvSpPr>
        <p:spPr>
          <a:xfrm>
            <a:off x="685800" y="1916832"/>
            <a:ext cx="8077200" cy="2016224"/>
          </a:xfrm>
        </p:spPr>
        <p:txBody>
          <a:bodyPr/>
          <a:lstStyle/>
          <a:p>
            <a:pPr algn="ctr"/>
            <a:r>
              <a:rPr lang="en-GB" sz="6000" b="1" dirty="0">
                <a:solidFill>
                  <a:srgbClr val="00B0F0"/>
                </a:solidFill>
              </a:rPr>
              <a:t>Programme delivery 2026/27</a:t>
            </a:r>
          </a:p>
        </p:txBody>
      </p:sp>
    </p:spTree>
    <p:extLst>
      <p:ext uri="{BB962C8B-B14F-4D97-AF65-F5344CB8AC3E}">
        <p14:creationId xmlns:p14="http://schemas.microsoft.com/office/powerpoint/2010/main" val="39772484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684213" y="0"/>
            <a:ext cx="8077200" cy="1340768"/>
          </a:xfrm>
        </p:spPr>
        <p:txBody>
          <a:bodyPr/>
          <a:lstStyle/>
          <a:p>
            <a:pPr eaLnBrk="1" hangingPunct="1"/>
            <a:r>
              <a:rPr lang="en-GB" altLang="en-US" sz="3200" dirty="0">
                <a:solidFill>
                  <a:srgbClr val="00B0F0"/>
                </a:solidFill>
              </a:rPr>
              <a:t>2026/27 flu programme</a:t>
            </a:r>
            <a:endParaRPr lang="en-US" altLang="en-US" sz="3200" dirty="0">
              <a:solidFill>
                <a:srgbClr val="00B0F0"/>
              </a:solidFill>
            </a:endParaRPr>
          </a:p>
        </p:txBody>
      </p:sp>
      <p:sp>
        <p:nvSpPr>
          <p:cNvPr id="44035" name="Content Placeholder 2"/>
          <p:cNvSpPr>
            <a:spLocks noGrp="1"/>
          </p:cNvSpPr>
          <p:nvPr>
            <p:ph idx="1"/>
          </p:nvPr>
        </p:nvSpPr>
        <p:spPr>
          <a:xfrm>
            <a:off x="454133" y="980728"/>
            <a:ext cx="8294688" cy="4896544"/>
          </a:xfrm>
        </p:spPr>
        <p:txBody>
          <a:bodyPr/>
          <a:lstStyle/>
          <a:p>
            <a:pPr eaLnBrk="1" hangingPunct="1">
              <a:lnSpc>
                <a:spcPct val="150000"/>
              </a:lnSpc>
              <a:buSzPct val="100000"/>
              <a:buFont typeface="Wingdings" panose="05000000000000000000" pitchFamily="2" charset="2"/>
              <a:buChar char="Ø"/>
            </a:pPr>
            <a:r>
              <a:rPr lang="en-GB" altLang="en-US" sz="2200" dirty="0"/>
              <a:t>The 2026/27 flu programme will launch from September 2026</a:t>
            </a:r>
          </a:p>
          <a:p>
            <a:pPr eaLnBrk="1" hangingPunct="1">
              <a:lnSpc>
                <a:spcPct val="150000"/>
              </a:lnSpc>
              <a:buSzPct val="100000"/>
              <a:buFont typeface="Wingdings" panose="05000000000000000000" pitchFamily="2" charset="2"/>
              <a:buChar char="Ø"/>
            </a:pPr>
            <a:r>
              <a:rPr lang="en-GB" altLang="en-US" sz="2200" dirty="0"/>
              <a:t>Service providers can commence ordering vaccine stock from mid September. It is advisable to order stock two weeks prior to any planned clinics. Detail will be provided in the PHA operational letter</a:t>
            </a:r>
          </a:p>
          <a:p>
            <a:pPr eaLnBrk="1" hangingPunct="1">
              <a:lnSpc>
                <a:spcPct val="150000"/>
              </a:lnSpc>
              <a:buSzPct val="100000"/>
              <a:buFont typeface="Wingdings" panose="05000000000000000000" pitchFamily="2" charset="2"/>
              <a:buChar char="Ø"/>
            </a:pPr>
            <a:r>
              <a:rPr lang="en-GB" altLang="en-US" sz="2200" dirty="0"/>
              <a:t>General Practices can start pre-school clinics once they have received the vaccine</a:t>
            </a:r>
          </a:p>
          <a:p>
            <a:pPr eaLnBrk="1" hangingPunct="1">
              <a:lnSpc>
                <a:spcPct val="150000"/>
              </a:lnSpc>
              <a:buSzPct val="100000"/>
              <a:buFont typeface="Wingdings" panose="05000000000000000000" pitchFamily="2" charset="2"/>
              <a:buChar char="Ø"/>
            </a:pPr>
            <a:r>
              <a:rPr lang="en-GB" altLang="en-US" sz="2200" dirty="0"/>
              <a:t>leaflets can be downloaded from </a:t>
            </a:r>
            <a:r>
              <a:rPr lang="en-GB" altLang="en-US" sz="2200" dirty="0">
                <a:hlinkClick r:id="rId3"/>
              </a:rPr>
              <a:t>PHA web-site </a:t>
            </a:r>
            <a:endParaRPr lang="en-GB" altLang="en-US" sz="2200" dirty="0"/>
          </a:p>
          <a:p>
            <a:pPr eaLnBrk="1" hangingPunct="1">
              <a:lnSpc>
                <a:spcPct val="150000"/>
              </a:lnSpc>
              <a:buSzPct val="100000"/>
              <a:buFont typeface="Wingdings" panose="05000000000000000000" pitchFamily="2" charset="2"/>
              <a:buChar char="Ø"/>
            </a:pPr>
            <a:r>
              <a:rPr lang="en-GB" altLang="en-US" sz="2200" dirty="0"/>
              <a:t>PGDs available from early September	</a:t>
            </a:r>
          </a:p>
        </p:txBody>
      </p:sp>
    </p:spTree>
    <p:extLst>
      <p:ext uri="{BB962C8B-B14F-4D97-AF65-F5344CB8AC3E}">
        <p14:creationId xmlns:p14="http://schemas.microsoft.com/office/powerpoint/2010/main" val="450895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028000" cy="864096"/>
          </a:xfrm>
        </p:spPr>
        <p:txBody>
          <a:bodyPr/>
          <a:lstStyle/>
          <a:p>
            <a:r>
              <a:rPr lang="en-GB" sz="3200" dirty="0">
                <a:solidFill>
                  <a:srgbClr val="00B0F0"/>
                </a:solidFill>
              </a:rPr>
              <a:t>When to vaccinate</a:t>
            </a:r>
          </a:p>
        </p:txBody>
      </p:sp>
      <p:sp>
        <p:nvSpPr>
          <p:cNvPr id="3" name="Content Placeholder 2"/>
          <p:cNvSpPr>
            <a:spLocks noGrp="1"/>
          </p:cNvSpPr>
          <p:nvPr>
            <p:ph idx="1"/>
          </p:nvPr>
        </p:nvSpPr>
        <p:spPr>
          <a:xfrm>
            <a:off x="467544" y="864096"/>
            <a:ext cx="8064896" cy="4895949"/>
          </a:xfrm>
        </p:spPr>
        <p:txBody>
          <a:bodyPr/>
          <a:lstStyle/>
          <a:p>
            <a:pPr>
              <a:buSzPct val="100000"/>
              <a:buFont typeface="Wingdings" panose="05000000000000000000" pitchFamily="2" charset="2"/>
              <a:buChar char="Ø"/>
            </a:pPr>
            <a:r>
              <a:rPr lang="en-GB" sz="1600" dirty="0"/>
              <a:t>try to vaccinate by </a:t>
            </a:r>
            <a:r>
              <a:rPr lang="en-GB" sz="1600" b="1" dirty="0"/>
              <a:t>December 2026 </a:t>
            </a:r>
            <a:r>
              <a:rPr lang="en-GB" sz="1600" dirty="0"/>
              <a:t>before influenza circulation peaks</a:t>
            </a:r>
          </a:p>
          <a:p>
            <a:pPr>
              <a:buSzPct val="100000"/>
              <a:buFont typeface="Wingdings" panose="05000000000000000000" pitchFamily="2" charset="2"/>
              <a:buChar char="Ø"/>
            </a:pPr>
            <a:r>
              <a:rPr lang="en-GB" sz="1600" dirty="0"/>
              <a:t>Following JCVI advice in 2023, the start of the adult influenza programme (except for pregnant women) was moved from September to October. </a:t>
            </a:r>
          </a:p>
          <a:p>
            <a:pPr lvl="1">
              <a:buSzPct val="100000"/>
              <a:buFont typeface="Wingdings" panose="05000000000000000000" pitchFamily="2" charset="2"/>
              <a:buChar char="Ø"/>
            </a:pPr>
            <a:r>
              <a:rPr lang="en-GB" sz="1400" i="1" dirty="0"/>
              <a:t>This was based on evidence that vaccine effectiveness can wane over time in adults, and therefore if vaccination is given closer to the start of the influenza season, vaccine effectiveness will be higher during peak influenza activity. The timing of the programme did not change for pregnant women as vaccination needs to occur prior to delivery to protect the baby in the first few months of life, while also protecting the mother during peak season. The timing of the children’s programme also did not change as protection from vaccination lasts longer in children.</a:t>
            </a:r>
          </a:p>
          <a:p>
            <a:pPr>
              <a:buSzPct val="100000"/>
              <a:buFont typeface="Wingdings" panose="05000000000000000000" pitchFamily="2" charset="2"/>
              <a:buChar char="Ø"/>
            </a:pPr>
            <a:r>
              <a:rPr lang="en-GB" sz="1600" dirty="0"/>
              <a:t>Continue to offer vaccination throughout the season (until 31</a:t>
            </a:r>
            <a:r>
              <a:rPr lang="en-GB" sz="1600" baseline="30000" dirty="0"/>
              <a:t>st</a:t>
            </a:r>
            <a:r>
              <a:rPr lang="en-GB" sz="1600" dirty="0"/>
              <a:t> March 2027), especially if level of influenza activity is high</a:t>
            </a:r>
          </a:p>
          <a:p>
            <a:pPr>
              <a:buSzPct val="100000"/>
              <a:buFont typeface="Wingdings" panose="05000000000000000000" pitchFamily="2" charset="2"/>
              <a:buChar char="Ø"/>
            </a:pPr>
            <a:r>
              <a:rPr lang="en-GB" sz="1600" dirty="0"/>
              <a:t>remember that immune response following flu vaccination takes about two weeks to develop fully</a:t>
            </a:r>
          </a:p>
          <a:p>
            <a:pPr>
              <a:buSzPct val="100000"/>
              <a:buFont typeface="Wingdings" panose="05000000000000000000" pitchFamily="2" charset="2"/>
              <a:buChar char="Ø"/>
            </a:pPr>
            <a:r>
              <a:rPr lang="en-GB" sz="1600" dirty="0"/>
              <a:t>protection offered by the vaccine is thought to last for at least one influenza season</a:t>
            </a:r>
          </a:p>
          <a:p>
            <a:pPr>
              <a:buSzPct val="100000"/>
              <a:buFont typeface="Wingdings" panose="05000000000000000000" pitchFamily="2" charset="2"/>
              <a:buChar char="Ø"/>
            </a:pPr>
            <a:r>
              <a:rPr lang="en-GB" sz="1600" dirty="0"/>
              <a:t>as antibody levels are likely to reduce in subsequent seasons, and there may be changes to the circulating strains from one season to next, </a:t>
            </a:r>
            <a:r>
              <a:rPr lang="en-GB" sz="1600" b="1" dirty="0"/>
              <a:t>annual revaccination is important</a:t>
            </a:r>
          </a:p>
        </p:txBody>
      </p:sp>
      <p:sp>
        <p:nvSpPr>
          <p:cNvPr id="4" name="Slide Number Placeholder 3"/>
          <p:cNvSpPr>
            <a:spLocks noGrp="1"/>
          </p:cNvSpPr>
          <p:nvPr>
            <p:ph type="sldNum" sz="quarter" idx="4294967295"/>
          </p:nvPr>
        </p:nvSpPr>
        <p:spPr>
          <a:xfrm>
            <a:off x="0" y="6308725"/>
            <a:ext cx="9144000" cy="549275"/>
          </a:xfrm>
          <a:prstGeom prst="rect">
            <a:avLst/>
          </a:prstGeom>
        </p:spPr>
        <p:txBody>
          <a:bodyPr/>
          <a:lstStyle/>
          <a:p>
            <a:pPr>
              <a:defRPr/>
            </a:pPr>
            <a:r>
              <a:rPr lang="en-US" dirty="0"/>
              <a:t>  </a:t>
            </a:r>
            <a:fld id="{2565FA6D-D4C8-4C4C-AC4B-3269734D34D8}" type="slidenum">
              <a:rPr lang="en-US" smtClean="0"/>
              <a:pPr>
                <a:defRPr/>
              </a:pPr>
              <a:t>54</a:t>
            </a:fld>
            <a:endParaRPr lang="en-US" dirty="0"/>
          </a:p>
        </p:txBody>
      </p:sp>
    </p:spTree>
    <p:extLst>
      <p:ext uri="{BB962C8B-B14F-4D97-AF65-F5344CB8AC3E}">
        <p14:creationId xmlns:p14="http://schemas.microsoft.com/office/powerpoint/2010/main" val="2191792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3"/>
          <p:cNvSpPr>
            <a:spLocks noGrp="1"/>
          </p:cNvSpPr>
          <p:nvPr>
            <p:ph type="title"/>
          </p:nvPr>
        </p:nvSpPr>
        <p:spPr>
          <a:xfrm>
            <a:off x="683568" y="188640"/>
            <a:ext cx="8078663" cy="857622"/>
          </a:xfrm>
        </p:spPr>
        <p:txBody>
          <a:bodyPr/>
          <a:lstStyle/>
          <a:p>
            <a:pPr eaLnBrk="1" hangingPunct="1"/>
            <a:r>
              <a:rPr lang="en-GB" altLang="en-US" sz="3200" dirty="0">
                <a:solidFill>
                  <a:srgbClr val="00B0F0"/>
                </a:solidFill>
              </a:rPr>
              <a:t>General Practice: Adult programme</a:t>
            </a:r>
          </a:p>
        </p:txBody>
      </p:sp>
      <p:sp>
        <p:nvSpPr>
          <p:cNvPr id="58371" name="Content Placeholder 4"/>
          <p:cNvSpPr>
            <a:spLocks noGrp="1"/>
          </p:cNvSpPr>
          <p:nvPr>
            <p:ph idx="1"/>
          </p:nvPr>
        </p:nvSpPr>
        <p:spPr>
          <a:xfrm>
            <a:off x="467544" y="1046262"/>
            <a:ext cx="8294687" cy="4765476"/>
          </a:xfrm>
        </p:spPr>
        <p:txBody>
          <a:bodyPr/>
          <a:lstStyle/>
          <a:p>
            <a:pPr marL="0" indent="0" eaLnBrk="1" hangingPunct="1"/>
            <a:r>
              <a:rPr lang="en-GB" sz="2000" b="1" dirty="0"/>
              <a:t>GPs should actively call all patients:</a:t>
            </a:r>
          </a:p>
          <a:p>
            <a:pPr eaLnBrk="1" hangingPunct="1">
              <a:buSzPct val="100000"/>
              <a:buFont typeface="Wingdings" panose="05000000000000000000" pitchFamily="2" charset="2"/>
              <a:buChar char="Ø"/>
            </a:pPr>
            <a:r>
              <a:rPr lang="en-GB" sz="2000" dirty="0"/>
              <a:t>aged 65 years and over (anyone who will be 65 years of age or over by 31 March 2027) </a:t>
            </a:r>
          </a:p>
          <a:p>
            <a:pPr eaLnBrk="1" hangingPunct="1">
              <a:buSzPct val="100000"/>
              <a:buFont typeface="Wingdings" panose="05000000000000000000" pitchFamily="2" charset="2"/>
              <a:buChar char="Ø"/>
            </a:pPr>
            <a:endParaRPr lang="en-GB" sz="2000" dirty="0"/>
          </a:p>
          <a:p>
            <a:pPr lvl="0">
              <a:lnSpc>
                <a:spcPct val="115000"/>
              </a:lnSpc>
              <a:spcAft>
                <a:spcPts val="0"/>
              </a:spcAft>
              <a:buSzPct val="100000"/>
              <a:buFont typeface="Wingdings" panose="05000000000000000000" pitchFamily="2" charset="2"/>
              <a:buChar char="Ø"/>
            </a:pPr>
            <a:r>
              <a:rPr lang="en-GB" sz="2000" dirty="0">
                <a:latin typeface="Arial" panose="020B0604020202020204" pitchFamily="34" charset="0"/>
                <a:ea typeface="Times New Roman" panose="02020603050405020304" pitchFamily="18" charset="0"/>
              </a:rPr>
              <a:t>aged 16 to under 65 years in clinical risk groups (as defined by the influenza chapter in ‘Immunisation against infectious disease’ (the ‘Green Book’)</a:t>
            </a:r>
            <a:endParaRPr lang="en-GB" sz="2000" dirty="0">
              <a:latin typeface="Times New Roman" panose="02020603050405020304" pitchFamily="18" charset="0"/>
              <a:ea typeface="Times New Roman" panose="02020603050405020304" pitchFamily="18" charset="0"/>
            </a:endParaRPr>
          </a:p>
          <a:p>
            <a:pPr>
              <a:lnSpc>
                <a:spcPct val="115000"/>
              </a:lnSpc>
              <a:spcAft>
                <a:spcPts val="0"/>
              </a:spcAft>
              <a:buSzPct val="100000"/>
              <a:buFont typeface="Wingdings" panose="05000000000000000000" pitchFamily="2" charset="2"/>
              <a:buChar char="Ø"/>
            </a:pPr>
            <a:endParaRPr lang="en-GB" sz="2000" dirty="0"/>
          </a:p>
          <a:p>
            <a:pPr>
              <a:lnSpc>
                <a:spcPct val="115000"/>
              </a:lnSpc>
              <a:spcAft>
                <a:spcPts val="0"/>
              </a:spcAft>
              <a:buSzPct val="100000"/>
              <a:buFont typeface="Wingdings" panose="05000000000000000000" pitchFamily="2" charset="2"/>
              <a:buChar char="Ø"/>
            </a:pPr>
            <a:r>
              <a:rPr lang="en-GB" sz="2000" dirty="0"/>
              <a:t>who are close contacts of immunocompromised individuals</a:t>
            </a:r>
          </a:p>
          <a:p>
            <a:pPr>
              <a:lnSpc>
                <a:spcPct val="115000"/>
              </a:lnSpc>
              <a:spcAft>
                <a:spcPts val="0"/>
              </a:spcAft>
              <a:buSzPct val="100000"/>
              <a:buFont typeface="Wingdings" panose="05000000000000000000" pitchFamily="2" charset="2"/>
              <a:buChar char="Ø"/>
            </a:pPr>
            <a:endParaRPr lang="en-GB" altLang="en-US" sz="2000" dirty="0"/>
          </a:p>
          <a:p>
            <a:pPr lvl="0">
              <a:lnSpc>
                <a:spcPct val="115000"/>
              </a:lnSpc>
              <a:spcAft>
                <a:spcPts val="0"/>
              </a:spcAft>
              <a:buSzPct val="100000"/>
              <a:buFont typeface="Wingdings" panose="05000000000000000000" pitchFamily="2" charset="2"/>
              <a:buChar char="Ø"/>
            </a:pPr>
            <a:r>
              <a:rPr lang="en-GB" altLang="en-US" sz="2000" dirty="0"/>
              <a:t>16 – 17 year olds who are </a:t>
            </a:r>
            <a:r>
              <a:rPr lang="en-GB" sz="2000" dirty="0">
                <a:latin typeface="Arial" panose="020B0604020202020204" pitchFamily="34" charset="0"/>
                <a:ea typeface="Times New Roman" panose="02020603050405020304" pitchFamily="18" charset="0"/>
              </a:rPr>
              <a:t>frontline health and social care workers</a:t>
            </a:r>
            <a:r>
              <a:rPr lang="en-GB" sz="2000" dirty="0">
                <a:latin typeface="Times New Roman" panose="02020603050405020304" pitchFamily="18" charset="0"/>
                <a:ea typeface="Times New Roman" panose="02020603050405020304" pitchFamily="18" charset="0"/>
              </a:rPr>
              <a:t> </a:t>
            </a:r>
            <a:r>
              <a:rPr lang="en-GB" sz="2000" dirty="0">
                <a:ea typeface="Times New Roman" panose="02020603050405020304" pitchFamily="18" charset="0"/>
              </a:rPr>
              <a:t>or</a:t>
            </a:r>
            <a:r>
              <a:rPr lang="en-GB" sz="2000" dirty="0">
                <a:latin typeface="Times New Roman" panose="02020603050405020304" pitchFamily="18" charset="0"/>
                <a:ea typeface="Times New Roman" panose="02020603050405020304" pitchFamily="18" charset="0"/>
              </a:rPr>
              <a:t> </a:t>
            </a:r>
            <a:r>
              <a:rPr lang="en-GB" sz="2000" dirty="0">
                <a:latin typeface="Arial" panose="020B0604020202020204" pitchFamily="34" charset="0"/>
                <a:ea typeface="Times New Roman" panose="02020603050405020304" pitchFamily="18" charset="0"/>
              </a:rPr>
              <a:t>carers.</a:t>
            </a:r>
          </a:p>
          <a:p>
            <a:pPr marL="285750" indent="-285750">
              <a:lnSpc>
                <a:spcPct val="115000"/>
              </a:lnSpc>
              <a:spcAft>
                <a:spcPts val="0"/>
              </a:spcAft>
              <a:buFont typeface="Arial" panose="020B0604020202020204" pitchFamily="34" charset="0"/>
              <a:buChar char="•"/>
            </a:pPr>
            <a:endParaRPr lang="en-GB" altLang="en-US" sz="2000" dirty="0">
              <a:solidFill>
                <a:srgbClr val="FF0000"/>
              </a:solidFill>
            </a:endParaRPr>
          </a:p>
          <a:p>
            <a:pPr eaLnBrk="1" hangingPunct="1"/>
            <a:endParaRPr lang="en-GB" altLang="en-US" sz="2400" dirty="0"/>
          </a:p>
        </p:txBody>
      </p:sp>
    </p:spTree>
    <p:extLst>
      <p:ext uri="{BB962C8B-B14F-4D97-AF65-F5344CB8AC3E}">
        <p14:creationId xmlns:p14="http://schemas.microsoft.com/office/powerpoint/2010/main" val="41222079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3"/>
          <p:cNvSpPr>
            <a:spLocks noGrp="1"/>
          </p:cNvSpPr>
          <p:nvPr>
            <p:ph type="title"/>
          </p:nvPr>
        </p:nvSpPr>
        <p:spPr>
          <a:xfrm>
            <a:off x="468313" y="332656"/>
            <a:ext cx="8294687" cy="936104"/>
          </a:xfrm>
        </p:spPr>
        <p:txBody>
          <a:bodyPr/>
          <a:lstStyle/>
          <a:p>
            <a:pPr eaLnBrk="1" hangingPunct="1"/>
            <a:r>
              <a:rPr lang="en-GB" altLang="en-US" sz="3200" dirty="0">
                <a:solidFill>
                  <a:srgbClr val="00B0F0"/>
                </a:solidFill>
              </a:rPr>
              <a:t>General Practice: Children’s programme</a:t>
            </a:r>
            <a:br>
              <a:rPr lang="en-GB" altLang="en-US" sz="2800" dirty="0">
                <a:solidFill>
                  <a:srgbClr val="00B0F0"/>
                </a:solidFill>
              </a:rPr>
            </a:br>
            <a:endParaRPr lang="en-GB" altLang="en-US" sz="2800" dirty="0">
              <a:solidFill>
                <a:srgbClr val="00B0F0"/>
              </a:solidFill>
            </a:endParaRPr>
          </a:p>
        </p:txBody>
      </p:sp>
      <p:sp>
        <p:nvSpPr>
          <p:cNvPr id="58371" name="Content Placeholder 4"/>
          <p:cNvSpPr>
            <a:spLocks noGrp="1"/>
          </p:cNvSpPr>
          <p:nvPr>
            <p:ph idx="1"/>
          </p:nvPr>
        </p:nvSpPr>
        <p:spPr>
          <a:xfrm>
            <a:off x="683568" y="800708"/>
            <a:ext cx="8294687" cy="4686994"/>
          </a:xfrm>
        </p:spPr>
        <p:txBody>
          <a:bodyPr/>
          <a:lstStyle/>
          <a:p>
            <a:pPr marL="0" indent="0" eaLnBrk="1" hangingPunct="1"/>
            <a:r>
              <a:rPr lang="en-GB" sz="2000" b="1" dirty="0"/>
              <a:t>GPs should actively call and offer flu vaccine to:</a:t>
            </a:r>
          </a:p>
          <a:p>
            <a:pPr marL="0" indent="0" eaLnBrk="1" hangingPunct="1"/>
            <a:endParaRPr lang="en-GB" sz="1850" b="1" dirty="0"/>
          </a:p>
          <a:p>
            <a:pPr eaLnBrk="1" hangingPunct="1">
              <a:buSzPct val="100000"/>
              <a:buFont typeface="Wingdings" panose="05000000000000000000" pitchFamily="2" charset="2"/>
              <a:buChar char="Ø"/>
            </a:pPr>
            <a:r>
              <a:rPr lang="en-GB" sz="1850" dirty="0"/>
              <a:t>all pre-school children aged two years or more on the 1 September 2026 i.e. those born between </a:t>
            </a:r>
            <a:r>
              <a:rPr lang="en-GB" sz="1850" u="sng" dirty="0"/>
              <a:t>2 July 2022 and 1 September 2024 </a:t>
            </a:r>
          </a:p>
          <a:p>
            <a:pPr eaLnBrk="1" hangingPunct="1">
              <a:buSzPct val="100000"/>
              <a:buFont typeface="Wingdings" panose="05000000000000000000" pitchFamily="2" charset="2"/>
              <a:buChar char="Ø"/>
            </a:pPr>
            <a:endParaRPr lang="en-GB" sz="1850" dirty="0"/>
          </a:p>
          <a:p>
            <a:pPr eaLnBrk="1" hangingPunct="1">
              <a:buSzPct val="100000"/>
              <a:buFont typeface="Wingdings" panose="05000000000000000000" pitchFamily="2" charset="2"/>
              <a:buChar char="Ø"/>
            </a:pPr>
            <a:r>
              <a:rPr lang="en-GB" sz="1850" dirty="0"/>
              <a:t>children who miss their offer of a vaccination in school </a:t>
            </a:r>
          </a:p>
          <a:p>
            <a:pPr eaLnBrk="1" hangingPunct="1">
              <a:buSzPct val="100000"/>
              <a:buFont typeface="Wingdings" panose="05000000000000000000" pitchFamily="2" charset="2"/>
              <a:buChar char="Ø"/>
            </a:pPr>
            <a:endParaRPr lang="en-GB" sz="1850" dirty="0"/>
          </a:p>
          <a:p>
            <a:pPr eaLnBrk="1" hangingPunct="1">
              <a:buSzPct val="100000"/>
              <a:buFont typeface="Wingdings" panose="05000000000000000000" pitchFamily="2" charset="2"/>
              <a:buChar char="Ø"/>
            </a:pPr>
            <a:r>
              <a:rPr lang="en-GB" sz="1850" dirty="0"/>
              <a:t>young people aged 16 and 17 who are in a clinical risk group</a:t>
            </a:r>
          </a:p>
          <a:p>
            <a:pPr marL="0" indent="0" eaLnBrk="1" hangingPunct="1">
              <a:buSzPct val="100000"/>
            </a:pPr>
            <a:endParaRPr lang="en-GB" sz="1850" dirty="0"/>
          </a:p>
          <a:p>
            <a:pPr eaLnBrk="1" hangingPunct="1">
              <a:buSzPct val="100000"/>
              <a:buFont typeface="Wingdings" panose="05000000000000000000" pitchFamily="2" charset="2"/>
              <a:buChar char="Ø"/>
            </a:pPr>
            <a:r>
              <a:rPr lang="en-GB" sz="1850" dirty="0"/>
              <a:t>children in at-risk groups for whom LAIV is unsuitable</a:t>
            </a:r>
          </a:p>
          <a:p>
            <a:pPr eaLnBrk="1" hangingPunct="1">
              <a:buSzPct val="100000"/>
              <a:buFont typeface="Wingdings" panose="05000000000000000000" pitchFamily="2" charset="2"/>
              <a:buChar char="Ø"/>
            </a:pPr>
            <a:endParaRPr lang="en-GB" sz="1850" dirty="0"/>
          </a:p>
          <a:p>
            <a:pPr eaLnBrk="1" hangingPunct="1">
              <a:buSzPct val="100000"/>
              <a:buFont typeface="Wingdings" panose="05000000000000000000" pitchFamily="2" charset="2"/>
              <a:buChar char="Ø"/>
            </a:pPr>
            <a:r>
              <a:rPr lang="en-GB" sz="1850" dirty="0"/>
              <a:t>children aged 6 months to less than 2 years*.</a:t>
            </a:r>
          </a:p>
          <a:p>
            <a:pPr marL="0" indent="0" eaLnBrk="1" hangingPunct="1">
              <a:buSzPct val="100000"/>
            </a:pPr>
            <a:endParaRPr lang="en-GB" altLang="en-US" sz="1800" dirty="0"/>
          </a:p>
          <a:p>
            <a:pPr marL="0" indent="0" algn="ctr" eaLnBrk="1" hangingPunct="1"/>
            <a:r>
              <a:rPr lang="en-GB" altLang="en-US" sz="1600" i="1" dirty="0"/>
              <a:t>GPs may also vaccinate other eligible groups upon request e.g. cattle/swine/avian workers, those experiencing homelessness</a:t>
            </a:r>
          </a:p>
          <a:p>
            <a:pPr eaLnBrk="1" hangingPunct="1"/>
            <a:endParaRPr lang="en-GB" altLang="en-US" sz="2400" dirty="0"/>
          </a:p>
        </p:txBody>
      </p:sp>
    </p:spTree>
    <p:extLst>
      <p:ext uri="{BB962C8B-B14F-4D97-AF65-F5344CB8AC3E}">
        <p14:creationId xmlns:p14="http://schemas.microsoft.com/office/powerpoint/2010/main" val="11398733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3"/>
          <p:cNvSpPr>
            <a:spLocks noGrp="1"/>
          </p:cNvSpPr>
          <p:nvPr>
            <p:ph type="title"/>
          </p:nvPr>
        </p:nvSpPr>
        <p:spPr>
          <a:xfrm>
            <a:off x="611560" y="260648"/>
            <a:ext cx="8077200" cy="1296144"/>
          </a:xfrm>
        </p:spPr>
        <p:txBody>
          <a:bodyPr/>
          <a:lstStyle/>
          <a:p>
            <a:pPr eaLnBrk="1" hangingPunct="1"/>
            <a:r>
              <a:rPr lang="en-GB" altLang="en-US" sz="3200" dirty="0">
                <a:solidFill>
                  <a:srgbClr val="00B0F0"/>
                </a:solidFill>
              </a:rPr>
              <a:t>Children’s vaccination programme</a:t>
            </a:r>
            <a:br>
              <a:rPr lang="en-GB" altLang="en-US" sz="3200" dirty="0">
                <a:solidFill>
                  <a:srgbClr val="00B0F0"/>
                </a:solidFill>
              </a:rPr>
            </a:br>
            <a:r>
              <a:rPr lang="en-GB" altLang="en-US" sz="3200" dirty="0">
                <a:solidFill>
                  <a:srgbClr val="00B0F0"/>
                </a:solidFill>
              </a:rPr>
              <a:t>School based</a:t>
            </a:r>
          </a:p>
        </p:txBody>
      </p:sp>
      <p:sp>
        <p:nvSpPr>
          <p:cNvPr id="56323" name="Content Placeholder 4"/>
          <p:cNvSpPr>
            <a:spLocks noGrp="1"/>
          </p:cNvSpPr>
          <p:nvPr>
            <p:ph idx="1"/>
          </p:nvPr>
        </p:nvSpPr>
        <p:spPr>
          <a:xfrm>
            <a:off x="611560" y="1628800"/>
            <a:ext cx="8077200" cy="4608512"/>
          </a:xfrm>
        </p:spPr>
        <p:txBody>
          <a:bodyPr/>
          <a:lstStyle/>
          <a:p>
            <a:pPr marL="0" lvl="0" indent="0" eaLnBrk="1" hangingPunct="1"/>
            <a:r>
              <a:rPr lang="en-GB" sz="2000" b="1" dirty="0"/>
              <a:t>School Health teams offer the flu vaccine to:</a:t>
            </a:r>
          </a:p>
          <a:p>
            <a:pPr marL="0" lvl="0" indent="0" eaLnBrk="1" hangingPunct="1"/>
            <a:endParaRPr lang="en-GB" sz="2400" dirty="0"/>
          </a:p>
          <a:p>
            <a:pPr lvl="0" eaLnBrk="1" hangingPunct="1">
              <a:buSzPct val="100000"/>
              <a:buFont typeface="Wingdings" panose="05000000000000000000" pitchFamily="2" charset="2"/>
              <a:buChar char="Ø"/>
            </a:pPr>
            <a:r>
              <a:rPr lang="en-GB" sz="2000" dirty="0"/>
              <a:t>all children (including those in a clinical risk group) attending primary school, special school and years 8-12 of secondary school during the 2026/27 academic year</a:t>
            </a:r>
          </a:p>
          <a:p>
            <a:pPr eaLnBrk="1" hangingPunct="1">
              <a:buSzPct val="100000"/>
              <a:buFont typeface="Wingdings" panose="05000000000000000000" pitchFamily="2" charset="2"/>
              <a:buChar char="Ø"/>
            </a:pPr>
            <a:r>
              <a:rPr lang="en-GB" sz="2000" dirty="0"/>
              <a:t>School children outside the usual age range for their class (for example those accelerated or held back a year) may be offered and given the vaccine alongside their peers.</a:t>
            </a:r>
          </a:p>
          <a:p>
            <a:pPr eaLnBrk="1" hangingPunct="1">
              <a:buSzPct val="100000"/>
              <a:buFont typeface="Wingdings" panose="05000000000000000000" pitchFamily="2" charset="2"/>
              <a:buChar char="Ø"/>
            </a:pPr>
            <a:r>
              <a:rPr lang="en-GB" sz="2000" dirty="0"/>
              <a:t>school teams should prioritise special schools for early vaccinations. </a:t>
            </a:r>
          </a:p>
        </p:txBody>
      </p:sp>
    </p:spTree>
    <p:extLst>
      <p:ext uri="{BB962C8B-B14F-4D97-AF65-F5344CB8AC3E}">
        <p14:creationId xmlns:p14="http://schemas.microsoft.com/office/powerpoint/2010/main" val="15294876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88640"/>
            <a:ext cx="8077200" cy="1008112"/>
          </a:xfrm>
        </p:spPr>
        <p:txBody>
          <a:bodyPr/>
          <a:lstStyle/>
          <a:p>
            <a:r>
              <a:rPr lang="en-GB" sz="3200" dirty="0">
                <a:solidFill>
                  <a:srgbClr val="00B0F0"/>
                </a:solidFill>
              </a:rPr>
              <a:t>Health and Social Care programme</a:t>
            </a:r>
          </a:p>
        </p:txBody>
      </p:sp>
      <p:sp>
        <p:nvSpPr>
          <p:cNvPr id="7" name="Content Placeholder 6"/>
          <p:cNvSpPr>
            <a:spLocks noGrp="1"/>
          </p:cNvSpPr>
          <p:nvPr>
            <p:ph idx="1"/>
          </p:nvPr>
        </p:nvSpPr>
        <p:spPr>
          <a:xfrm>
            <a:off x="383232" y="1052736"/>
            <a:ext cx="8458200" cy="4608512"/>
          </a:xfrm>
        </p:spPr>
        <p:txBody>
          <a:bodyPr/>
          <a:lstStyle/>
          <a:p>
            <a:pPr lvl="0">
              <a:buSzPct val="100000"/>
              <a:buFont typeface="Wingdings" panose="05000000000000000000" pitchFamily="2" charset="2"/>
              <a:buChar char="Ø"/>
            </a:pPr>
            <a:r>
              <a:rPr lang="en-GB" sz="2200" dirty="0">
                <a:solidFill>
                  <a:srgbClr val="000000"/>
                </a:solidFill>
              </a:rPr>
              <a:t>all Trust-employed and Independent Sector Health and Social Care Workers (HSCWs) are eligible for the flu vaccine</a:t>
            </a:r>
          </a:p>
          <a:p>
            <a:pPr>
              <a:buSzPct val="100000"/>
              <a:buFont typeface="Wingdings" panose="05000000000000000000" pitchFamily="2" charset="2"/>
              <a:buChar char="Ø"/>
            </a:pPr>
            <a:endParaRPr lang="en-GB" sz="2200" dirty="0"/>
          </a:p>
          <a:p>
            <a:pPr>
              <a:buSzPct val="100000"/>
              <a:buFont typeface="Wingdings" panose="05000000000000000000" pitchFamily="2" charset="2"/>
              <a:buChar char="Ø"/>
            </a:pPr>
            <a:r>
              <a:rPr lang="en-GB" sz="2200" dirty="0"/>
              <a:t>the </a:t>
            </a:r>
            <a:r>
              <a:rPr lang="en-GB" sz="2200" u="sng" dirty="0"/>
              <a:t>Trust HSCW Programme </a:t>
            </a:r>
            <a:r>
              <a:rPr lang="en-GB" sz="2200" dirty="0"/>
              <a:t>is lead by Trust Vaccination Teams (occupational health teams in BHSCT and NHSCT) and will include a range of models of delivery like previous years. Staff may also attend a community pharmacy to be vaccinated.</a:t>
            </a:r>
          </a:p>
          <a:p>
            <a:pPr>
              <a:buSzPct val="100000"/>
              <a:buFont typeface="Wingdings" panose="05000000000000000000" pitchFamily="2" charset="2"/>
              <a:buChar char="Ø"/>
            </a:pPr>
            <a:endParaRPr lang="en-GB" sz="2200" dirty="0"/>
          </a:p>
          <a:p>
            <a:pPr>
              <a:buSzPct val="100000"/>
              <a:buFont typeface="Wingdings" panose="05000000000000000000" pitchFamily="2" charset="2"/>
              <a:buChar char="Ø"/>
            </a:pPr>
            <a:r>
              <a:rPr lang="en-GB" sz="2200" dirty="0"/>
              <a:t>the </a:t>
            </a:r>
            <a:r>
              <a:rPr lang="en-GB" sz="2200" u="sng" dirty="0"/>
              <a:t>Independent Sector HSCW programme </a:t>
            </a:r>
            <a:r>
              <a:rPr lang="en-GB" sz="2200" dirty="0"/>
              <a:t>will include a range of delivery options including employer schemes, Trust clinics and community pharmacies. Care home staff will also be able to be vaccinated by the community pharmacist their home is paired with for the resident programme</a:t>
            </a:r>
          </a:p>
          <a:p>
            <a:endParaRPr lang="en-GB" dirty="0"/>
          </a:p>
        </p:txBody>
      </p:sp>
    </p:spTree>
    <p:extLst>
      <p:ext uri="{BB962C8B-B14F-4D97-AF65-F5344CB8AC3E}">
        <p14:creationId xmlns:p14="http://schemas.microsoft.com/office/powerpoint/2010/main" val="35896925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8968" y="116632"/>
            <a:ext cx="8077200" cy="962744"/>
          </a:xfrm>
        </p:spPr>
        <p:txBody>
          <a:bodyPr/>
          <a:lstStyle/>
          <a:p>
            <a:r>
              <a:rPr lang="en-GB" sz="3200" dirty="0">
                <a:solidFill>
                  <a:srgbClr val="00B0F0"/>
                </a:solidFill>
              </a:rPr>
              <a:t>Community Pharmacy</a:t>
            </a:r>
          </a:p>
        </p:txBody>
      </p:sp>
      <p:sp>
        <p:nvSpPr>
          <p:cNvPr id="3" name="Content Placeholder 2"/>
          <p:cNvSpPr>
            <a:spLocks noGrp="1"/>
          </p:cNvSpPr>
          <p:nvPr>
            <p:ph idx="1"/>
          </p:nvPr>
        </p:nvSpPr>
        <p:spPr>
          <a:xfrm>
            <a:off x="678968" y="908720"/>
            <a:ext cx="8077200" cy="4149824"/>
          </a:xfrm>
        </p:spPr>
        <p:txBody>
          <a:bodyPr/>
          <a:lstStyle/>
          <a:p>
            <a:pPr marL="0" indent="0"/>
            <a:r>
              <a:rPr lang="en-GB" sz="2500" dirty="0"/>
              <a:t>Participating community pharmacies across Northern Ireland will be offering the flu vaccine free of charge to: </a:t>
            </a:r>
          </a:p>
          <a:p>
            <a:pPr>
              <a:buSzPct val="100000"/>
              <a:buFont typeface="Wingdings" panose="05000000000000000000" pitchFamily="2" charset="2"/>
              <a:buChar char="Ø"/>
            </a:pPr>
            <a:r>
              <a:rPr lang="en-GB" sz="2400" dirty="0"/>
              <a:t>RQIA registered care home residents and staff</a:t>
            </a:r>
          </a:p>
          <a:p>
            <a:pPr>
              <a:buSzPct val="100000"/>
              <a:buFont typeface="Wingdings" panose="05000000000000000000" pitchFamily="2" charset="2"/>
              <a:buChar char="Ø"/>
            </a:pPr>
            <a:r>
              <a:rPr lang="en-GB" sz="2400" dirty="0"/>
              <a:t>All eligible adults, including:</a:t>
            </a:r>
            <a:endParaRPr lang="en-GB" sz="1900" dirty="0"/>
          </a:p>
          <a:p>
            <a:pPr lvl="1">
              <a:buFont typeface="Wingdings" panose="05000000000000000000" pitchFamily="2" charset="2"/>
              <a:buChar char="Ø"/>
            </a:pPr>
            <a:r>
              <a:rPr lang="en-GB" sz="1900" dirty="0"/>
              <a:t>65+</a:t>
            </a:r>
          </a:p>
          <a:p>
            <a:pPr lvl="1">
              <a:buFont typeface="Wingdings" panose="05000000000000000000" pitchFamily="2" charset="2"/>
              <a:buChar char="Ø"/>
            </a:pPr>
            <a:r>
              <a:rPr lang="en-GB" sz="1900" dirty="0"/>
              <a:t>At risk adults</a:t>
            </a:r>
          </a:p>
          <a:p>
            <a:pPr lvl="1">
              <a:buFont typeface="Wingdings" panose="05000000000000000000" pitchFamily="2" charset="2"/>
              <a:buChar char="Ø"/>
            </a:pPr>
            <a:r>
              <a:rPr lang="en-GB" sz="1900" dirty="0"/>
              <a:t>Carers</a:t>
            </a:r>
          </a:p>
          <a:p>
            <a:pPr lvl="1">
              <a:buFont typeface="Wingdings" panose="05000000000000000000" pitchFamily="2" charset="2"/>
              <a:buChar char="Ø"/>
            </a:pPr>
            <a:r>
              <a:rPr lang="en-GB" sz="1900" dirty="0"/>
              <a:t>Pregnant women</a:t>
            </a:r>
          </a:p>
          <a:p>
            <a:pPr lvl="1">
              <a:buFont typeface="Wingdings" panose="05000000000000000000" pitchFamily="2" charset="2"/>
              <a:buChar char="Ø"/>
            </a:pPr>
            <a:r>
              <a:rPr lang="en-GB" sz="1900" dirty="0"/>
              <a:t>Health and social care workers</a:t>
            </a:r>
          </a:p>
          <a:p>
            <a:pPr lvl="1">
              <a:buFont typeface="Wingdings" panose="05000000000000000000" pitchFamily="2" charset="2"/>
              <a:buChar char="Ø"/>
            </a:pPr>
            <a:r>
              <a:rPr lang="en-GB" sz="1900" dirty="0"/>
              <a:t>Cattle/swine/avian health workers </a:t>
            </a:r>
          </a:p>
          <a:p>
            <a:pPr lvl="1">
              <a:buFont typeface="Wingdings" panose="05000000000000000000" pitchFamily="2" charset="2"/>
              <a:buChar char="Ø"/>
            </a:pPr>
            <a:r>
              <a:rPr lang="en-GB" sz="1900" dirty="0"/>
              <a:t>People experiencing homelessness (rough sleepers and those residing in hostels)</a:t>
            </a:r>
          </a:p>
          <a:p>
            <a:pPr lvl="1">
              <a:buFont typeface="Wingdings" panose="05000000000000000000" pitchFamily="2" charset="2"/>
              <a:buChar char="Ø"/>
            </a:pPr>
            <a:endParaRPr lang="en-GB" sz="1900" dirty="0"/>
          </a:p>
          <a:p>
            <a:pPr>
              <a:buFont typeface="Wingdings" panose="05000000000000000000" pitchFamily="2" charset="2"/>
              <a:buChar char="Ø"/>
            </a:pPr>
            <a:endParaRPr lang="en-GB" sz="1800" dirty="0"/>
          </a:p>
          <a:p>
            <a:pPr marL="0" indent="0"/>
            <a:endParaRPr lang="en-GB" sz="1800" dirty="0"/>
          </a:p>
          <a:p>
            <a:pPr>
              <a:buFont typeface="Wingdings" panose="05000000000000000000" pitchFamily="2" charset="2"/>
              <a:buChar char="Ø"/>
            </a:pPr>
            <a:endParaRPr lang="en-GB" sz="1800" dirty="0"/>
          </a:p>
          <a:p>
            <a:endParaRPr lang="en-GB" sz="1800" dirty="0"/>
          </a:p>
        </p:txBody>
      </p:sp>
    </p:spTree>
    <p:extLst>
      <p:ext uri="{BB962C8B-B14F-4D97-AF65-F5344CB8AC3E}">
        <p14:creationId xmlns:p14="http://schemas.microsoft.com/office/powerpoint/2010/main" val="9353795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84112"/>
            <a:ext cx="7632848" cy="720080"/>
          </a:xfrm>
        </p:spPr>
        <p:txBody>
          <a:bodyPr/>
          <a:lstStyle/>
          <a:p>
            <a:r>
              <a:rPr lang="en-GB" sz="3600" dirty="0">
                <a:solidFill>
                  <a:srgbClr val="00B0F0"/>
                </a:solidFill>
              </a:rPr>
              <a:t>Vaccine ordering</a:t>
            </a:r>
          </a:p>
        </p:txBody>
      </p:sp>
      <p:sp>
        <p:nvSpPr>
          <p:cNvPr id="3" name="Content Placeholder 2"/>
          <p:cNvSpPr>
            <a:spLocks noGrp="1"/>
          </p:cNvSpPr>
          <p:nvPr>
            <p:ph idx="1"/>
          </p:nvPr>
        </p:nvSpPr>
        <p:spPr>
          <a:xfrm>
            <a:off x="611560" y="904192"/>
            <a:ext cx="8077200" cy="4906543"/>
          </a:xfrm>
        </p:spPr>
        <p:txBody>
          <a:bodyPr/>
          <a:lstStyle/>
          <a:p>
            <a:pPr>
              <a:buSzPct val="100000"/>
              <a:buFont typeface="Wingdings" panose="05000000000000000000" pitchFamily="2" charset="2"/>
              <a:buChar char="Ø"/>
              <a:defRPr/>
            </a:pPr>
            <a:r>
              <a:rPr lang="en-GB" sz="1700" dirty="0"/>
              <a:t>All injectable flu vaccines are procured regionally for Northern Ireland</a:t>
            </a:r>
          </a:p>
          <a:p>
            <a:pPr>
              <a:buSzPct val="100000"/>
              <a:buFont typeface="Wingdings" panose="05000000000000000000" pitchFamily="2" charset="2"/>
              <a:buChar char="Ø"/>
              <a:defRPr/>
            </a:pPr>
            <a:r>
              <a:rPr lang="en-GB" sz="1700" dirty="0"/>
              <a:t>LAIV for children is purchased centrally by UKHSA for the UK</a:t>
            </a:r>
          </a:p>
          <a:p>
            <a:pPr>
              <a:buSzPct val="100000"/>
              <a:buFont typeface="Wingdings" panose="05000000000000000000" pitchFamily="2" charset="2"/>
              <a:buChar char="Ø"/>
              <a:defRPr/>
            </a:pPr>
            <a:r>
              <a:rPr lang="en-GB" sz="1700" dirty="0"/>
              <a:t>GP practices must order all flu vaccines via the </a:t>
            </a:r>
            <a:r>
              <a:rPr lang="en-GB" sz="1700" dirty="0" err="1"/>
              <a:t>Movianto</a:t>
            </a:r>
            <a:r>
              <a:rPr lang="en-GB" sz="1700" dirty="0"/>
              <a:t> online website</a:t>
            </a:r>
          </a:p>
          <a:p>
            <a:pPr>
              <a:buSzPct val="100000"/>
              <a:buFont typeface="Wingdings" panose="05000000000000000000" pitchFamily="2" charset="2"/>
              <a:buChar char="Ø"/>
              <a:defRPr/>
            </a:pPr>
            <a:r>
              <a:rPr lang="en-GB" sz="1700" dirty="0"/>
              <a:t>Trust Pharmacy should order through the normal pharmacy system for school nurses and HSCW programmes</a:t>
            </a:r>
          </a:p>
          <a:p>
            <a:pPr>
              <a:buSzPct val="100000"/>
              <a:buFont typeface="Wingdings" panose="05000000000000000000" pitchFamily="2" charset="2"/>
              <a:buChar char="Ø"/>
              <a:defRPr/>
            </a:pPr>
            <a:r>
              <a:rPr lang="en-GB" sz="1700" dirty="0"/>
              <a:t>providers are responsible for ordering sufficient flu vaccine and taking all steps to avoid over ordering and vaccine wastage </a:t>
            </a:r>
          </a:p>
          <a:p>
            <a:pPr marL="0" indent="0">
              <a:defRPr/>
            </a:pPr>
            <a:endParaRPr lang="en-GB" altLang="en-US" sz="1700" dirty="0"/>
          </a:p>
          <a:p>
            <a:pPr marL="0" indent="0">
              <a:defRPr/>
            </a:pPr>
            <a:r>
              <a:rPr lang="en-GB" altLang="en-US" sz="1700" b="1" dirty="0"/>
              <a:t>While there is no shortage of stock, PLEASE Don’t Over Order!</a:t>
            </a:r>
            <a:endParaRPr lang="en-GB" sz="1700" b="1" dirty="0"/>
          </a:p>
          <a:p>
            <a:pPr eaLnBrk="1" hangingPunct="1">
              <a:buSzPct val="100000"/>
              <a:buFont typeface="Wingdings" pitchFamily="2" charset="2"/>
              <a:buChar char="Ø"/>
            </a:pPr>
            <a:r>
              <a:rPr lang="en-GB" altLang="en-US" sz="1700" dirty="0" err="1"/>
              <a:t>Movianto</a:t>
            </a:r>
            <a:r>
              <a:rPr lang="en-GB" altLang="en-US" sz="1700" dirty="0"/>
              <a:t> will deliver within 48 hours of an order being placed, and will deliver as often as needed. Allow up to five days during busier periods (for example, at the beginning of the programme)</a:t>
            </a:r>
          </a:p>
          <a:p>
            <a:pPr eaLnBrk="1" hangingPunct="1">
              <a:buSzPct val="100000"/>
              <a:buFont typeface="Wingdings" pitchFamily="2" charset="2"/>
              <a:buChar char="Ø"/>
            </a:pPr>
            <a:r>
              <a:rPr lang="en-GB" altLang="en-US" sz="1700" dirty="0"/>
              <a:t>only order vaccines two weeks ahead of the date of arranged clinics </a:t>
            </a:r>
          </a:p>
          <a:p>
            <a:pPr eaLnBrk="1" hangingPunct="1">
              <a:buSzPct val="100000"/>
              <a:buFont typeface="Wingdings" pitchFamily="2" charset="2"/>
              <a:buChar char="Ø"/>
            </a:pPr>
            <a:r>
              <a:rPr lang="en-GB" altLang="en-US" sz="1700" dirty="0"/>
              <a:t>this avoids large losses if fridge breaks down (cold chain failure) and being left over at end of campaign</a:t>
            </a:r>
          </a:p>
          <a:p>
            <a:pPr eaLnBrk="1" hangingPunct="1">
              <a:buSzPct val="100000"/>
              <a:buFont typeface="Wingdings" pitchFamily="2" charset="2"/>
              <a:buChar char="Ø"/>
            </a:pPr>
            <a:r>
              <a:rPr lang="en-GB" altLang="en-US" sz="1700" dirty="0"/>
              <a:t>vaccine stock </a:t>
            </a:r>
            <a:r>
              <a:rPr lang="en-GB" altLang="en-US" sz="1700" u="sng" dirty="0"/>
              <a:t>cannot be taken back once it has been delivered</a:t>
            </a:r>
          </a:p>
          <a:p>
            <a:pPr>
              <a:buFont typeface="Arial" pitchFamily="34" charset="0"/>
              <a:buChar char="•"/>
              <a:defRPr/>
            </a:pPr>
            <a:endParaRPr lang="en-GB" u="sng" dirty="0"/>
          </a:p>
        </p:txBody>
      </p:sp>
    </p:spTree>
    <p:extLst>
      <p:ext uri="{BB962C8B-B14F-4D97-AF65-F5344CB8AC3E}">
        <p14:creationId xmlns:p14="http://schemas.microsoft.com/office/powerpoint/2010/main" val="7880233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404664"/>
            <a:ext cx="8871520" cy="1008112"/>
          </a:xfrm>
        </p:spPr>
        <p:txBody>
          <a:bodyPr/>
          <a:lstStyle/>
          <a:p>
            <a:r>
              <a:rPr lang="en-GB" sz="3200" dirty="0">
                <a:solidFill>
                  <a:srgbClr val="00B0F0"/>
                </a:solidFill>
              </a:rPr>
              <a:t>Achieving high uptake</a:t>
            </a:r>
          </a:p>
        </p:txBody>
      </p:sp>
      <p:sp>
        <p:nvSpPr>
          <p:cNvPr id="3" name="Content Placeholder 2"/>
          <p:cNvSpPr>
            <a:spLocks noGrp="1"/>
          </p:cNvSpPr>
          <p:nvPr>
            <p:ph idx="1"/>
          </p:nvPr>
        </p:nvSpPr>
        <p:spPr>
          <a:xfrm>
            <a:off x="611560" y="1556792"/>
            <a:ext cx="8077200" cy="4182616"/>
          </a:xfrm>
        </p:spPr>
        <p:txBody>
          <a:bodyPr/>
          <a:lstStyle/>
          <a:p>
            <a:pPr marL="0" indent="0">
              <a:buFont typeface="Arial" pitchFamily="84" charset="0"/>
              <a:buNone/>
              <a:defRPr/>
            </a:pPr>
            <a:r>
              <a:rPr lang="en-GB" sz="2000" dirty="0"/>
              <a:t>The </a:t>
            </a:r>
            <a:r>
              <a:rPr lang="en-GB" sz="2000" b="1" dirty="0"/>
              <a:t>GP practice checklist </a:t>
            </a:r>
            <a:r>
              <a:rPr lang="en-GB" sz="2000" dirty="0"/>
              <a:t>highlights good practice.</a:t>
            </a:r>
          </a:p>
          <a:p>
            <a:pPr marL="0" indent="0">
              <a:defRPr/>
            </a:pPr>
            <a:endParaRPr lang="en-GB" sz="2000" dirty="0"/>
          </a:p>
          <a:p>
            <a:pPr marL="0" indent="0">
              <a:defRPr/>
            </a:pPr>
            <a:r>
              <a:rPr lang="en-GB" sz="2000" dirty="0"/>
              <a:t>It is based upon the findings from a study examining the factors associated with higher vaccine uptake in general practice.</a:t>
            </a:r>
          </a:p>
          <a:p>
            <a:pPr marL="0" indent="0">
              <a:defRPr/>
            </a:pPr>
            <a:endParaRPr lang="en-GB" sz="2000" baseline="30000" dirty="0"/>
          </a:p>
          <a:p>
            <a:pPr marL="0" indent="0">
              <a:defRPr/>
            </a:pPr>
            <a:r>
              <a:rPr lang="en-GB" sz="2000" dirty="0"/>
              <a:t>GP practices are encouraged to review their systems in the light of the checklist.</a:t>
            </a:r>
          </a:p>
          <a:p>
            <a:pPr marL="0" indent="0">
              <a:defRPr/>
            </a:pPr>
            <a:endParaRPr lang="en-GB" sz="2000" dirty="0"/>
          </a:p>
          <a:p>
            <a:pPr marL="0" indent="0">
              <a:defRPr/>
            </a:pPr>
            <a:r>
              <a:rPr lang="en-GB" sz="2000" dirty="0"/>
              <a:t>Most recommendations will also apply to other settings where flu vaccine is given.</a:t>
            </a:r>
          </a:p>
          <a:p>
            <a:endParaRPr lang="en-GB" dirty="0"/>
          </a:p>
        </p:txBody>
      </p:sp>
    </p:spTree>
    <p:extLst>
      <p:ext uri="{BB962C8B-B14F-4D97-AF65-F5344CB8AC3E}">
        <p14:creationId xmlns:p14="http://schemas.microsoft.com/office/powerpoint/2010/main" val="40827444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85800" y="188640"/>
            <a:ext cx="8077200" cy="936104"/>
          </a:xfrm>
        </p:spPr>
        <p:txBody>
          <a:bodyPr/>
          <a:lstStyle/>
          <a:p>
            <a:r>
              <a:rPr lang="en-GB" sz="3200" dirty="0">
                <a:solidFill>
                  <a:srgbClr val="00B0F0"/>
                </a:solidFill>
              </a:rPr>
              <a:t>GP checklist</a:t>
            </a:r>
          </a:p>
        </p:txBody>
      </p:sp>
      <p:sp>
        <p:nvSpPr>
          <p:cNvPr id="6" name="Content Placeholder 5"/>
          <p:cNvSpPr>
            <a:spLocks noGrp="1"/>
          </p:cNvSpPr>
          <p:nvPr>
            <p:ph idx="1"/>
          </p:nvPr>
        </p:nvSpPr>
        <p:spPr>
          <a:xfrm>
            <a:off x="685800" y="1124744"/>
            <a:ext cx="8077200" cy="4896544"/>
          </a:xfrm>
        </p:spPr>
        <p:txBody>
          <a:bodyPr/>
          <a:lstStyle/>
          <a:p>
            <a:pPr marL="354013"/>
            <a:r>
              <a:rPr lang="en-GB" altLang="en-US" sz="1800" dirty="0">
                <a:ea typeface="ヒラギノ角ゴ Pro W3"/>
                <a:cs typeface="ヒラギノ角ゴ Pro W3"/>
              </a:rPr>
              <a:t>In order to obtain high vaccine uptake, it is recommended that GP practices:</a:t>
            </a:r>
          </a:p>
          <a:p>
            <a:pPr marL="354013">
              <a:buSzPct val="100000"/>
              <a:buFont typeface="+mj-lt"/>
              <a:buAutoNum type="arabicPeriod"/>
            </a:pPr>
            <a:r>
              <a:rPr lang="en-GB" altLang="en-US" sz="1800" dirty="0">
                <a:ea typeface="ヒラギノ角ゴ Pro W3"/>
                <a:cs typeface="ヒラギノ角ゴ Pro W3"/>
              </a:rPr>
              <a:t>identify a named lead individual within the practice who is responsible for the flu vaccination programme </a:t>
            </a:r>
          </a:p>
          <a:p>
            <a:pPr marL="354013">
              <a:buSzPct val="100000"/>
              <a:buFont typeface="+mj-lt"/>
              <a:buAutoNum type="arabicPeriod"/>
            </a:pPr>
            <a:r>
              <a:rPr lang="en-GB" altLang="en-US" sz="1800" dirty="0">
                <a:ea typeface="ヒラギノ角ゴ Pro W3"/>
                <a:cs typeface="ヒラギノ角ゴ Pro W3"/>
              </a:rPr>
              <a:t>hold a register that can identify all pregnant women and patients in the under 65 years at risk groups, those aged 65 years and over, and those aged two to four years </a:t>
            </a:r>
          </a:p>
          <a:p>
            <a:pPr marL="354013">
              <a:buSzPct val="100000"/>
              <a:buFont typeface="+mj-lt"/>
              <a:buAutoNum type="arabicPeriod"/>
            </a:pPr>
            <a:r>
              <a:rPr lang="en-GB" altLang="en-US" sz="1800" dirty="0">
                <a:ea typeface="ヒラギノ角ゴ Pro W3"/>
                <a:cs typeface="ヒラギノ角ゴ Pro W3"/>
              </a:rPr>
              <a:t>update the patient register throughout the flu season, paying particular attention to the inclusion of women who become pregnant and patients who enter at-risk groups during the flu season </a:t>
            </a:r>
          </a:p>
          <a:p>
            <a:pPr marL="354013">
              <a:buSzPct val="100000"/>
              <a:buFont typeface="+mj-lt"/>
              <a:buAutoNum type="arabicPeriod"/>
            </a:pPr>
            <a:r>
              <a:rPr lang="en-GB" altLang="en-US" sz="1800" dirty="0">
                <a:ea typeface="ヒラギノ角ゴ Pro W3"/>
                <a:cs typeface="ヒラギノ角ゴ Pro W3"/>
              </a:rPr>
              <a:t>submit accurate data on the number of patients eligible to receive flu vaccine and the flu vaccinations given to patients to SPPG</a:t>
            </a:r>
          </a:p>
          <a:p>
            <a:pPr marL="354013">
              <a:buSzPct val="100000"/>
              <a:buFont typeface="+mj-lt"/>
              <a:buAutoNum type="arabicPeriod"/>
            </a:pPr>
            <a:r>
              <a:rPr lang="en-GB" altLang="en-US" sz="1800" dirty="0">
                <a:ea typeface="ヒラギノ角ゴ Pro W3"/>
                <a:cs typeface="ヒラギノ角ゴ Pro W3"/>
              </a:rPr>
              <a:t>only order vaccines two weeks ahead of the date of arranged clinics - </a:t>
            </a:r>
            <a:r>
              <a:rPr lang="en-GB" altLang="en-US" sz="1800" dirty="0">
                <a:latin typeface="Arial" panose="020B0604020202020204" pitchFamily="34" charset="0"/>
                <a:ea typeface="ヒラギノ角ゴ Pro W3"/>
                <a:cs typeface="Arial" panose="020B0604020202020204" pitchFamily="34" charset="0"/>
              </a:rPr>
              <a:t>p</a:t>
            </a:r>
            <a:r>
              <a:rPr lang="en-GB" altLang="en-US" sz="1800" dirty="0">
                <a:latin typeface="Arial" panose="020B0604020202020204" pitchFamily="34" charset="0"/>
                <a:cs typeface="Arial" panose="020B0604020202020204" pitchFamily="34" charset="0"/>
              </a:rPr>
              <a:t>lease only order the amount of vaccines that you require and do not overstock flu vaccine</a:t>
            </a:r>
            <a:endParaRPr lang="en-GB" altLang="en-US" sz="1800" dirty="0">
              <a:ea typeface="ヒラギノ角ゴ Pro W3"/>
              <a:cs typeface="ヒラギノ角ゴ Pro W3"/>
            </a:endParaRPr>
          </a:p>
        </p:txBody>
      </p:sp>
    </p:spTree>
    <p:extLst>
      <p:ext uri="{BB962C8B-B14F-4D97-AF65-F5344CB8AC3E}">
        <p14:creationId xmlns:p14="http://schemas.microsoft.com/office/powerpoint/2010/main" val="21712509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85800" y="332656"/>
            <a:ext cx="8077200" cy="720080"/>
          </a:xfrm>
        </p:spPr>
        <p:txBody>
          <a:bodyPr/>
          <a:lstStyle/>
          <a:p>
            <a:r>
              <a:rPr lang="en-GB" sz="3200" dirty="0">
                <a:solidFill>
                  <a:srgbClr val="00B0F0"/>
                </a:solidFill>
              </a:rPr>
              <a:t>GP checklist </a:t>
            </a:r>
            <a:r>
              <a:rPr lang="en-GB" sz="3200" i="1" dirty="0">
                <a:solidFill>
                  <a:srgbClr val="00B0F0"/>
                </a:solidFill>
              </a:rPr>
              <a:t>(continued)</a:t>
            </a:r>
          </a:p>
        </p:txBody>
      </p:sp>
      <p:sp>
        <p:nvSpPr>
          <p:cNvPr id="6" name="Content Placeholder 5"/>
          <p:cNvSpPr>
            <a:spLocks noGrp="1"/>
          </p:cNvSpPr>
          <p:nvPr>
            <p:ph idx="1"/>
          </p:nvPr>
        </p:nvSpPr>
        <p:spPr>
          <a:xfrm>
            <a:off x="685800" y="1268760"/>
            <a:ext cx="8077200" cy="4293840"/>
          </a:xfrm>
        </p:spPr>
        <p:txBody>
          <a:bodyPr/>
          <a:lstStyle/>
          <a:p>
            <a:pPr marL="354013">
              <a:buSzPct val="100000"/>
              <a:buFont typeface="+mj-lt"/>
              <a:buAutoNum type="arabicPeriod" startAt="6"/>
            </a:pPr>
            <a:r>
              <a:rPr lang="en-GB" altLang="en-US" sz="1800" dirty="0">
                <a:ea typeface="ヒラギノ角ゴ Pro W3"/>
                <a:cs typeface="ヒラギノ角ゴ Pro W3"/>
              </a:rPr>
              <a:t>actively invite those eligible to a flu vaccination clinic or to make an appointment (e.g. by letter, email, phone call, text)</a:t>
            </a:r>
          </a:p>
          <a:p>
            <a:pPr marL="354013">
              <a:buSzPct val="100000"/>
              <a:buFont typeface="+mj-lt"/>
              <a:buAutoNum type="arabicPeriod" startAt="6"/>
            </a:pPr>
            <a:r>
              <a:rPr lang="en-GB" altLang="en-US" sz="1800" dirty="0">
                <a:ea typeface="ヒラギノ角ゴ Pro W3"/>
                <a:cs typeface="ヒラギノ角ゴ Pro W3"/>
              </a:rPr>
              <a:t>follow-up patients, especially those in at risk groups, who do not respond or fail to attend scheduled clinics or appointments</a:t>
            </a:r>
          </a:p>
          <a:p>
            <a:pPr marL="354013">
              <a:buSzPct val="100000"/>
              <a:buFont typeface="+mj-lt"/>
              <a:buAutoNum type="arabicPeriod" startAt="6"/>
            </a:pPr>
            <a:r>
              <a:rPr lang="en-GB" altLang="en-US" sz="1800" dirty="0">
                <a:ea typeface="ヒラギノ角ゴ Pro W3"/>
                <a:cs typeface="ヒラギノ角ゴ Pro W3"/>
              </a:rPr>
              <a:t>start flu vaccination as soon as practicable after receipt of the vaccine</a:t>
            </a:r>
          </a:p>
          <a:p>
            <a:pPr marL="354013">
              <a:buSzPct val="100000"/>
              <a:buFont typeface="+mj-lt"/>
              <a:buAutoNum type="arabicPeriod" startAt="6"/>
            </a:pPr>
            <a:r>
              <a:rPr lang="en-GB" sz="1800" dirty="0"/>
              <a:t>collaborate with community midwives to offer and provide flu vaccination to pregnant women and to identify, offer and provide to newly pregnant women as the flu season progresses</a:t>
            </a:r>
          </a:p>
          <a:p>
            <a:pPr marL="354013">
              <a:buSzPct val="100000"/>
              <a:buFont typeface="+mj-lt"/>
              <a:buAutoNum type="arabicPeriod" startAt="6"/>
            </a:pPr>
            <a:r>
              <a:rPr lang="en-GB" sz="1800" dirty="0"/>
              <a:t>offer flu vaccination in clinics and opportunistically </a:t>
            </a:r>
          </a:p>
          <a:p>
            <a:pPr marL="354013">
              <a:buSzPct val="100000"/>
              <a:buFont typeface="+mj-lt"/>
              <a:buAutoNum type="arabicPeriod" startAt="6"/>
            </a:pPr>
            <a:r>
              <a:rPr lang="en-GB" sz="1800" dirty="0"/>
              <a:t>collaborate with Trust vaccination teams to identify and offer flu vaccination to house-bound patients and to ensure that mechanisms are in place to update the patient record when flu vaccinations are given by other providers </a:t>
            </a:r>
          </a:p>
          <a:p>
            <a:pPr marL="11113" indent="0"/>
            <a:endParaRPr lang="en-GB" dirty="0"/>
          </a:p>
        </p:txBody>
      </p:sp>
    </p:spTree>
    <p:extLst>
      <p:ext uri="{BB962C8B-B14F-4D97-AF65-F5344CB8AC3E}">
        <p14:creationId xmlns:p14="http://schemas.microsoft.com/office/powerpoint/2010/main" val="177448461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AFE96-E22D-46DE-AAB7-DAA5AD11ED15}"/>
              </a:ext>
            </a:extLst>
          </p:cNvPr>
          <p:cNvSpPr>
            <a:spLocks noGrp="1"/>
          </p:cNvSpPr>
          <p:nvPr>
            <p:ph type="title"/>
          </p:nvPr>
        </p:nvSpPr>
        <p:spPr>
          <a:xfrm>
            <a:off x="323528" y="143296"/>
            <a:ext cx="8077200" cy="1143000"/>
          </a:xfrm>
        </p:spPr>
        <p:txBody>
          <a:bodyPr/>
          <a:lstStyle/>
          <a:p>
            <a:r>
              <a:rPr lang="en-GB" sz="3200" dirty="0">
                <a:solidFill>
                  <a:srgbClr val="00B0F0"/>
                </a:solidFill>
              </a:rPr>
              <a:t>Recording on VMS</a:t>
            </a:r>
          </a:p>
        </p:txBody>
      </p:sp>
      <p:sp>
        <p:nvSpPr>
          <p:cNvPr id="3" name="Content Placeholder 2">
            <a:extLst>
              <a:ext uri="{FF2B5EF4-FFF2-40B4-BE49-F238E27FC236}">
                <a16:creationId xmlns:a16="http://schemas.microsoft.com/office/drawing/2014/main" id="{36CBA9C6-3FDD-4EE9-ACCA-15127CD0FF18}"/>
              </a:ext>
            </a:extLst>
          </p:cNvPr>
          <p:cNvSpPr>
            <a:spLocks noGrp="1"/>
          </p:cNvSpPr>
          <p:nvPr>
            <p:ph idx="1"/>
          </p:nvPr>
        </p:nvSpPr>
        <p:spPr>
          <a:xfrm>
            <a:off x="388268" y="1340768"/>
            <a:ext cx="8367464" cy="3921224"/>
          </a:xfrm>
        </p:spPr>
        <p:txBody>
          <a:bodyPr/>
          <a:lstStyle/>
          <a:p>
            <a:r>
              <a:rPr lang="en-GB" sz="2000" dirty="0"/>
              <a:t>In a complex, multi-provider programme such as this it is essential (from both a clinical and service delivery perspective) that information relating to vaccine status is captured and recorded in an up-to-date, accurate and timely manner on all systems and via all information sharing processes.  </a:t>
            </a:r>
          </a:p>
          <a:p>
            <a:r>
              <a:rPr lang="en-GB" sz="2000" dirty="0"/>
              <a:t>All influenza vaccinations should be recorded on the appropriate information system:</a:t>
            </a:r>
          </a:p>
          <a:p>
            <a:pPr>
              <a:buFont typeface="Arial" panose="020B0604020202020204" pitchFamily="34" charset="0"/>
              <a:buChar char="•"/>
            </a:pPr>
            <a:r>
              <a:rPr lang="en-GB" sz="2000" b="1" dirty="0"/>
              <a:t>Vaccine Management System (VMS) </a:t>
            </a:r>
          </a:p>
          <a:p>
            <a:pPr lvl="1">
              <a:buFont typeface="Arial" panose="020B0604020202020204" pitchFamily="34" charset="0"/>
              <a:buChar char="•"/>
            </a:pPr>
            <a:r>
              <a:rPr lang="en-GB" sz="1400" dirty="0"/>
              <a:t>All adult influenza vaccinations and children’s influenza vaccinations not administered as part of the schools-based programme. </a:t>
            </a:r>
          </a:p>
          <a:p>
            <a:pPr>
              <a:buFont typeface="Arial" panose="020B0604020202020204" pitchFamily="34" charset="0"/>
              <a:buChar char="•"/>
            </a:pPr>
            <a:r>
              <a:rPr lang="en-GB" sz="2000" b="1" dirty="0"/>
              <a:t>NI Child Health System </a:t>
            </a:r>
          </a:p>
          <a:p>
            <a:pPr lvl="1">
              <a:buFont typeface="Arial" panose="020B0604020202020204" pitchFamily="34" charset="0"/>
              <a:buChar char="•"/>
            </a:pPr>
            <a:r>
              <a:rPr lang="en-GB" sz="1400" dirty="0"/>
              <a:t>All influenza vaccinations administered as part of the schools-based programme, which is administered by the school health teams. </a:t>
            </a:r>
          </a:p>
        </p:txBody>
      </p:sp>
    </p:spTree>
    <p:extLst>
      <p:ext uri="{BB962C8B-B14F-4D97-AF65-F5344CB8AC3E}">
        <p14:creationId xmlns:p14="http://schemas.microsoft.com/office/powerpoint/2010/main" val="35883209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88640"/>
            <a:ext cx="8077200" cy="648072"/>
          </a:xfrm>
        </p:spPr>
        <p:txBody>
          <a:bodyPr/>
          <a:lstStyle/>
          <a:p>
            <a:r>
              <a:rPr lang="en-GB" sz="3200" dirty="0">
                <a:solidFill>
                  <a:srgbClr val="00B0F0"/>
                </a:solidFill>
              </a:rPr>
              <a:t>Further resources</a:t>
            </a:r>
          </a:p>
        </p:txBody>
      </p:sp>
      <p:sp>
        <p:nvSpPr>
          <p:cNvPr id="3" name="Content Placeholder 2"/>
          <p:cNvSpPr>
            <a:spLocks noGrp="1"/>
          </p:cNvSpPr>
          <p:nvPr>
            <p:ph idx="1"/>
          </p:nvPr>
        </p:nvSpPr>
        <p:spPr>
          <a:xfrm>
            <a:off x="685800" y="908720"/>
            <a:ext cx="8077200" cy="4653880"/>
          </a:xfrm>
        </p:spPr>
        <p:txBody>
          <a:bodyPr/>
          <a:lstStyle/>
          <a:p>
            <a:pPr marL="457200" indent="-457200">
              <a:buFont typeface="Wingdings" panose="05000000000000000000" pitchFamily="2" charset="2"/>
              <a:buChar char="Ø"/>
            </a:pPr>
            <a:r>
              <a:rPr lang="en-GB" sz="2000" b="1" dirty="0">
                <a:solidFill>
                  <a:schemeClr val="bg1">
                    <a:lumMod val="60000"/>
                    <a:lumOff val="40000"/>
                  </a:schemeClr>
                </a:solidFill>
                <a:hlinkClick r:id="rId3">
                  <a:extLst>
                    <a:ext uri="{A12FA001-AC4F-418D-AE19-62706E023703}">
                      <ahyp:hlinkClr xmlns:ahyp="http://schemas.microsoft.com/office/drawing/2018/hyperlinkcolor" val="tx"/>
                    </a:ext>
                  </a:extLst>
                </a:hlinkClick>
              </a:rPr>
              <a:t>HSS CMO Letter 2026</a:t>
            </a:r>
            <a:endParaRPr lang="en-GB" sz="2000" b="1" dirty="0">
              <a:solidFill>
                <a:schemeClr val="bg1">
                  <a:lumMod val="60000"/>
                  <a:lumOff val="40000"/>
                </a:schemeClr>
              </a:solidFill>
            </a:endParaRPr>
          </a:p>
          <a:p>
            <a:pPr marL="457200" indent="-457200">
              <a:buFont typeface="Wingdings" panose="05000000000000000000" pitchFamily="2" charset="2"/>
              <a:buChar char="Ø"/>
            </a:pPr>
            <a:r>
              <a:rPr lang="en-GB" sz="2000" b="1" dirty="0">
                <a:solidFill>
                  <a:schemeClr val="bg1">
                    <a:lumMod val="60000"/>
                    <a:lumOff val="40000"/>
                  </a:schemeClr>
                </a:solidFill>
                <a:hlinkClick r:id="rId4">
                  <a:extLst>
                    <a:ext uri="{A12FA001-AC4F-418D-AE19-62706E023703}">
                      <ahyp:hlinkClr xmlns:ahyp="http://schemas.microsoft.com/office/drawing/2018/hyperlinkcolor" val="tx"/>
                    </a:ext>
                  </a:extLst>
                </a:hlinkClick>
              </a:rPr>
              <a:t>PHA flu page</a:t>
            </a:r>
            <a:endParaRPr lang="en-GB" sz="2000" b="1" dirty="0">
              <a:solidFill>
                <a:schemeClr val="bg1">
                  <a:lumMod val="60000"/>
                  <a:lumOff val="40000"/>
                </a:schemeClr>
              </a:solidFill>
            </a:endParaRPr>
          </a:p>
          <a:p>
            <a:pPr marL="457200" indent="-457200">
              <a:buFont typeface="Wingdings" panose="05000000000000000000" pitchFamily="2" charset="2"/>
              <a:buChar char="Ø"/>
            </a:pPr>
            <a:r>
              <a:rPr lang="en-GB" sz="2000" b="1" dirty="0">
                <a:solidFill>
                  <a:schemeClr val="bg1">
                    <a:lumMod val="60000"/>
                    <a:lumOff val="40000"/>
                  </a:schemeClr>
                </a:solidFill>
                <a:hlinkClick r:id="rId5">
                  <a:extLst>
                    <a:ext uri="{A12FA001-AC4F-418D-AE19-62706E023703}">
                      <ahyp:hlinkClr xmlns:ahyp="http://schemas.microsoft.com/office/drawing/2018/hyperlinkcolor" val="tx"/>
                    </a:ext>
                  </a:extLst>
                </a:hlinkClick>
              </a:rPr>
              <a:t>The Green Book: Influenza Chapter</a:t>
            </a:r>
            <a:endParaRPr lang="en-GB" sz="2000" b="1" dirty="0">
              <a:solidFill>
                <a:schemeClr val="bg1">
                  <a:lumMod val="60000"/>
                  <a:lumOff val="40000"/>
                </a:schemeClr>
              </a:solidFill>
            </a:endParaRPr>
          </a:p>
          <a:p>
            <a:pPr marL="457200" indent="-457200">
              <a:buFont typeface="Wingdings" panose="05000000000000000000" pitchFamily="2" charset="2"/>
              <a:buChar char="Ø"/>
            </a:pPr>
            <a:r>
              <a:rPr lang="en-GB" sz="2000" b="1" dirty="0">
                <a:solidFill>
                  <a:schemeClr val="bg1">
                    <a:lumMod val="60000"/>
                    <a:lumOff val="40000"/>
                  </a:schemeClr>
                </a:solidFill>
                <a:hlinkClick r:id="rId6">
                  <a:extLst>
                    <a:ext uri="{A12FA001-AC4F-418D-AE19-62706E023703}">
                      <ahyp:hlinkClr xmlns:ahyp="http://schemas.microsoft.com/office/drawing/2018/hyperlinkcolor" val="tx"/>
                    </a:ext>
                  </a:extLst>
                </a:hlinkClick>
              </a:rPr>
              <a:t>Flu Immunisation - </a:t>
            </a:r>
            <a:r>
              <a:rPr lang="en-GB" sz="2000" b="1" dirty="0" err="1">
                <a:solidFill>
                  <a:schemeClr val="bg1">
                    <a:lumMod val="60000"/>
                    <a:lumOff val="40000"/>
                  </a:schemeClr>
                </a:solidFill>
                <a:hlinkClick r:id="rId6">
                  <a:extLst>
                    <a:ext uri="{A12FA001-AC4F-418D-AE19-62706E023703}">
                      <ahyp:hlinkClr xmlns:ahyp="http://schemas.microsoft.com/office/drawing/2018/hyperlinkcolor" val="tx"/>
                    </a:ext>
                  </a:extLst>
                </a:hlinkClick>
              </a:rPr>
              <a:t>elearning</a:t>
            </a:r>
            <a:r>
              <a:rPr lang="en-GB" sz="2000" b="1" dirty="0">
                <a:solidFill>
                  <a:schemeClr val="bg1">
                    <a:lumMod val="60000"/>
                    <a:lumOff val="40000"/>
                  </a:schemeClr>
                </a:solidFill>
                <a:hlinkClick r:id="rId6">
                  <a:extLst>
                    <a:ext uri="{A12FA001-AC4F-418D-AE19-62706E023703}">
                      <ahyp:hlinkClr xmlns:ahyp="http://schemas.microsoft.com/office/drawing/2018/hyperlinkcolor" val="tx"/>
                    </a:ext>
                  </a:extLst>
                </a:hlinkClick>
              </a:rPr>
              <a:t> for healthcare (e-lfh.org.uk)</a:t>
            </a:r>
            <a:endParaRPr lang="en-GB" sz="2000" b="1" dirty="0">
              <a:solidFill>
                <a:schemeClr val="bg1">
                  <a:lumMod val="60000"/>
                  <a:lumOff val="40000"/>
                </a:schemeClr>
              </a:solidFill>
            </a:endParaRPr>
          </a:p>
          <a:p>
            <a:pPr marL="457200" indent="-457200">
              <a:buFont typeface="Wingdings" panose="05000000000000000000" pitchFamily="2" charset="2"/>
              <a:buChar char="Ø"/>
            </a:pPr>
            <a:r>
              <a:rPr lang="en-GB" sz="2000" b="1" dirty="0">
                <a:solidFill>
                  <a:schemeClr val="bg1">
                    <a:lumMod val="60000"/>
                    <a:lumOff val="40000"/>
                  </a:schemeClr>
                </a:solidFill>
                <a:hlinkClick r:id="rId7">
                  <a:extLst>
                    <a:ext uri="{A12FA001-AC4F-418D-AE19-62706E023703}">
                      <ahyp:hlinkClr xmlns:ahyp="http://schemas.microsoft.com/office/drawing/2018/hyperlinkcolor" val="tx"/>
                    </a:ext>
                  </a:extLst>
                </a:hlinkClick>
              </a:rPr>
              <a:t>Flu patient information leaflets</a:t>
            </a:r>
            <a:endParaRPr lang="en-GB" sz="2000" b="1" dirty="0">
              <a:solidFill>
                <a:schemeClr val="bg1">
                  <a:lumMod val="60000"/>
                  <a:lumOff val="40000"/>
                </a:schemeClr>
              </a:solidFill>
            </a:endParaRPr>
          </a:p>
          <a:p>
            <a:pPr marL="457200" indent="-457200">
              <a:buFont typeface="Wingdings" panose="05000000000000000000" pitchFamily="2" charset="2"/>
              <a:buChar char="Ø"/>
            </a:pPr>
            <a:r>
              <a:rPr lang="en-GB" sz="2000" b="1" dirty="0">
                <a:solidFill>
                  <a:schemeClr val="bg1">
                    <a:lumMod val="60000"/>
                    <a:lumOff val="40000"/>
                  </a:schemeClr>
                </a:solidFill>
                <a:hlinkClick r:id="rId8">
                  <a:extLst>
                    <a:ext uri="{A12FA001-AC4F-418D-AE19-62706E023703}">
                      <ahyp:hlinkClr xmlns:ahyp="http://schemas.microsoft.com/office/drawing/2018/hyperlinkcolor" val="tx"/>
                    </a:ext>
                  </a:extLst>
                </a:hlinkClick>
              </a:rPr>
              <a:t>PHA Respiratory surveillance report </a:t>
            </a:r>
            <a:endParaRPr lang="en-GB" sz="2000" b="1" dirty="0">
              <a:solidFill>
                <a:schemeClr val="bg1">
                  <a:lumMod val="60000"/>
                  <a:lumOff val="40000"/>
                </a:schemeClr>
              </a:solidFill>
            </a:endParaRPr>
          </a:p>
          <a:p>
            <a:pPr marL="457200" indent="-457200">
              <a:buFont typeface="Wingdings" panose="05000000000000000000" pitchFamily="2" charset="2"/>
              <a:buChar char="Ø"/>
            </a:pPr>
            <a:r>
              <a:rPr lang="en-GB" sz="2000" b="1" dirty="0">
                <a:solidFill>
                  <a:schemeClr val="bg1">
                    <a:lumMod val="60000"/>
                    <a:lumOff val="40000"/>
                  </a:schemeClr>
                </a:solidFill>
                <a:hlinkClick r:id="rId9">
                  <a:extLst>
                    <a:ext uri="{A12FA001-AC4F-418D-AE19-62706E023703}">
                      <ahyp:hlinkClr xmlns:ahyp="http://schemas.microsoft.com/office/drawing/2018/hyperlinkcolor" val="tx"/>
                    </a:ext>
                  </a:extLst>
                </a:hlinkClick>
              </a:rPr>
              <a:t>Guidance on vaccine handling and storage in GP practices</a:t>
            </a:r>
            <a:endParaRPr lang="en-GB" sz="2000" b="1" dirty="0">
              <a:solidFill>
                <a:schemeClr val="bg1">
                  <a:lumMod val="60000"/>
                  <a:lumOff val="40000"/>
                </a:schemeClr>
              </a:solidFill>
            </a:endParaRPr>
          </a:p>
          <a:p>
            <a:pPr marL="457200" indent="-457200">
              <a:buFont typeface="Wingdings" panose="05000000000000000000" pitchFamily="2" charset="2"/>
              <a:buChar char="Ø"/>
            </a:pPr>
            <a:r>
              <a:rPr lang="en-GB" sz="2000" b="1" dirty="0">
                <a:solidFill>
                  <a:schemeClr val="bg1">
                    <a:lumMod val="60000"/>
                    <a:lumOff val="40000"/>
                  </a:schemeClr>
                </a:solidFill>
                <a:hlinkClick r:id="rId10">
                  <a:extLst>
                    <a:ext uri="{A12FA001-AC4F-418D-AE19-62706E023703}">
                      <ahyp:hlinkClr xmlns:ahyp="http://schemas.microsoft.com/office/drawing/2018/hyperlinkcolor" val="tx"/>
                    </a:ext>
                  </a:extLst>
                </a:hlinkClick>
              </a:rPr>
              <a:t>WHO vaccine recommendations </a:t>
            </a:r>
            <a:endParaRPr lang="en-GB" sz="2000" b="1" dirty="0">
              <a:solidFill>
                <a:schemeClr val="bg1">
                  <a:lumMod val="60000"/>
                  <a:lumOff val="40000"/>
                </a:schemeClr>
              </a:solidFill>
            </a:endParaRPr>
          </a:p>
          <a:p>
            <a:pPr marL="457200" indent="-457200">
              <a:buFont typeface="Wingdings" panose="05000000000000000000" pitchFamily="2" charset="2"/>
              <a:buChar char="Ø"/>
            </a:pPr>
            <a:r>
              <a:rPr lang="en-GB" sz="2000" b="1" dirty="0">
                <a:solidFill>
                  <a:schemeClr val="bg1">
                    <a:lumMod val="60000"/>
                    <a:lumOff val="40000"/>
                  </a:schemeClr>
                </a:solidFill>
              </a:rPr>
              <a:t>JCVI statement</a:t>
            </a:r>
          </a:p>
          <a:p>
            <a:pPr marL="457200" indent="-457200">
              <a:buFont typeface="Wingdings" panose="05000000000000000000" pitchFamily="2" charset="2"/>
              <a:buChar char="Ø"/>
            </a:pPr>
            <a:r>
              <a:rPr lang="en-GB" sz="2000" b="1" dirty="0">
                <a:solidFill>
                  <a:schemeClr val="bg1">
                    <a:lumMod val="60000"/>
                    <a:lumOff val="40000"/>
                  </a:schemeClr>
                </a:solidFill>
                <a:hlinkClick r:id="rId11">
                  <a:extLst>
                    <a:ext uri="{A12FA001-AC4F-418D-AE19-62706E023703}">
                      <ahyp:hlinkClr xmlns:ahyp="http://schemas.microsoft.com/office/drawing/2018/hyperlinkcolor" val="tx"/>
                    </a:ext>
                  </a:extLst>
                </a:hlinkClick>
              </a:rPr>
              <a:t>PHA information for healthcare and other professionals </a:t>
            </a:r>
            <a:endParaRPr lang="en-GB" sz="2000" b="1" dirty="0">
              <a:solidFill>
                <a:schemeClr val="bg1">
                  <a:lumMod val="60000"/>
                  <a:lumOff val="40000"/>
                </a:schemeClr>
              </a:solidFill>
            </a:endParaRPr>
          </a:p>
          <a:p>
            <a:pPr marL="457200" indent="-457200">
              <a:buFont typeface="Wingdings" panose="05000000000000000000" pitchFamily="2" charset="2"/>
              <a:buChar char="Ø"/>
            </a:pPr>
            <a:r>
              <a:rPr lang="en-GB" sz="2000" b="1" dirty="0">
                <a:solidFill>
                  <a:schemeClr val="bg1">
                    <a:lumMod val="60000"/>
                    <a:lumOff val="40000"/>
                  </a:schemeClr>
                </a:solidFill>
              </a:rPr>
              <a:t>Social media resources for vaccination programmes</a:t>
            </a:r>
          </a:p>
          <a:p>
            <a:pPr marL="457200" indent="-457200">
              <a:buFont typeface="Wingdings" panose="05000000000000000000" pitchFamily="2" charset="2"/>
              <a:buChar char="Ø"/>
            </a:pPr>
            <a:r>
              <a:rPr lang="en-GB" sz="2000" b="1" u="sng" dirty="0">
                <a:solidFill>
                  <a:schemeClr val="bg1">
                    <a:lumMod val="60000"/>
                    <a:lumOff val="40000"/>
                  </a:schemeClr>
                </a:solidFill>
                <a:hlinkClick r:id="rId12">
                  <a:extLst>
                    <a:ext uri="{A12FA001-AC4F-418D-AE19-62706E023703}">
                      <ahyp:hlinkClr xmlns:ahyp="http://schemas.microsoft.com/office/drawing/2018/hyperlinkcolor" val="tx"/>
                    </a:ext>
                  </a:extLst>
                </a:hlinkClick>
              </a:rPr>
              <a:t>UKHSA_National_Minimum_Standards_for_immunisation_training_2025.pdf</a:t>
            </a:r>
            <a:endParaRPr lang="en-GB" sz="2000" b="1" dirty="0">
              <a:solidFill>
                <a:schemeClr val="bg1">
                  <a:lumMod val="60000"/>
                  <a:lumOff val="40000"/>
                </a:schemeClr>
              </a:solidFill>
            </a:endParaRPr>
          </a:p>
          <a:p>
            <a:pPr marL="457200" indent="-457200">
              <a:buFont typeface="Wingdings" panose="05000000000000000000" pitchFamily="2" charset="2"/>
              <a:buChar char="Ø"/>
            </a:pPr>
            <a:endParaRPr lang="en-GB" sz="2000" dirty="0"/>
          </a:p>
          <a:p>
            <a:pPr marL="457200" indent="-457200">
              <a:buFont typeface="Wingdings" panose="05000000000000000000" pitchFamily="2" charset="2"/>
              <a:buChar char="Ø"/>
            </a:pPr>
            <a:endParaRPr lang="en-GB" sz="2000" dirty="0"/>
          </a:p>
          <a:p>
            <a:pPr marL="457200" indent="-457200">
              <a:buFont typeface="Wingdings" panose="05000000000000000000" pitchFamily="2" charset="2"/>
              <a:buChar char="Ø"/>
            </a:pPr>
            <a:endParaRPr lang="en-GB" sz="2000" dirty="0"/>
          </a:p>
          <a:p>
            <a:pPr marL="457200" indent="-457200">
              <a:buFont typeface="Wingdings" panose="05000000000000000000" pitchFamily="2" charset="2"/>
              <a:buChar char="Ø"/>
            </a:pPr>
            <a:endParaRPr lang="en-GB" sz="2000" dirty="0"/>
          </a:p>
          <a:p>
            <a:pPr marL="0" indent="0"/>
            <a:endParaRPr lang="en-GB" dirty="0"/>
          </a:p>
        </p:txBody>
      </p:sp>
    </p:spTree>
    <p:extLst>
      <p:ext uri="{BB962C8B-B14F-4D97-AF65-F5344CB8AC3E}">
        <p14:creationId xmlns:p14="http://schemas.microsoft.com/office/powerpoint/2010/main" val="3723738376"/>
      </p:ext>
    </p:extLst>
  </p:cSld>
  <p:clrMapOvr>
    <a:masterClrMapping/>
  </p:clrMapOvr>
</p:sld>
</file>

<file path=ppt/theme/theme1.xml><?xml version="1.0" encoding="utf-8"?>
<a:theme xmlns:a="http://schemas.openxmlformats.org/drawingml/2006/main" name="BHSCT_white">
  <a:themeElements>
    <a:clrScheme name="Custom 6">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0070C0"/>
      </a:hlink>
      <a:folHlink>
        <a:srgbClr val="FFFF00"/>
      </a:folHlink>
    </a:clrScheme>
    <a:fontScheme name="BHSCT_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Tx/>
          <a:buFontTx/>
          <a:buNone/>
          <a:tabLst/>
          <a:defRPr kumimoji="0" lang="en-US" altLang="en-US" sz="4000" b="0" i="0" u="none" strike="noStrike" cap="none" normalizeH="0" baseline="0" smtClean="0">
            <a:ln>
              <a:noFill/>
            </a:ln>
            <a:solidFill>
              <a:schemeClr val="bg2"/>
            </a:solidFill>
            <a:effectLst/>
            <a:latin typeface="Arial"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Tx/>
          <a:buFontTx/>
          <a:buNone/>
          <a:tabLst/>
          <a:defRPr kumimoji="0" lang="en-US" altLang="en-US" sz="4000" b="0" i="0" u="none" strike="noStrike" cap="none" normalizeH="0" baseline="0" smtClean="0">
            <a:ln>
              <a:noFill/>
            </a:ln>
            <a:solidFill>
              <a:schemeClr val="bg2"/>
            </a:solidFill>
            <a:effectLst/>
            <a:latin typeface="Arial" pitchFamily="34" charset="0"/>
          </a:defRPr>
        </a:defPPr>
      </a:lstStyle>
    </a:lnDef>
  </a:objectDefaults>
  <a:extraClrSchemeLst>
    <a:extraClrScheme>
      <a:clrScheme name="BHSCT_white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BHSCT_white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BHSCT_white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BHSCT_white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BHSCT_white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HSCT_white">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BHSCT_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Tx/>
          <a:buFontTx/>
          <a:buNone/>
          <a:tabLst/>
          <a:defRPr kumimoji="0" lang="en-US" altLang="en-US" sz="4000" b="0" i="0" u="none" strike="noStrike" cap="none" normalizeH="0" baseline="0" smtClean="0">
            <a:ln>
              <a:noFill/>
            </a:ln>
            <a:solidFill>
              <a:schemeClr val="bg2"/>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Tx/>
          <a:buFontTx/>
          <a:buNone/>
          <a:tabLst/>
          <a:defRPr kumimoji="0" lang="en-US" altLang="en-US" sz="4000" b="0" i="0" u="none" strike="noStrike" cap="none" normalizeH="0" baseline="0" smtClean="0">
            <a:ln>
              <a:noFill/>
            </a:ln>
            <a:solidFill>
              <a:schemeClr val="bg2"/>
            </a:solidFill>
            <a:effectLst/>
            <a:latin typeface="Arial" charset="0"/>
          </a:defRPr>
        </a:defPPr>
      </a:lstStyle>
    </a:lnDef>
  </a:objectDefaults>
  <a:extraClrSchemeLst>
    <a:extraClrScheme>
      <a:clrScheme name="BHSCT_white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BHSCT_white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BHSCT_white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BHSCT_white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BHSCT_white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Public Health England">
      <a:dk1>
        <a:sysClr val="windowText" lastClr="000000"/>
      </a:dk1>
      <a:lt1>
        <a:sysClr val="window" lastClr="FFFFFF"/>
      </a:lt1>
      <a:dk2>
        <a:srgbClr val="009966"/>
      </a:dk2>
      <a:lt2>
        <a:srgbClr val="98002E"/>
      </a:lt2>
      <a:accent1>
        <a:srgbClr val="11175E"/>
      </a:accent1>
      <a:accent2>
        <a:srgbClr val="D8B5A3"/>
      </a:accent2>
      <a:accent3>
        <a:srgbClr val="F9A25E"/>
      </a:accent3>
      <a:accent4>
        <a:srgbClr val="EEB111"/>
      </a:accent4>
      <a:accent5>
        <a:srgbClr val="00B274"/>
      </a:accent5>
      <a:accent6>
        <a:srgbClr val="A7A9AC"/>
      </a:accent6>
      <a:hlink>
        <a:srgbClr val="000000"/>
      </a:hlink>
      <a:folHlink>
        <a:srgbClr val="00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E45FF0DC6F3F94F9FC073FA29C8F3B8" ma:contentTypeVersion="0" ma:contentTypeDescription="Create a new document." ma:contentTypeScope="" ma:versionID="126e691b38787388628ed87399956655">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A89A84E-4D79-4D9C-93E2-C549E8AA1E22}">
  <ds:schemaRefs>
    <ds:schemaRef ds:uri="http://schemas.microsoft.com/sharepoint/v3/contenttype/forms"/>
  </ds:schemaRefs>
</ds:datastoreItem>
</file>

<file path=customXml/itemProps2.xml><?xml version="1.0" encoding="utf-8"?>
<ds:datastoreItem xmlns:ds="http://schemas.openxmlformats.org/officeDocument/2006/customXml" ds:itemID="{CE05479B-65C4-4793-9D80-D2C86761AC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ECB81D53-BA08-4311-BCD3-701F8C5DB490}">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23735</TotalTime>
  <Words>13036</Words>
  <Application>Microsoft Office PowerPoint</Application>
  <PresentationFormat>On-screen Show (4:3)</PresentationFormat>
  <Paragraphs>854</Paragraphs>
  <Slides>65</Slides>
  <Notes>60</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65</vt:i4>
      </vt:variant>
    </vt:vector>
  </HeadingPairs>
  <TitlesOfParts>
    <vt:vector size="77" baseType="lpstr">
      <vt:lpstr>MS PGothic</vt:lpstr>
      <vt:lpstr>Arial</vt:lpstr>
      <vt:lpstr>Calibri</vt:lpstr>
      <vt:lpstr>Frutiger 45 Light</vt:lpstr>
      <vt:lpstr>GDS Transport</vt:lpstr>
      <vt:lpstr>Source Sans Pro</vt:lpstr>
      <vt:lpstr>Times New Roman</vt:lpstr>
      <vt:lpstr>Wingdings</vt:lpstr>
      <vt:lpstr>ヒラギノ角ゴ Pro W3</vt:lpstr>
      <vt:lpstr>BHSCT_white</vt:lpstr>
      <vt:lpstr>1_BHSCT_white</vt:lpstr>
      <vt:lpstr>1_Office Theme</vt:lpstr>
      <vt:lpstr>Influenza (flu) Immunisation Programme  Northern Ireland</vt:lpstr>
      <vt:lpstr>Key messages</vt:lpstr>
      <vt:lpstr>Influenza</vt:lpstr>
      <vt:lpstr>Types of influenza virus</vt:lpstr>
      <vt:lpstr>Influenza A virus</vt:lpstr>
      <vt:lpstr>Antigenic drift</vt:lpstr>
      <vt:lpstr>Antigenic shift</vt:lpstr>
      <vt:lpstr>Influenza: Characteristics </vt:lpstr>
      <vt:lpstr>Influenza: Complications</vt:lpstr>
      <vt:lpstr>PowerPoint Presentation</vt:lpstr>
      <vt:lpstr>PowerPoint Presentation</vt:lpstr>
      <vt:lpstr>Influenza Weekly Surveillance Bulletin,  Northern Ireland</vt:lpstr>
      <vt:lpstr>History of the national flu vaccination programme</vt:lpstr>
      <vt:lpstr>Flu vaccine: Effectiveness</vt:lpstr>
      <vt:lpstr>PowerPoint Presentation</vt:lpstr>
      <vt:lpstr>Flu Vaccination Programme: Policy  outlined in annual CMO letter 2026/27</vt:lpstr>
      <vt:lpstr> Flu Vaccination Programme: Eligibility</vt:lpstr>
      <vt:lpstr>Clinical risk groups</vt:lpstr>
      <vt:lpstr>Clinical risk groups (continued)</vt:lpstr>
      <vt:lpstr>Pregnant women</vt:lpstr>
      <vt:lpstr>Health and social care workers (HSCWs)</vt:lpstr>
      <vt:lpstr>Rationale for vaccinating children against flu</vt:lpstr>
      <vt:lpstr>Vaccination uptake: end of season 2025/26  &amp; comparisons to previous season</vt:lpstr>
      <vt:lpstr>2026/27 programme: uptake targets  </vt:lpstr>
      <vt:lpstr>PowerPoint Presentation</vt:lpstr>
      <vt:lpstr>Types of flu vaccine</vt:lpstr>
      <vt:lpstr>Vaccine composition:  Northern Hemisphere 2026/27* </vt:lpstr>
      <vt:lpstr>PowerPoint Presentation</vt:lpstr>
      <vt:lpstr>Vaccines for 2026-27 (2) </vt:lpstr>
      <vt:lpstr>Cell-based inactivated influenza vaccine  (IIVc)</vt:lpstr>
      <vt:lpstr>Cell-based inactivated influenza vaccine (IIVc)</vt:lpstr>
      <vt:lpstr>Live attenuated influenza vaccine  (LAIV) - Fluenz®</vt:lpstr>
      <vt:lpstr>Fluenz® (LAIV) </vt:lpstr>
      <vt:lpstr>Administration of flu vaccines given by injection </vt:lpstr>
      <vt:lpstr>Storage of all flu vaccine</vt:lpstr>
      <vt:lpstr>Co-administration of flu and other vaccines</vt:lpstr>
      <vt:lpstr>Co-administration of flu and other vaccines  (continued)</vt:lpstr>
      <vt:lpstr>Flu vaccine for pregnancy</vt:lpstr>
      <vt:lpstr>Contraindications: (inactivated flu vaccines)</vt:lpstr>
      <vt:lpstr>PowerPoint Presentation</vt:lpstr>
      <vt:lpstr>Precautions to flu vaccines</vt:lpstr>
      <vt:lpstr>Acute wheezing and severe asthma </vt:lpstr>
      <vt:lpstr>Egg allergy: Adults</vt:lpstr>
      <vt:lpstr>Egg allergy: Children</vt:lpstr>
      <vt:lpstr>PowerPoint Presentation</vt:lpstr>
      <vt:lpstr>Porcine gelatine</vt:lpstr>
      <vt:lpstr>LAIV and ‘viral shedding’</vt:lpstr>
      <vt:lpstr>PowerPoint Presentation</vt:lpstr>
      <vt:lpstr>Inadvertent administration of LAIV </vt:lpstr>
      <vt:lpstr>Adverse reactions</vt:lpstr>
      <vt:lpstr>  Reporting suspected adverse reactions   </vt:lpstr>
      <vt:lpstr>PowerPoint Presentation</vt:lpstr>
      <vt:lpstr>2026/27 flu programme</vt:lpstr>
      <vt:lpstr>When to vaccinate</vt:lpstr>
      <vt:lpstr>General Practice: Adult programme</vt:lpstr>
      <vt:lpstr>General Practice: Children’s programme </vt:lpstr>
      <vt:lpstr>Children’s vaccination programme School based</vt:lpstr>
      <vt:lpstr>Health and Social Care programme</vt:lpstr>
      <vt:lpstr>Community Pharmacy</vt:lpstr>
      <vt:lpstr>Vaccine ordering</vt:lpstr>
      <vt:lpstr>Achieving high uptake</vt:lpstr>
      <vt:lpstr>GP checklist</vt:lpstr>
      <vt:lpstr>GP checklist (continued)</vt:lpstr>
      <vt:lpstr>Recording on VMS</vt:lpstr>
      <vt:lpstr>Further resources</vt:lpstr>
    </vt:vector>
  </TitlesOfParts>
  <Company>HSC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Flu Immunisation Programme 2018/19 Northern Ireland</dc:title>
  <dc:creator>Alison Quinn</dc:creator>
  <cp:lastModifiedBy>Wendy Thornton</cp:lastModifiedBy>
  <cp:revision>820</cp:revision>
  <cp:lastPrinted>2025-08-21T13:18:12Z</cp:lastPrinted>
  <dcterms:created xsi:type="dcterms:W3CDTF">2018-06-15T14:49:11Z</dcterms:created>
  <dcterms:modified xsi:type="dcterms:W3CDTF">2026-09-11T10:43:00Z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0x0101000E45FF0DC6F3F94F9FC073FA29C8F3B8</vt:lpwstr>
  </property>
</Properties>
</file>