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67" r:id="rId4"/>
    <p:sldId id="264" r:id="rId5"/>
    <p:sldId id="258" r:id="rId6"/>
    <p:sldId id="260" r:id="rId7"/>
    <p:sldId id="266" r:id="rId8"/>
    <p:sldId id="268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87B01-9491-4F28-9BBA-018FB1623542}" type="datetimeFigureOut">
              <a:rPr lang="en-GB" smtClean="0"/>
              <a:t>02/06/2015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10EB3-53FB-4E08-AEE6-4E8F3C4628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776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B9FE1-BAEF-4456-B099-B13C854EF442}" type="datetimeFigureOut">
              <a:rPr lang="en-GB" smtClean="0"/>
              <a:pPr/>
              <a:t>02/06/2015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89F3D-3EFE-4A5F-AC9E-E53C23292D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531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9BD420-0090-4547-891B-7D20BF0BF911}" type="slidenum">
              <a:rPr lang="en-GB" smtClean="0">
                <a:cs typeface="Arial" charset="0"/>
              </a:rPr>
              <a:pPr/>
              <a:t>2</a:t>
            </a:fld>
            <a:endParaRPr lang="en-GB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66EEB1-0B5F-48B0-8383-CDED5D7887B2}" type="datetimeFigureOut">
              <a:rPr lang="en-GB" smtClean="0"/>
              <a:pPr/>
              <a:t>02/06/2015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0D8BC16-C9F3-47CF-8D63-19FAAB71F1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6EEB1-0B5F-48B0-8383-CDED5D7887B2}" type="datetimeFigureOut">
              <a:rPr lang="en-GB" smtClean="0"/>
              <a:pPr/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8BC16-C9F3-47CF-8D63-19FAAB71F1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F66EEB1-0B5F-48B0-8383-CDED5D7887B2}" type="datetimeFigureOut">
              <a:rPr lang="en-GB" smtClean="0"/>
              <a:pPr/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0D8BC16-C9F3-47CF-8D63-19FAAB71F1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6EEB1-0B5F-48B0-8383-CDED5D7887B2}" type="datetimeFigureOut">
              <a:rPr lang="en-GB" smtClean="0"/>
              <a:pPr/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8BC16-C9F3-47CF-8D63-19FAAB71F1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66EEB1-0B5F-48B0-8383-CDED5D7887B2}" type="datetimeFigureOut">
              <a:rPr lang="en-GB" smtClean="0"/>
              <a:pPr/>
              <a:t>02/06/2015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0D8BC16-C9F3-47CF-8D63-19FAAB71F1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6EEB1-0B5F-48B0-8383-CDED5D7887B2}" type="datetimeFigureOut">
              <a:rPr lang="en-GB" smtClean="0"/>
              <a:pPr/>
              <a:t>02/06/2015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8BC16-C9F3-47CF-8D63-19FAAB71F1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6EEB1-0B5F-48B0-8383-CDED5D7887B2}" type="datetimeFigureOut">
              <a:rPr lang="en-GB" smtClean="0"/>
              <a:pPr/>
              <a:t>02/06/2015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8BC16-C9F3-47CF-8D63-19FAAB71F1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6EEB1-0B5F-48B0-8383-CDED5D7887B2}" type="datetimeFigureOut">
              <a:rPr lang="en-GB" smtClean="0"/>
              <a:pPr/>
              <a:t>02/06/2015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8BC16-C9F3-47CF-8D63-19FAAB71F1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66EEB1-0B5F-48B0-8383-CDED5D7887B2}" type="datetimeFigureOut">
              <a:rPr lang="en-GB" smtClean="0"/>
              <a:pPr/>
              <a:t>02/06/2015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8BC16-C9F3-47CF-8D63-19FAAB71F1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6EEB1-0B5F-48B0-8383-CDED5D7887B2}" type="datetimeFigureOut">
              <a:rPr lang="en-GB" smtClean="0"/>
              <a:pPr/>
              <a:t>02/06/2015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8BC16-C9F3-47CF-8D63-19FAAB71F1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66EEB1-0B5F-48B0-8383-CDED5D7887B2}" type="datetimeFigureOut">
              <a:rPr lang="en-GB" smtClean="0"/>
              <a:pPr/>
              <a:t>02/06/2015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8BC16-C9F3-47CF-8D63-19FAAB71F17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F66EEB1-0B5F-48B0-8383-CDED5D7887B2}" type="datetimeFigureOut">
              <a:rPr lang="en-GB" smtClean="0"/>
              <a:pPr/>
              <a:t>02/06/2015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0D8BC16-C9F3-47CF-8D63-19FAAB71F17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332656"/>
            <a:ext cx="5105400" cy="1944216"/>
          </a:xfrm>
        </p:spPr>
        <p:txBody>
          <a:bodyPr>
            <a:normAutofit/>
          </a:bodyPr>
          <a:lstStyle/>
          <a:p>
            <a:r>
              <a:rPr lang="en-GB" dirty="0" smtClean="0"/>
              <a:t> band 5 recruitment</a:t>
            </a:r>
            <a:br>
              <a:rPr lang="en-GB" dirty="0" smtClean="0"/>
            </a:br>
            <a:r>
              <a:rPr lang="en-GB" dirty="0" smtClean="0"/>
              <a:t>workshop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4293096"/>
            <a:ext cx="5033982" cy="2232248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Hazel Winning</a:t>
            </a:r>
          </a:p>
          <a:p>
            <a:r>
              <a:rPr lang="en-GB" dirty="0" smtClean="0"/>
              <a:t>AHP Lead Officer</a:t>
            </a:r>
          </a:p>
          <a:p>
            <a:r>
              <a:rPr lang="en-GB" dirty="0" smtClean="0"/>
              <a:t>DHSSPS 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4664"/>
            <a:ext cx="2423736" cy="720080"/>
          </a:xfrm>
          <a:prstGeom prst="rect">
            <a:avLst/>
          </a:prstGeom>
          <a:noFill/>
        </p:spPr>
      </p:pic>
      <p:pic>
        <p:nvPicPr>
          <p:cNvPr id="5" name="Picture 2" descr="C:\Users\1270996\Pictures\Stormo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2492896"/>
            <a:ext cx="50419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GB" dirty="0" smtClean="0">
                <a:solidFill>
                  <a:schemeClr val="tx2"/>
                </a:solidFill>
                <a:latin typeface="Arial" charset="0"/>
              </a:rPr>
              <a:t>Lead AHP Officer role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 rtlCol="0">
            <a:normAutofit fontScale="25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9800" dirty="0" smtClean="0">
                <a:latin typeface="Arial" charset="0"/>
              </a:rPr>
              <a:t>Advise to minister ,senior policy and professional colleagues on AHP issues  </a:t>
            </a:r>
          </a:p>
          <a:p>
            <a:pPr algn="l" eaLnBrk="1" fontAlgn="auto" hangingPunct="1">
              <a:spcAft>
                <a:spcPts val="0"/>
              </a:spcAft>
              <a:buNone/>
              <a:defRPr/>
            </a:pPr>
            <a:endParaRPr lang="en-GB" sz="9800" dirty="0" smtClean="0">
              <a:latin typeface="Arial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9800" dirty="0" smtClean="0">
                <a:latin typeface="Arial" charset="0"/>
              </a:rPr>
              <a:t>Leading the development and implementation of AHP focused polices and projects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9800" dirty="0" smtClean="0">
              <a:latin typeface="Arial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9800" dirty="0" smtClean="0">
                <a:latin typeface="Arial" charset="0"/>
              </a:rPr>
              <a:t>Working closely with colleagues across Departmental and HSC to develop AHP services in line with existing strategies</a:t>
            </a:r>
          </a:p>
          <a:p>
            <a:pPr algn="l" eaLnBrk="1" fontAlgn="auto" hangingPunct="1">
              <a:spcAft>
                <a:spcPts val="0"/>
              </a:spcAft>
              <a:buNone/>
              <a:defRPr/>
            </a:pPr>
            <a:endParaRPr lang="en-GB" sz="9800" dirty="0" smtClean="0">
              <a:latin typeface="Arial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9800" dirty="0" smtClean="0">
                <a:latin typeface="Arial" charset="0"/>
              </a:rPr>
              <a:t>Respond to assembly business and private office decision-making, policy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9800" dirty="0" smtClean="0">
              <a:latin typeface="Arial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9800" dirty="0" smtClean="0">
                <a:solidFill>
                  <a:srgbClr val="7030A0"/>
                </a:solidFill>
                <a:latin typeface="Arial" charset="0"/>
              </a:rPr>
              <a:t>Workforce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9800" dirty="0" smtClean="0">
              <a:latin typeface="Arial" charset="0"/>
            </a:endParaRPr>
          </a:p>
          <a:p>
            <a:pPr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GB" sz="5800" dirty="0" smtClean="0">
              <a:latin typeface="Arial" charset="0"/>
            </a:endParaRPr>
          </a:p>
          <a:p>
            <a:pPr eaLnBrk="1" fontAlgn="auto" hangingPunct="1">
              <a:spcAft>
                <a:spcPts val="0"/>
              </a:spcAft>
              <a:buFontTx/>
              <a:buChar char="•"/>
              <a:defRPr/>
            </a:pPr>
            <a:endParaRPr lang="en-GB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 smtClean="0"/>
              <a:t>                                                                                          </a:t>
            </a:r>
            <a:endParaRPr lang="en-GB" sz="2400" i="1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274638"/>
            <a:ext cx="6465888" cy="22177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en-GB" sz="3600" dirty="0" smtClean="0">
                <a:latin typeface="Arial" charset="0"/>
              </a:rPr>
              <a:t>Improving Health and Well-being Through Positive Partnerships</a:t>
            </a:r>
            <a:br>
              <a:rPr lang="en-GB" sz="3600" dirty="0" smtClean="0">
                <a:latin typeface="Arial" charset="0"/>
              </a:rPr>
            </a:br>
            <a:r>
              <a:rPr lang="en-GB" sz="3600" dirty="0" smtClean="0">
                <a:latin typeface="Arial" charset="0"/>
              </a:rPr>
              <a:t>-AHP Strategy 2012-2017</a:t>
            </a:r>
            <a:r>
              <a:rPr lang="en-GB" sz="4000" dirty="0" smtClean="0"/>
              <a:t> </a:t>
            </a:r>
            <a:endParaRPr lang="en-GB" sz="4000" dirty="0" smtClean="0">
              <a:latin typeface="Arial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2708275"/>
            <a:ext cx="7021513" cy="3417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sz="2400" dirty="0" smtClean="0">
                <a:latin typeface="Arial" charset="0"/>
              </a:rPr>
              <a:t>4 Strategic Themes :</a:t>
            </a:r>
          </a:p>
          <a:p>
            <a:r>
              <a:rPr lang="en-GB" sz="2400" dirty="0" smtClean="0">
                <a:latin typeface="Arial" charset="0"/>
              </a:rPr>
              <a:t>Promoting person centred practice and care</a:t>
            </a:r>
          </a:p>
          <a:p>
            <a:r>
              <a:rPr lang="en-GB" sz="2400" dirty="0" smtClean="0">
                <a:latin typeface="Arial" charset="0"/>
              </a:rPr>
              <a:t>Delivering safe and effective practice and care</a:t>
            </a:r>
          </a:p>
          <a:p>
            <a:r>
              <a:rPr lang="en-GB" sz="2400" dirty="0" smtClean="0">
                <a:latin typeface="Arial" charset="0"/>
              </a:rPr>
              <a:t>Maximising resources for success</a:t>
            </a:r>
          </a:p>
          <a:p>
            <a:r>
              <a:rPr lang="en-GB" sz="2400" dirty="0" smtClean="0">
                <a:latin typeface="Arial" charset="0"/>
              </a:rPr>
              <a:t>Supporting and developing the AHP workforce</a:t>
            </a:r>
          </a:p>
          <a:p>
            <a:endParaRPr lang="en-GB" sz="1400" dirty="0" smtClean="0">
              <a:latin typeface="Arial" charset="0"/>
            </a:endParaRPr>
          </a:p>
          <a:p>
            <a:pPr>
              <a:buNone/>
            </a:pPr>
            <a:endParaRPr lang="en-GB" sz="1400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GB" sz="1400" dirty="0" smtClean="0"/>
              <a:t>launched by Edwin </a:t>
            </a:r>
            <a:r>
              <a:rPr lang="en-GB" sz="1400" dirty="0" err="1" smtClean="0"/>
              <a:t>Poots</a:t>
            </a:r>
            <a:r>
              <a:rPr lang="en-GB" sz="1400" dirty="0" smtClean="0"/>
              <a:t> MLA, Minister of Health, Social Services and Public Safety  </a:t>
            </a:r>
          </a:p>
          <a:p>
            <a:endParaRPr lang="en-GB" sz="1400" dirty="0" smtClean="0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Workforce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6843713" cy="4846638"/>
          </a:xfrm>
        </p:spPr>
        <p:txBody>
          <a:bodyPr>
            <a:normAutofit fontScale="92500"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dirty="0" smtClean="0"/>
              <a:t>Undergraduate-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endParaRPr lang="en-GB" dirty="0" smtClean="0"/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/>
              <a:t> 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 2014/15- commissioned 238 AHP places in UU.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n-GB" sz="1500" dirty="0" smtClean="0"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 support of that DHSSPS allocated over £8m to provide support to students, this covers bursary support and also  to compensate Trusts/services for providing work-based placements.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5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GB" sz="1500" dirty="0" smtClean="0"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Bursary support is means-tested and payable up to a maximum of £2,355. A reduced rate student loan is also available.</a:t>
            </a:r>
            <a:endParaRPr lang="en-GB" sz="4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7" y="548685"/>
          <a:ext cx="7296468" cy="3456377"/>
        </p:xfrm>
        <a:graphic>
          <a:graphicData uri="http://schemas.openxmlformats.org/drawingml/2006/table">
            <a:tbl>
              <a:tblPr/>
              <a:tblGrid>
                <a:gridCol w="1246550"/>
                <a:gridCol w="864274"/>
                <a:gridCol w="864274"/>
                <a:gridCol w="864274"/>
                <a:gridCol w="864274"/>
                <a:gridCol w="864274"/>
                <a:gridCol w="864274"/>
                <a:gridCol w="864274"/>
              </a:tblGrid>
              <a:tr h="40324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Budget Build 2014/15 AHPs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0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 Fees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0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127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Commisioned Number of Students Year 1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Commisioned Number of Students Year 2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Commisioned Number of Students Year 3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Commisioned Number of Students Year 4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Students in Education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 Contract Price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 of Contact Price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30425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Dietetics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£7,275.00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£552,900.00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425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OT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£7,535.00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£1,220,670.00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425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Physio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£7,535.00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£1,333,695.00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425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Pod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£8,664.00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£389,880.00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425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S&amp;L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£8,664.00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£701,784.00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425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Radio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£9,028.00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£1,733,376.00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42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Totals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733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£5,932,305.00</a:t>
                      </a:r>
                    </a:p>
                  </a:txBody>
                  <a:tcPr marL="6938" marR="6938" marT="69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15616" y="4221087"/>
          <a:ext cx="4392488" cy="1994535"/>
        </p:xfrm>
        <a:graphic>
          <a:graphicData uri="http://schemas.openxmlformats.org/drawingml/2006/table">
            <a:tbl>
              <a:tblPr/>
              <a:tblGrid>
                <a:gridCol w="2546370"/>
                <a:gridCol w="1846118"/>
              </a:tblGrid>
              <a:tr h="14306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Placements</a:t>
                      </a:r>
                      <a:r>
                        <a:rPr lang="en-GB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445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4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Allocation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1445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Dietetics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£45,080.00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45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£120,120.00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45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Physio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£110,460.00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45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£16,520.00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45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S&amp;L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£32,816.00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45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Radio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£104,930.00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452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Orthoptics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£2,000.00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45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£431,926.00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9552" y="3573016"/>
          <a:ext cx="6235896" cy="3039018"/>
        </p:xfrm>
        <a:graphic>
          <a:graphicData uri="http://schemas.openxmlformats.org/drawingml/2006/table">
            <a:tbl>
              <a:tblPr/>
              <a:tblGrid>
                <a:gridCol w="2024643"/>
                <a:gridCol w="1403751"/>
                <a:gridCol w="1403751"/>
                <a:gridCol w="1403751"/>
              </a:tblGrid>
              <a:tr h="31010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 Bursaries Administration Costs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616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Students in Education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 Contract Price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 of Contact Price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48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Dietetics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£70.00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£5,320.00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£70.00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£11,340.00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Physio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£70.00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£12,390.00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£70.00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£3,150.00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S&amp;L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£70.00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£5,670.00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Radio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£70.00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£13,440.00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08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Fees plus &amp; Oracle Licence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£50,000.00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£101,310.00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9552" y="908720"/>
          <a:ext cx="6336700" cy="2668635"/>
        </p:xfrm>
        <a:graphic>
          <a:graphicData uri="http://schemas.openxmlformats.org/drawingml/2006/table">
            <a:tbl>
              <a:tblPr/>
              <a:tblGrid>
                <a:gridCol w="878587"/>
                <a:gridCol w="606457"/>
                <a:gridCol w="606457"/>
                <a:gridCol w="606457"/>
                <a:gridCol w="606457"/>
                <a:gridCol w="606457"/>
                <a:gridCol w="606457"/>
                <a:gridCol w="606457"/>
                <a:gridCol w="606457"/>
                <a:gridCol w="606457"/>
              </a:tblGrid>
              <a:tr h="25715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Student Bursaries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7155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7" marR="5637" marT="56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7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2011/2012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2012/13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2013/14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1717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 of Means tested Bursaries </a:t>
                      </a:r>
                    </a:p>
                  </a:txBody>
                  <a:tcPr marL="5637" marR="5637" marT="5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Students in Education</a:t>
                      </a:r>
                    </a:p>
                  </a:txBody>
                  <a:tcPr marL="5637" marR="5637" marT="5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Bursary cost per Student</a:t>
                      </a:r>
                    </a:p>
                  </a:txBody>
                  <a:tcPr marL="5637" marR="5637" marT="5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 of Means tested Bursaries </a:t>
                      </a:r>
                    </a:p>
                  </a:txBody>
                  <a:tcPr marL="5637" marR="5637" marT="5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Students in Education</a:t>
                      </a:r>
                    </a:p>
                  </a:txBody>
                  <a:tcPr marL="5637" marR="5637" marT="5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 Bursary cost per Student</a:t>
                      </a:r>
                    </a:p>
                  </a:txBody>
                  <a:tcPr marL="5637" marR="5637" marT="5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cost of Means tested Bursaries </a:t>
                      </a:r>
                    </a:p>
                  </a:txBody>
                  <a:tcPr marL="5637" marR="5637" marT="5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Students in Education</a:t>
                      </a:r>
                    </a:p>
                  </a:txBody>
                  <a:tcPr marL="5637" marR="5637" marT="5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Average Bursary cost per Student</a:t>
                      </a:r>
                    </a:p>
                  </a:txBody>
                  <a:tcPr marL="5637" marR="5637" marT="5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05725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Dietetics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£61,542.13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£809.76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£56,012.84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£737.01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£38,728.74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£509.59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725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OT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£222,237.54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174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£1,277.23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£230,558.62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168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£1,372.37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£201,477.27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162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£1,243.69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543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Physio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£140,508.94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177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£793.84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£173,420.82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177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£979.78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£176,098.14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177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£994.90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725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Pod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£60,794.16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£1,350.98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£57,186.40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£1,270.81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£52,377.91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£1,163.95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725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S&amp;L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£81,429.08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£935.97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£84,666.01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£1,007.93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£76,965.95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£950.20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725"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Radio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£311,964.27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184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£1,695.46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£361,167.82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188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£1,921.11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£269,998.58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192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£1,406.24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725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Totals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£878,476.12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£743.00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£1,182.34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£963,012.51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738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£1,304.90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£815,646.59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733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£1,112.75</a:t>
                      </a:r>
                    </a:p>
                  </a:txBody>
                  <a:tcPr marL="5637" marR="5637" marT="56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5194920" cy="660688"/>
          </a:xfrm>
        </p:spPr>
        <p:txBody>
          <a:bodyPr/>
          <a:lstStyle/>
          <a:p>
            <a:r>
              <a:rPr lang="en-GB" dirty="0" smtClean="0"/>
              <a:t>Student bursaries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DHSSPS Workforce priorities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 placements for all AHP undergraduates</a:t>
            </a:r>
          </a:p>
          <a:p>
            <a:r>
              <a:rPr lang="en-GB" dirty="0" smtClean="0"/>
              <a:t>Recruitment processes meet service needs </a:t>
            </a:r>
          </a:p>
          <a:p>
            <a:r>
              <a:rPr lang="en-GB" dirty="0" smtClean="0"/>
              <a:t>Council of Deans of Health-representative voice of the 85 university health facilities</a:t>
            </a:r>
          </a:p>
          <a:p>
            <a:pPr lvl="1"/>
            <a:r>
              <a:rPr lang="en-GB" dirty="0" smtClean="0"/>
              <a:t>Request -Engage universities in strategic workforce discussions</a:t>
            </a:r>
          </a:p>
          <a:p>
            <a:r>
              <a:rPr lang="en-GB" dirty="0" smtClean="0"/>
              <a:t>Post graduate training  meets growing demands to ensure staff appropriately skilled</a:t>
            </a:r>
          </a:p>
          <a:p>
            <a:pPr lvl="1"/>
            <a:endParaRPr lang="en-GB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for listening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7416824" cy="4610912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AHP Leadership Training launch! March 2015</a:t>
            </a:r>
            <a:endParaRPr lang="en-GB" dirty="0"/>
          </a:p>
        </p:txBody>
      </p:sp>
      <p:pic>
        <p:nvPicPr>
          <p:cNvPr id="1026" name="Picture 1" descr="https://pbs.twimg.com/media/CBcGH97WsAELhZm.jpg: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636912"/>
            <a:ext cx="6808459" cy="3780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4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613</TotalTime>
  <Words>596</Words>
  <Application>Microsoft Office PowerPoint</Application>
  <PresentationFormat>On-screen Show (4:3)</PresentationFormat>
  <Paragraphs>309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 band 5 recruitment workshop</vt:lpstr>
      <vt:lpstr>Lead AHP Officer role</vt:lpstr>
      <vt:lpstr>Improving Health and Well-being Through Positive Partnerships -AHP Strategy 2012-2017 </vt:lpstr>
      <vt:lpstr>Workforce </vt:lpstr>
      <vt:lpstr>PowerPoint Presentation</vt:lpstr>
      <vt:lpstr>Student bursaries</vt:lpstr>
      <vt:lpstr>DHSSPS Workforce priorities</vt:lpstr>
      <vt:lpstr>Thank you for listening </vt:lpstr>
    </vt:vector>
  </TitlesOfParts>
  <Company>IT Assist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band 5 recruitment</dc:title>
  <dc:creator>Hazel Winning</dc:creator>
  <cp:lastModifiedBy>Julie Connolly</cp:lastModifiedBy>
  <cp:revision>44</cp:revision>
  <dcterms:created xsi:type="dcterms:W3CDTF">2015-04-14T14:16:56Z</dcterms:created>
  <dcterms:modified xsi:type="dcterms:W3CDTF">2015-06-02T14:04:15Z</dcterms:modified>
</cp:coreProperties>
</file>