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73" r:id="rId2"/>
    <p:sldMasterId id="2147483685" r:id="rId3"/>
  </p:sldMasterIdLst>
  <p:notesMasterIdLst>
    <p:notesMasterId r:id="rId13"/>
  </p:notesMasterIdLst>
  <p:handoutMasterIdLst>
    <p:handoutMasterId r:id="rId14"/>
  </p:handoutMasterIdLst>
  <p:sldIdLst>
    <p:sldId id="328" r:id="rId4"/>
    <p:sldId id="270" r:id="rId5"/>
    <p:sldId id="333" r:id="rId6"/>
    <p:sldId id="336" r:id="rId7"/>
    <p:sldId id="335" r:id="rId8"/>
    <p:sldId id="337" r:id="rId9"/>
    <p:sldId id="338" r:id="rId10"/>
    <p:sldId id="339" r:id="rId11"/>
    <p:sldId id="319" r:id="rId12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indows User" initials="W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56" autoAdjust="0"/>
    <p:restoredTop sz="94660"/>
  </p:normalViewPr>
  <p:slideViewPr>
    <p:cSldViewPr>
      <p:cViewPr>
        <p:scale>
          <a:sx n="75" d="100"/>
          <a:sy n="75" d="100"/>
        </p:scale>
        <p:origin x="-581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commentAuthors" Target="commentAuthors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098" y="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374AA7-1C60-4A4A-957D-8F086C552DD4}" type="datetimeFigureOut">
              <a:rPr lang="en-GB" smtClean="0"/>
              <a:pPr/>
              <a:t>22/06/2015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098" y="942975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0CFC56-16D1-4780-8137-F8BD385A389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6524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E9DD72-ABFE-4F18-AE04-173842EE4E85}" type="datetimeFigureOut">
              <a:rPr lang="en-GB" smtClean="0"/>
              <a:pPr/>
              <a:t>22/06/2015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F47245-122C-41CF-A9D2-607967F947D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3505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 smtClean="0">
                <a:solidFill>
                  <a:prstClr val="black"/>
                </a:solidFill>
              </a:rPr>
              <a:t>Administrative Data Research Centre - Northern Ireland | 27 May 2014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4A76B6-C044-45E2-A57C-77BFBFF9C6B5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31" y="0"/>
            <a:ext cx="914453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7"/>
          <p:cNvSpPr txBox="1">
            <a:spLocks/>
          </p:cNvSpPr>
          <p:nvPr/>
        </p:nvSpPr>
        <p:spPr bwMode="auto">
          <a:xfrm>
            <a:off x="6084888" y="3617913"/>
            <a:ext cx="2420937" cy="163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ts val="2200"/>
              </a:lnSpc>
            </a:pPr>
            <a:r>
              <a:rPr lang="en-GB" sz="2000" dirty="0" smtClean="0">
                <a:solidFill>
                  <a:prstClr val="white"/>
                </a:solidFill>
                <a:latin typeface="Museo 500" pitchFamily="-84" charset="0"/>
              </a:rPr>
              <a:t>Administrative Data Research Centre  Northern Ireland</a:t>
            </a:r>
          </a:p>
          <a:p>
            <a:pPr eaLnBrk="1" hangingPunct="1">
              <a:lnSpc>
                <a:spcPts val="2200"/>
              </a:lnSpc>
            </a:pPr>
            <a:endParaRPr lang="en-GB" sz="2000" dirty="0" smtClean="0">
              <a:solidFill>
                <a:prstClr val="white"/>
              </a:solidFill>
              <a:latin typeface="Museo 500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489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 smtClean="0">
                <a:solidFill>
                  <a:prstClr val="black"/>
                </a:solidFill>
              </a:rPr>
              <a:t>Administrative Data Research Centre - Northern Ireland | 27 May 2014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4A76B6-C044-45E2-A57C-77BFBFF9C6B5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298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 dirty="0" smtClean="0">
                <a:solidFill>
                  <a:prstClr val="black"/>
                </a:solidFill>
              </a:rPr>
              <a:t>Administrative Data Research Centre - Northern Ireland | 27 May 2014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4A76B6-C044-45E2-A57C-77BFBFF9C6B5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9897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 smtClean="0">
                <a:solidFill>
                  <a:prstClr val="black"/>
                </a:solidFill>
              </a:rPr>
              <a:t>Administrative Data Research Centre - Northern Ireland | 27 May 2014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4A76B6-C044-45E2-A57C-77BFBFF9C6B5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31" y="0"/>
            <a:ext cx="914453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 smtClean="0">
                <a:solidFill>
                  <a:prstClr val="black"/>
                </a:solidFill>
              </a:rPr>
              <a:t>Administrative Data Research Centre - Northern Ireland | 27 May 2014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4A76B6-C044-45E2-A57C-77BFBFF9C6B5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 smtClean="0">
                <a:solidFill>
                  <a:prstClr val="black"/>
                </a:solidFill>
              </a:rPr>
              <a:t>Administrative Data Research Centre - Northern Ireland | 27 May 2014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4A76B6-C044-45E2-A57C-77BFBFF9C6B5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 smtClean="0">
                <a:solidFill>
                  <a:prstClr val="black"/>
                </a:solidFill>
              </a:rPr>
              <a:t>Administrative Data Research Centre - Northern Ireland | 27 May 2014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4A76B6-C044-45E2-A57C-77BFBFF9C6B5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 smtClean="0">
                <a:solidFill>
                  <a:prstClr val="black"/>
                </a:solidFill>
              </a:rPr>
              <a:t>Administrative Data Research Centre - Northern Ireland | 27 May 2014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4A76B6-C044-45E2-A57C-77BFBFF9C6B5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 smtClean="0">
                <a:solidFill>
                  <a:prstClr val="black"/>
                </a:solidFill>
              </a:rPr>
              <a:t>Administrative Data Research Centre - Northern Ireland | 27 May 2014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4A76B6-C044-45E2-A57C-77BFBFF9C6B5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 smtClean="0">
                <a:solidFill>
                  <a:prstClr val="black"/>
                </a:solidFill>
              </a:rPr>
              <a:t>Administrative Data Research Centre - Northern Ireland | 27 May 2014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4A76B6-C044-45E2-A57C-77BFBFF9C6B5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 smtClean="0">
                <a:solidFill>
                  <a:prstClr val="black"/>
                </a:solidFill>
              </a:rPr>
              <a:t>Administrative Data Research Centre - Northern Ireland | 27 May 2014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4A76B6-C044-45E2-A57C-77BFBFF9C6B5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 smtClean="0">
                <a:solidFill>
                  <a:prstClr val="black"/>
                </a:solidFill>
              </a:rPr>
              <a:t>Administrative Data Research Centre - Northern Ireland | 27 May 2014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4A76B6-C044-45E2-A57C-77BFBFF9C6B5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87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 smtClean="0">
                <a:solidFill>
                  <a:prstClr val="black"/>
                </a:solidFill>
              </a:rPr>
              <a:t>Administrative Data Research Centre - Northern Ireland | 27 May 2014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4A76B6-C044-45E2-A57C-77BFBFF9C6B5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 smtClean="0">
                <a:solidFill>
                  <a:prstClr val="black"/>
                </a:solidFill>
              </a:rPr>
              <a:t>Administrative Data Research Centre - Northern Ireland | 27 May 2014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4A76B6-C044-45E2-A57C-77BFBFF9C6B5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 smtClean="0">
                <a:solidFill>
                  <a:prstClr val="black"/>
                </a:solidFill>
              </a:rPr>
              <a:t>Administrative Data Research Centre - Northern Ireland | 27 May 2014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4A76B6-C044-45E2-A57C-77BFBFF9C6B5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lang="en-GB" altLang="en-US" sz="3200" kern="1200" dirty="0" smtClean="0">
                <a:solidFill>
                  <a:srgbClr val="5B677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lang="en-GB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GB" dirty="0" smtClean="0"/>
              <a:t>Administrative Data Research Centre - Northern Ireland | Máire Brolly | 14 April 2014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GB" smtClean="0"/>
              <a:t>Administrative Data Research Centre - Northern Ireland | Máire Brolly | 14 April 2014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468313" y="1700213"/>
            <a:ext cx="8280400" cy="45370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 smtClean="0">
                <a:solidFill>
                  <a:prstClr val="black"/>
                </a:solidFill>
              </a:rPr>
              <a:t>Administrative Data Research Centre - Northern Ireland | 27 May 2014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4A76B6-C044-45E2-A57C-77BFBFF9C6B5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736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 smtClean="0">
                <a:solidFill>
                  <a:prstClr val="black"/>
                </a:solidFill>
              </a:rPr>
              <a:t>Administrative Data Research Centre - Northern Ireland | 27 May 2014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4A76B6-C044-45E2-A57C-77BFBFF9C6B5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669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 smtClean="0">
                <a:solidFill>
                  <a:prstClr val="black"/>
                </a:solidFill>
              </a:rPr>
              <a:t>Administrative Data Research Centre - Northern Ireland | 27 May 2014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4A76B6-C044-45E2-A57C-77BFBFF9C6B5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351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 smtClean="0">
                <a:solidFill>
                  <a:prstClr val="black"/>
                </a:solidFill>
              </a:rPr>
              <a:t>Administrative Data Research Centre - Northern Ireland | 27 May 2014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4A76B6-C044-45E2-A57C-77BFBFF9C6B5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388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 smtClean="0">
                <a:solidFill>
                  <a:prstClr val="black"/>
                </a:solidFill>
              </a:rPr>
              <a:t>Administrative Data Research Centre - Northern Ireland | 27 May 2014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4A76B6-C044-45E2-A57C-77BFBFF9C6B5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839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 smtClean="0">
                <a:solidFill>
                  <a:prstClr val="black"/>
                </a:solidFill>
              </a:rPr>
              <a:t>Administrative Data Research Centre - Northern Ireland | 27 May 2014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4A76B6-C044-45E2-A57C-77BFBFF9C6B5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968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 smtClean="0">
                <a:solidFill>
                  <a:prstClr val="black"/>
                </a:solidFill>
              </a:rPr>
              <a:t>Administrative Data Research Centre - Northern Ireland | 27 May 2014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4A76B6-C044-45E2-A57C-77BFBFF9C6B5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210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531" y="0"/>
            <a:ext cx="914453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7"/>
          <p:cNvSpPr txBox="1">
            <a:spLocks/>
          </p:cNvSpPr>
          <p:nvPr/>
        </p:nvSpPr>
        <p:spPr bwMode="auto">
          <a:xfrm>
            <a:off x="6084888" y="3617913"/>
            <a:ext cx="2420937" cy="163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ts val="2200"/>
              </a:lnSpc>
            </a:pPr>
            <a:r>
              <a:rPr lang="en-GB" sz="2000" dirty="0" smtClean="0">
                <a:solidFill>
                  <a:prstClr val="white"/>
                </a:solidFill>
                <a:latin typeface="Museo 500" pitchFamily="-84" charset="0"/>
              </a:rPr>
              <a:t>Administrative Data Research Centre – Northern Ireland</a:t>
            </a:r>
          </a:p>
          <a:p>
            <a:pPr eaLnBrk="1" hangingPunct="1">
              <a:lnSpc>
                <a:spcPts val="2200"/>
              </a:lnSpc>
            </a:pPr>
            <a:endParaRPr lang="en-GB" sz="2000" dirty="0" smtClean="0">
              <a:solidFill>
                <a:prstClr val="white"/>
              </a:solidFill>
              <a:latin typeface="Museo 500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698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531" y="0"/>
            <a:ext cx="914453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7"/>
          <p:cNvSpPr txBox="1">
            <a:spLocks/>
          </p:cNvSpPr>
          <p:nvPr/>
        </p:nvSpPr>
        <p:spPr bwMode="auto">
          <a:xfrm>
            <a:off x="6084888" y="3617913"/>
            <a:ext cx="2420937" cy="163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ts val="2200"/>
              </a:lnSpc>
            </a:pPr>
            <a:r>
              <a:rPr lang="en-GB" sz="2000" dirty="0" smtClean="0">
                <a:solidFill>
                  <a:prstClr val="white"/>
                </a:solidFill>
                <a:latin typeface="Museo 500" pitchFamily="-84" charset="0"/>
              </a:rPr>
              <a:t>Administrative Data Research Centre – Northern Ireland</a:t>
            </a:r>
          </a:p>
          <a:p>
            <a:pPr eaLnBrk="1" hangingPunct="1">
              <a:lnSpc>
                <a:spcPts val="2200"/>
              </a:lnSpc>
            </a:pPr>
            <a:endParaRPr lang="en-GB" sz="2000" dirty="0" smtClean="0">
              <a:solidFill>
                <a:prstClr val="white"/>
              </a:solidFill>
              <a:latin typeface="Museo 500" pitchFamily="-84" charset="0"/>
            </a:endParaRPr>
          </a:p>
          <a:p>
            <a:pPr eaLnBrk="1" hangingPunct="1">
              <a:lnSpc>
                <a:spcPts val="2200"/>
              </a:lnSpc>
            </a:pPr>
            <a:r>
              <a:rPr lang="en-GB" sz="2000" dirty="0" smtClean="0">
                <a:solidFill>
                  <a:prstClr val="white"/>
                </a:solidFill>
                <a:latin typeface="Museo 500" pitchFamily="-84" charset="0"/>
              </a:rPr>
              <a:t>Máire Brolly</a:t>
            </a:r>
            <a:endParaRPr lang="en-GB" sz="2000" dirty="0">
              <a:solidFill>
                <a:prstClr val="white"/>
              </a:solidFill>
              <a:latin typeface="Museo 500" pitchFamily="-8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526026\Desktop\Plain Page - ADRC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531" cy="6858000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5576" y="6381328"/>
            <a:ext cx="6408712" cy="340147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Museo Sans 500"/>
              </a:defRPr>
            </a:lvl1pPr>
          </a:lstStyle>
          <a:p>
            <a:pPr algn="l"/>
            <a:r>
              <a:rPr lang="en-GB" smtClean="0"/>
              <a:t>Administrative Data Research Centre - Northern Ireland | Máire Brolly | 14 April 2014 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lang="en-US" altLang="en-US" sz="3200" kern="1200" dirty="0" smtClean="0">
          <a:solidFill>
            <a:srgbClr val="5B6770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53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7"/>
          <p:cNvSpPr txBox="1">
            <a:spLocks/>
          </p:cNvSpPr>
          <p:nvPr/>
        </p:nvSpPr>
        <p:spPr bwMode="auto">
          <a:xfrm>
            <a:off x="5796136" y="3617913"/>
            <a:ext cx="3024336" cy="163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ts val="2200"/>
              </a:lnSpc>
            </a:pPr>
            <a:r>
              <a:rPr lang="en-GB" b="1" dirty="0">
                <a:solidFill>
                  <a:srgbClr val="FFFF00"/>
                </a:solidFill>
              </a:rPr>
              <a:t>What record linkage can tell us about the Health of the </a:t>
            </a:r>
            <a:r>
              <a:rPr lang="en-GB" b="1" dirty="0" smtClean="0">
                <a:solidFill>
                  <a:srgbClr val="FFFF00"/>
                </a:solidFill>
              </a:rPr>
              <a:t>Public</a:t>
            </a:r>
          </a:p>
          <a:p>
            <a:pPr algn="ctr" eaLnBrk="1" hangingPunct="1">
              <a:lnSpc>
                <a:spcPts val="2200"/>
              </a:lnSpc>
            </a:pPr>
            <a:endParaRPr lang="en-GB" sz="2000" b="1" dirty="0">
              <a:solidFill>
                <a:srgbClr val="FFFF00"/>
              </a:solidFill>
              <a:latin typeface="Museo 500" pitchFamily="-84" charset="0"/>
            </a:endParaRPr>
          </a:p>
          <a:p>
            <a:pPr algn="ctr" eaLnBrk="1" hangingPunct="1">
              <a:lnSpc>
                <a:spcPts val="2200"/>
              </a:lnSpc>
            </a:pPr>
            <a:endParaRPr lang="en-GB" sz="2000" dirty="0" smtClean="0">
              <a:solidFill>
                <a:srgbClr val="FFFF00"/>
              </a:solidFill>
              <a:latin typeface="Museo 500" pitchFamily="-84" charset="0"/>
            </a:endParaRPr>
          </a:p>
          <a:p>
            <a:pPr algn="ctr" eaLnBrk="1" hangingPunct="1">
              <a:lnSpc>
                <a:spcPts val="2200"/>
              </a:lnSpc>
            </a:pPr>
            <a:r>
              <a:rPr lang="en-GB" sz="2000" dirty="0" smtClean="0">
                <a:solidFill>
                  <a:prstClr val="white"/>
                </a:solidFill>
                <a:latin typeface="Museo 500" pitchFamily="-84" charset="0"/>
              </a:rPr>
              <a:t>Dermot O’Reilly</a:t>
            </a:r>
            <a:endParaRPr lang="en-GB" sz="2000" dirty="0">
              <a:solidFill>
                <a:prstClr val="white"/>
              </a:solidFill>
              <a:latin typeface="Museo 500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743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Layout of talk</a:t>
            </a:r>
            <a:endParaRPr lang="en-GB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468313" y="1412777"/>
            <a:ext cx="8280400" cy="4536504"/>
          </a:xfrm>
        </p:spPr>
        <p:txBody>
          <a:bodyPr>
            <a:normAutofit/>
          </a:bodyPr>
          <a:lstStyle/>
          <a:p>
            <a:r>
              <a:rPr lang="en-GB" sz="2800" dirty="0" smtClean="0"/>
              <a:t>Describe record linkage research </a:t>
            </a:r>
          </a:p>
          <a:p>
            <a:pPr lvl="1"/>
            <a:r>
              <a:rPr lang="en-GB" sz="2400" dirty="0" smtClean="0"/>
              <a:t>NILS (NIMS); </a:t>
            </a:r>
            <a:r>
              <a:rPr lang="en-GB" sz="2400" dirty="0"/>
              <a:t>HBS; ADRC-NI</a:t>
            </a:r>
          </a:p>
          <a:p>
            <a:pPr lvl="1"/>
            <a:r>
              <a:rPr lang="en-GB" sz="2400" dirty="0" smtClean="0"/>
              <a:t>Published in last 2 years </a:t>
            </a:r>
          </a:p>
          <a:p>
            <a:pPr lvl="1"/>
            <a:r>
              <a:rPr lang="en-GB" sz="2400" dirty="0" smtClean="0"/>
              <a:t>Work </a:t>
            </a:r>
            <a:r>
              <a:rPr lang="en-GB" sz="2400" dirty="0"/>
              <a:t>ongoing or in </a:t>
            </a:r>
            <a:r>
              <a:rPr lang="en-GB" sz="2400" dirty="0" smtClean="0"/>
              <a:t>pipeline</a:t>
            </a:r>
          </a:p>
          <a:p>
            <a:pPr lvl="1"/>
            <a:r>
              <a:rPr lang="en-GB" sz="2400" dirty="0" smtClean="0"/>
              <a:t>Categorised: HSR, Age-groups, </a:t>
            </a:r>
            <a:r>
              <a:rPr lang="en-GB" sz="2400" dirty="0"/>
              <a:t>PH- </a:t>
            </a:r>
            <a:r>
              <a:rPr lang="en-GB" sz="2400" dirty="0" smtClean="0"/>
              <a:t>MH, PH - </a:t>
            </a:r>
            <a:r>
              <a:rPr lang="en-GB" sz="2400" dirty="0"/>
              <a:t>general</a:t>
            </a:r>
            <a:endParaRPr lang="en-GB" sz="2400" dirty="0" smtClean="0"/>
          </a:p>
          <a:p>
            <a:pPr marL="457200" lvl="1" indent="0">
              <a:buNone/>
            </a:pPr>
            <a:endParaRPr lang="en-GB" sz="1000" dirty="0" smtClean="0"/>
          </a:p>
          <a:p>
            <a:r>
              <a:rPr lang="en-GB" sz="2800" dirty="0" smtClean="0"/>
              <a:t>Layout</a:t>
            </a:r>
          </a:p>
          <a:p>
            <a:pPr lvl="1"/>
            <a:r>
              <a:rPr lang="en-GB" sz="2400" b="1" dirty="0" smtClean="0">
                <a:solidFill>
                  <a:srgbClr val="C00000"/>
                </a:solidFill>
              </a:rPr>
              <a:t>Highlight</a:t>
            </a:r>
          </a:p>
          <a:p>
            <a:pPr lvl="1"/>
            <a:r>
              <a:rPr lang="en-GB" sz="2400" dirty="0" smtClean="0"/>
              <a:t>Titles and references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98864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792088"/>
          </a:xfrm>
        </p:spPr>
        <p:txBody>
          <a:bodyPr>
            <a:normAutofit/>
          </a:bodyPr>
          <a:lstStyle/>
          <a:p>
            <a:pPr algn="l"/>
            <a:r>
              <a:rPr lang="en-GB" sz="3600" b="1" dirty="0" smtClean="0">
                <a:solidFill>
                  <a:srgbClr val="002060"/>
                </a:solidFill>
                <a:latin typeface="+mj-lt"/>
              </a:rPr>
              <a:t>HSR</a:t>
            </a:r>
            <a:endParaRPr lang="en-GB" sz="36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467544" y="980728"/>
            <a:ext cx="8280400" cy="547260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Coyle C, Kinnear H, </a:t>
            </a:r>
            <a:r>
              <a:rPr lang="en-US" dirty="0" err="1"/>
              <a:t>Rosato</a:t>
            </a:r>
            <a:r>
              <a:rPr lang="en-US" dirty="0"/>
              <a:t> M, O’Reilly</a:t>
            </a:r>
            <a:r>
              <a:rPr lang="en-US" baseline="30000" dirty="0"/>
              <a:t> </a:t>
            </a:r>
            <a:r>
              <a:rPr lang="en-US" dirty="0"/>
              <a:t>D. Do women who intermittently attend </a:t>
            </a:r>
            <a:r>
              <a:rPr lang="en-US" b="1" dirty="0">
                <a:solidFill>
                  <a:srgbClr val="C00000"/>
                </a:solidFill>
              </a:rPr>
              <a:t>breast screening </a:t>
            </a:r>
            <a:r>
              <a:rPr lang="en-US" dirty="0"/>
              <a:t>differ from those women who attend every invitation and those who never attend?</a:t>
            </a:r>
            <a:r>
              <a:rPr lang="en-GB" dirty="0"/>
              <a:t> </a:t>
            </a:r>
            <a:r>
              <a:rPr lang="en-GB" sz="1200" dirty="0"/>
              <a:t>J Med Screening 2014; DOI: </a:t>
            </a:r>
            <a:r>
              <a:rPr lang="en-GB" sz="1200" dirty="0" smtClean="0"/>
              <a:t>10.1177/0969141314533677</a:t>
            </a:r>
          </a:p>
          <a:p>
            <a:endParaRPr lang="en-GB" sz="1700" dirty="0"/>
          </a:p>
          <a:p>
            <a:r>
              <a:rPr lang="en-US" dirty="0" smtClean="0"/>
              <a:t>McCann </a:t>
            </a:r>
            <a:r>
              <a:rPr lang="en-US" dirty="0"/>
              <a:t>M, Grundy E, O'Reilly D. Urban and rural differences in risk of </a:t>
            </a:r>
            <a:r>
              <a:rPr lang="en-US" b="1" dirty="0">
                <a:solidFill>
                  <a:srgbClr val="C00000"/>
                </a:solidFill>
              </a:rPr>
              <a:t>admission to a care home</a:t>
            </a:r>
            <a:r>
              <a:rPr lang="en-US" dirty="0"/>
              <a:t>: A census-based follow-up study. </a:t>
            </a:r>
            <a:r>
              <a:rPr lang="en-US" sz="1200" dirty="0"/>
              <a:t>Health &amp; Place 2014; 30: 171 </a:t>
            </a:r>
            <a:r>
              <a:rPr lang="en-US" sz="1200" dirty="0" smtClean="0"/>
              <a:t>– 176</a:t>
            </a:r>
          </a:p>
          <a:p>
            <a:endParaRPr lang="en-GB" sz="1500" dirty="0"/>
          </a:p>
          <a:p>
            <a:r>
              <a:rPr lang="en-US" dirty="0"/>
              <a:t>Gallagher N, Cardwell C, Hughes C, O’Reilly D. Increase in Pharmacological Management of Type 2 Diabetes with </a:t>
            </a:r>
            <a:r>
              <a:rPr lang="en-US" b="1" dirty="0">
                <a:solidFill>
                  <a:srgbClr val="C00000"/>
                </a:solidFill>
              </a:rPr>
              <a:t>Pay-for-Performance in Primary Care in the UK</a:t>
            </a:r>
            <a:r>
              <a:rPr lang="en-US" dirty="0"/>
              <a:t>. </a:t>
            </a:r>
            <a:r>
              <a:rPr lang="en-US" sz="1200" dirty="0"/>
              <a:t>Diabetes Medicine </a:t>
            </a:r>
            <a:r>
              <a:rPr lang="en-GB" sz="1200" dirty="0"/>
              <a:t>DOI: </a:t>
            </a:r>
            <a:r>
              <a:rPr lang="en-GB" sz="1200" dirty="0" smtClean="0"/>
              <a:t>10.1111/dme.12575</a:t>
            </a:r>
          </a:p>
          <a:p>
            <a:endParaRPr lang="en-GB" sz="1200" dirty="0"/>
          </a:p>
          <a:p>
            <a:r>
              <a:rPr lang="en-US" dirty="0" smtClean="0"/>
              <a:t>Gallagher </a:t>
            </a:r>
            <a:r>
              <a:rPr lang="en-US" dirty="0"/>
              <a:t>N, Bennett K, Smith SM, O’Reilly D. </a:t>
            </a:r>
            <a:r>
              <a:rPr lang="en-GB" b="1" dirty="0">
                <a:solidFill>
                  <a:srgbClr val="C00000"/>
                </a:solidFill>
              </a:rPr>
              <a:t>Impact of two different health systems on the burden of type 2 diabetes</a:t>
            </a:r>
            <a:r>
              <a:rPr lang="en-GB" sz="1500" dirty="0"/>
              <a:t>. </a:t>
            </a:r>
            <a:r>
              <a:rPr lang="en-US" sz="1200" dirty="0"/>
              <a:t>J </a:t>
            </a:r>
            <a:r>
              <a:rPr lang="en-US" sz="1200" dirty="0" err="1"/>
              <a:t>Hlth</a:t>
            </a:r>
            <a:r>
              <a:rPr lang="en-US" sz="1200" dirty="0"/>
              <a:t> </a:t>
            </a:r>
            <a:r>
              <a:rPr lang="en-US" sz="1200" dirty="0" err="1"/>
              <a:t>Serv</a:t>
            </a:r>
            <a:r>
              <a:rPr lang="en-US" sz="1200" dirty="0"/>
              <a:t> Res Pol </a:t>
            </a:r>
            <a:r>
              <a:rPr lang="en-GB" sz="1200" dirty="0"/>
              <a:t>2014; 19: </a:t>
            </a:r>
            <a:r>
              <a:rPr lang="en-GB" sz="1200" dirty="0" smtClean="0"/>
              <a:t>69–76</a:t>
            </a:r>
          </a:p>
          <a:p>
            <a:endParaRPr lang="en-GB" sz="15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381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l"/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Adults</a:t>
            </a:r>
            <a:endParaRPr lang="en-GB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GB" dirty="0" smtClean="0"/>
              <a:t>ADRC-NI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395536" y="980728"/>
            <a:ext cx="8280400" cy="547260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Patterson L, Kee</a:t>
            </a:r>
            <a:r>
              <a:rPr lang="en-US" baseline="30000" dirty="0"/>
              <a:t> </a:t>
            </a:r>
            <a:r>
              <a:rPr lang="en-US" dirty="0"/>
              <a:t>F, Hughes</a:t>
            </a:r>
            <a:r>
              <a:rPr lang="en-US" baseline="30000" dirty="0"/>
              <a:t> </a:t>
            </a:r>
            <a:r>
              <a:rPr lang="en-US" dirty="0"/>
              <a:t>C,</a:t>
            </a:r>
            <a:r>
              <a:rPr lang="en-US" baseline="30000" dirty="0"/>
              <a:t> </a:t>
            </a:r>
            <a:r>
              <a:rPr lang="en-US" dirty="0"/>
              <a:t>O’Reilly</a:t>
            </a:r>
            <a:r>
              <a:rPr lang="en-US" baseline="30000" dirty="0"/>
              <a:t> </a:t>
            </a:r>
            <a:r>
              <a:rPr lang="en-US" dirty="0"/>
              <a:t>D. The </a:t>
            </a:r>
            <a:r>
              <a:rPr lang="en-US" b="1" dirty="0">
                <a:solidFill>
                  <a:srgbClr val="C00000"/>
                </a:solidFill>
              </a:rPr>
              <a:t>relationship between BMI and the prescription of anti-obesity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medication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according </a:t>
            </a:r>
            <a:r>
              <a:rPr lang="en-US" dirty="0"/>
              <a:t>to social factors: A population cross-sectional study. </a:t>
            </a:r>
            <a:r>
              <a:rPr lang="en-US" sz="1300" dirty="0"/>
              <a:t>BMC Public Health </a:t>
            </a:r>
            <a:r>
              <a:rPr lang="en-GB" sz="1300" dirty="0"/>
              <a:t>2014, </a:t>
            </a:r>
            <a:r>
              <a:rPr lang="en-GB" sz="1300" dirty="0" smtClean="0"/>
              <a:t>14:87</a:t>
            </a:r>
          </a:p>
          <a:p>
            <a:endParaRPr lang="en-GB" sz="2000" dirty="0"/>
          </a:p>
          <a:p>
            <a:r>
              <a:rPr lang="en-US" dirty="0" smtClean="0"/>
              <a:t>Patterson </a:t>
            </a:r>
            <a:r>
              <a:rPr lang="en-US" dirty="0"/>
              <a:t>L, Patterson C, Kee F, Hughes C, Donnelly M, O'Reilly D. </a:t>
            </a:r>
            <a:r>
              <a:rPr lang="en-US" b="1" dirty="0" smtClean="0">
                <a:solidFill>
                  <a:srgbClr val="C00000"/>
                </a:solidFill>
              </a:rPr>
              <a:t>Prescribing for weight loss in primary care</a:t>
            </a:r>
            <a:r>
              <a:rPr lang="en-US" dirty="0" smtClean="0"/>
              <a:t>: </a:t>
            </a:r>
            <a:r>
              <a:rPr lang="en-US" dirty="0"/>
              <a:t>evidence from a population based study</a:t>
            </a:r>
            <a:r>
              <a:rPr lang="en-US" sz="2000" dirty="0"/>
              <a:t>. </a:t>
            </a:r>
            <a:r>
              <a:rPr lang="en-US" sz="1300" dirty="0"/>
              <a:t>J </a:t>
            </a:r>
            <a:r>
              <a:rPr lang="en-US" sz="1300" dirty="0" err="1"/>
              <a:t>Epidemiol</a:t>
            </a:r>
            <a:r>
              <a:rPr lang="en-US" sz="1300" dirty="0"/>
              <a:t> Community </a:t>
            </a:r>
            <a:r>
              <a:rPr lang="en-US" sz="1300" dirty="0" smtClean="0"/>
              <a:t>Health </a:t>
            </a:r>
            <a:r>
              <a:rPr lang="en-US" sz="1300" dirty="0"/>
              <a:t>2013, </a:t>
            </a:r>
            <a:r>
              <a:rPr lang="en-US" sz="1300" dirty="0" smtClean="0"/>
              <a:t>10.1136/jech-2012-201995</a:t>
            </a:r>
          </a:p>
          <a:p>
            <a:endParaRPr lang="en-GB" sz="2000" dirty="0"/>
          </a:p>
          <a:p>
            <a:r>
              <a:rPr lang="en-US" dirty="0" smtClean="0"/>
              <a:t>O’Reilly </a:t>
            </a:r>
            <a:r>
              <a:rPr lang="en-US" dirty="0"/>
              <a:t>D, </a:t>
            </a:r>
            <a:r>
              <a:rPr lang="en-US" dirty="0" err="1"/>
              <a:t>Rosato</a:t>
            </a:r>
            <a:r>
              <a:rPr lang="en-US" dirty="0"/>
              <a:t> M. Worked to Death? A census-based longitudinal study of the relationship between the numbers of </a:t>
            </a:r>
            <a:r>
              <a:rPr lang="en-US" b="1" dirty="0">
                <a:solidFill>
                  <a:srgbClr val="C00000"/>
                </a:solidFill>
              </a:rPr>
              <a:t>hours spent working and mortality risk</a:t>
            </a:r>
            <a:r>
              <a:rPr lang="en-US" sz="2000" dirty="0"/>
              <a:t>. </a:t>
            </a:r>
            <a:r>
              <a:rPr lang="en-US" sz="1200" dirty="0"/>
              <a:t>IJE 2013; 42: </a:t>
            </a:r>
            <a:r>
              <a:rPr lang="en-US" sz="1200" dirty="0" smtClean="0"/>
              <a:t>1820-1830</a:t>
            </a:r>
          </a:p>
          <a:p>
            <a:endParaRPr lang="en-GB" sz="2000" dirty="0"/>
          </a:p>
          <a:p>
            <a:r>
              <a:rPr lang="en-US" dirty="0" smtClean="0"/>
              <a:t>Cruise </a:t>
            </a:r>
            <a:r>
              <a:rPr lang="en-US" dirty="0"/>
              <a:t>S, Patterson L, O’Reilly</a:t>
            </a:r>
            <a:r>
              <a:rPr lang="en-US" baseline="30000" dirty="0"/>
              <a:t> </a:t>
            </a:r>
            <a:r>
              <a:rPr lang="en-US" dirty="0"/>
              <a:t>D. Socio-demographic and country-level </a:t>
            </a:r>
            <a:r>
              <a:rPr lang="en-US" b="1" dirty="0">
                <a:solidFill>
                  <a:srgbClr val="C00000"/>
                </a:solidFill>
              </a:rPr>
              <a:t>variation in consent for linkage to health records</a:t>
            </a:r>
            <a:r>
              <a:rPr lang="en-US" dirty="0"/>
              <a:t>: evidence from a UK cross-sectional survey. </a:t>
            </a:r>
            <a:r>
              <a:rPr lang="en-US" sz="1200" dirty="0"/>
              <a:t>J </a:t>
            </a:r>
            <a:r>
              <a:rPr lang="en-US" sz="1200" dirty="0" err="1"/>
              <a:t>Clin</a:t>
            </a:r>
            <a:r>
              <a:rPr lang="en-US" sz="1200" dirty="0"/>
              <a:t> Epi (accepted)</a:t>
            </a:r>
            <a:endParaRPr lang="en-GB" sz="12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945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algn="l"/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Older people</a:t>
            </a:r>
            <a:endParaRPr lang="en-GB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GB" dirty="0" smtClean="0"/>
              <a:t>ADRC-NI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468313" y="1052737"/>
            <a:ext cx="8280400" cy="5184552"/>
          </a:xfrm>
        </p:spPr>
        <p:txBody>
          <a:bodyPr/>
          <a:lstStyle/>
          <a:p>
            <a:r>
              <a:rPr lang="en-US" dirty="0"/>
              <a:t>Maguire A, Hughes C, Cardwell C, O’Reilly D. </a:t>
            </a:r>
            <a:r>
              <a:rPr lang="en-US" b="1" dirty="0" err="1">
                <a:solidFill>
                  <a:srgbClr val="C00000"/>
                </a:solidFill>
              </a:rPr>
              <a:t>Psychotrophic</a:t>
            </a:r>
            <a:r>
              <a:rPr lang="en-US" b="1" dirty="0">
                <a:solidFill>
                  <a:srgbClr val="C00000"/>
                </a:solidFill>
              </a:rPr>
              <a:t> medications and the transition into care</a:t>
            </a:r>
            <a:r>
              <a:rPr lang="en-US" dirty="0"/>
              <a:t>: a national data linkage study </a:t>
            </a:r>
            <a:r>
              <a:rPr lang="en-US" sz="1200" dirty="0"/>
              <a:t>J Am </a:t>
            </a:r>
            <a:r>
              <a:rPr lang="en-US" sz="1200" dirty="0" err="1"/>
              <a:t>Geriatr</a:t>
            </a:r>
            <a:r>
              <a:rPr lang="en-US" sz="1200" dirty="0"/>
              <a:t> </a:t>
            </a:r>
            <a:r>
              <a:rPr lang="en-US" sz="1200" dirty="0" err="1"/>
              <a:t>Soc</a:t>
            </a:r>
            <a:r>
              <a:rPr lang="en-US" sz="1200" dirty="0"/>
              <a:t> </a:t>
            </a:r>
            <a:r>
              <a:rPr lang="en-GB" sz="1200" dirty="0"/>
              <a:t>2013; 61: 215-221</a:t>
            </a:r>
          </a:p>
          <a:p>
            <a:r>
              <a:rPr lang="en-GB" dirty="0"/>
              <a:t>Ramsay S, Grundy E, O'Reilly D. The relationship between </a:t>
            </a:r>
            <a:r>
              <a:rPr lang="en-GB" b="1" dirty="0">
                <a:solidFill>
                  <a:srgbClr val="C00000"/>
                </a:solidFill>
              </a:rPr>
              <a:t>informal caregiving and mortality</a:t>
            </a:r>
            <a:r>
              <a:rPr lang="en-GB" dirty="0"/>
              <a:t>: an analysis using the ONS Longitudinal Study of England and Wales. </a:t>
            </a:r>
            <a:r>
              <a:rPr lang="en-GB" sz="1200" dirty="0"/>
              <a:t>J </a:t>
            </a:r>
            <a:r>
              <a:rPr lang="en-GB" sz="1200" dirty="0" err="1"/>
              <a:t>Epidemiol</a:t>
            </a:r>
            <a:r>
              <a:rPr lang="en-GB" sz="1200" dirty="0"/>
              <a:t> Community Health. 2013; 67: 655-60</a:t>
            </a:r>
            <a:r>
              <a:rPr lang="en-GB" dirty="0"/>
              <a:t>.</a:t>
            </a:r>
          </a:p>
          <a:p>
            <a:r>
              <a:rPr lang="en-US" dirty="0"/>
              <a:t>Moriarty J, McCann M Maguire A, O’Reilly D. </a:t>
            </a:r>
            <a:r>
              <a:rPr lang="en-US" b="1" dirty="0">
                <a:solidFill>
                  <a:srgbClr val="C00000"/>
                </a:solidFill>
              </a:rPr>
              <a:t>Bereavement Following Informal Care-Giving</a:t>
            </a:r>
            <a:r>
              <a:rPr lang="en-US" dirty="0"/>
              <a:t>: Assessing Mental Health Burden using Linked Population Data </a:t>
            </a:r>
            <a:r>
              <a:rPr lang="en-US" sz="1200" dirty="0"/>
              <a:t>Am J Pub Health XXXX</a:t>
            </a:r>
            <a:endParaRPr lang="en-GB" sz="1200" dirty="0"/>
          </a:p>
          <a:p>
            <a:r>
              <a:rPr lang="en-US" dirty="0" smtClean="0"/>
              <a:t>Wright D, </a:t>
            </a:r>
            <a:r>
              <a:rPr lang="en-US" dirty="0"/>
              <a:t>O’Reilly D. </a:t>
            </a:r>
            <a:r>
              <a:rPr lang="en-US" b="1" dirty="0">
                <a:solidFill>
                  <a:srgbClr val="C00000"/>
                </a:solidFill>
              </a:rPr>
              <a:t>Urban/rural variation in the influence of widowhood on mortality rates</a:t>
            </a:r>
            <a:r>
              <a:rPr lang="en-US" dirty="0"/>
              <a:t>: a cohort study of almost 300 000 couples.  </a:t>
            </a:r>
            <a:r>
              <a:rPr lang="en-US" sz="1200" dirty="0"/>
              <a:t>Accepted Health &amp; Place Jan-Feb</a:t>
            </a:r>
            <a:endParaRPr lang="en-GB" sz="1200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0540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l"/>
            <a:r>
              <a:rPr lang="en-GB" b="1" dirty="0" smtClean="0">
                <a:solidFill>
                  <a:srgbClr val="002060"/>
                </a:solidFill>
              </a:rPr>
              <a:t>Mental health (</a:t>
            </a:r>
            <a:r>
              <a:rPr lang="en-GB" b="1" dirty="0" err="1" smtClean="0">
                <a:solidFill>
                  <a:srgbClr val="002060"/>
                </a:solidFill>
              </a:rPr>
              <a:t>i</a:t>
            </a:r>
            <a:r>
              <a:rPr lang="en-GB" b="1" dirty="0" smtClean="0">
                <a:solidFill>
                  <a:srgbClr val="002060"/>
                </a:solidFill>
              </a:rPr>
              <a:t>)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GB" dirty="0" smtClean="0"/>
              <a:t>ADRC-NI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467544" y="1052736"/>
            <a:ext cx="8280400" cy="5328568"/>
          </a:xfrm>
        </p:spPr>
        <p:txBody>
          <a:bodyPr>
            <a:normAutofit/>
          </a:bodyPr>
          <a:lstStyle/>
          <a:p>
            <a:r>
              <a:rPr lang="en-US" dirty="0"/>
              <a:t>O’Reilly D, </a:t>
            </a:r>
            <a:r>
              <a:rPr lang="en-US" dirty="0" err="1"/>
              <a:t>Rosato</a:t>
            </a:r>
            <a:r>
              <a:rPr lang="en-US" dirty="0"/>
              <a:t> M. Does </a:t>
            </a:r>
            <a:r>
              <a:rPr lang="en-US" b="1" dirty="0">
                <a:solidFill>
                  <a:srgbClr val="C00000"/>
                </a:solidFill>
              </a:rPr>
              <a:t>religion </a:t>
            </a:r>
            <a:r>
              <a:rPr lang="en-US" dirty="0"/>
              <a:t>still protect against risk of </a:t>
            </a:r>
            <a:r>
              <a:rPr lang="en-US" b="1" dirty="0">
                <a:solidFill>
                  <a:srgbClr val="C00000"/>
                </a:solidFill>
              </a:rPr>
              <a:t>suicide</a:t>
            </a:r>
            <a:r>
              <a:rPr lang="en-US" dirty="0"/>
              <a:t>? A longitudinal study of over 1 million people. </a:t>
            </a:r>
            <a:r>
              <a:rPr lang="en-US" sz="1200" dirty="0"/>
              <a:t>Br J Psychiatry 2015; </a:t>
            </a:r>
            <a:r>
              <a:rPr lang="en-GB" sz="1200" dirty="0"/>
              <a:t>1–6. </a:t>
            </a:r>
            <a:r>
              <a:rPr lang="en-GB" sz="1200" dirty="0" err="1"/>
              <a:t>doi</a:t>
            </a:r>
            <a:r>
              <a:rPr lang="en-GB" sz="1200" dirty="0"/>
              <a:t>: </a:t>
            </a:r>
            <a:r>
              <a:rPr lang="en-GB" sz="1200" dirty="0" smtClean="0"/>
              <a:t>10.1192/bjp.bp.113.128694</a:t>
            </a:r>
          </a:p>
          <a:p>
            <a:pPr marL="0" indent="0">
              <a:buNone/>
            </a:pPr>
            <a:endParaRPr lang="en-GB" sz="1200" dirty="0"/>
          </a:p>
          <a:p>
            <a:r>
              <a:rPr lang="en-US" dirty="0"/>
              <a:t>Maguire A, O’Reilly D. Does </a:t>
            </a:r>
            <a:r>
              <a:rPr lang="en-US" b="1" dirty="0">
                <a:solidFill>
                  <a:srgbClr val="C00000"/>
                </a:solidFill>
              </a:rPr>
              <a:t>conurbation affect the risk of poor mental health</a:t>
            </a:r>
            <a:r>
              <a:rPr lang="en-US" dirty="0"/>
              <a:t>? A population based record linkage study. </a:t>
            </a:r>
            <a:r>
              <a:rPr lang="en-US" sz="1200" dirty="0"/>
              <a:t>Health &amp; Place </a:t>
            </a:r>
            <a:r>
              <a:rPr lang="en-US" sz="1200" dirty="0" smtClean="0"/>
              <a:t>(in press)</a:t>
            </a:r>
          </a:p>
          <a:p>
            <a:pPr marL="0" indent="0">
              <a:buNone/>
            </a:pPr>
            <a:endParaRPr lang="en-GB" sz="1200" dirty="0"/>
          </a:p>
          <a:p>
            <a:pPr lvl="0"/>
            <a:r>
              <a:rPr lang="en-US" dirty="0"/>
              <a:t>Tseliou F, </a:t>
            </a:r>
            <a:r>
              <a:rPr lang="en-US" dirty="0" err="1"/>
              <a:t>Rosato</a:t>
            </a:r>
            <a:r>
              <a:rPr lang="en-US" dirty="0"/>
              <a:t> M. Maguire A, Wright D, O’Reilly D. </a:t>
            </a:r>
            <a:r>
              <a:rPr lang="en-GB" dirty="0" smtClean="0"/>
              <a:t>The </a:t>
            </a:r>
            <a:r>
              <a:rPr lang="en-GB" dirty="0"/>
              <a:t>impact of </a:t>
            </a:r>
            <a:r>
              <a:rPr lang="en-GB" b="1" dirty="0">
                <a:solidFill>
                  <a:srgbClr val="C00000"/>
                </a:solidFill>
              </a:rPr>
              <a:t>childhood residential mobility on mental health </a:t>
            </a:r>
            <a:r>
              <a:rPr lang="en-GB" dirty="0"/>
              <a:t>outcomes in adolescence and early adulthood: a record linkage study. </a:t>
            </a:r>
            <a:endParaRPr lang="en-GB" dirty="0" smtClean="0"/>
          </a:p>
          <a:p>
            <a:pPr marL="0" lvl="0" indent="0">
              <a:buNone/>
            </a:pPr>
            <a:endParaRPr lang="en-GB" sz="1200" dirty="0" smtClean="0"/>
          </a:p>
          <a:p>
            <a:pPr lvl="0"/>
            <a:r>
              <a:rPr lang="en-US" dirty="0"/>
              <a:t>Foteini et </a:t>
            </a:r>
            <a:r>
              <a:rPr lang="en-US" dirty="0" smtClean="0"/>
              <a:t>al: </a:t>
            </a:r>
            <a:r>
              <a:rPr lang="en-US" b="1" dirty="0" smtClean="0">
                <a:solidFill>
                  <a:srgbClr val="C00000"/>
                </a:solidFill>
              </a:rPr>
              <a:t>Caregiving and the risk </a:t>
            </a:r>
            <a:r>
              <a:rPr lang="en-US" b="1" dirty="0">
                <a:solidFill>
                  <a:srgbClr val="C00000"/>
                </a:solidFill>
              </a:rPr>
              <a:t>of suicide </a:t>
            </a:r>
            <a:endParaRPr lang="en-US" b="1" dirty="0" smtClean="0"/>
          </a:p>
          <a:p>
            <a:pPr marL="0" lvl="0" indent="0">
              <a:buNone/>
            </a:pPr>
            <a:endParaRPr lang="en-GB" b="1" dirty="0" smtClean="0"/>
          </a:p>
        </p:txBody>
      </p:sp>
    </p:spTree>
    <p:extLst>
      <p:ext uri="{BB962C8B-B14F-4D97-AF65-F5344CB8AC3E}">
        <p14:creationId xmlns:p14="http://schemas.microsoft.com/office/powerpoint/2010/main" val="937114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 algn="l"/>
            <a:r>
              <a:rPr lang="en-GB" b="1" dirty="0">
                <a:solidFill>
                  <a:srgbClr val="002060"/>
                </a:solidFill>
              </a:rPr>
              <a:t>Mental health (</a:t>
            </a:r>
            <a:r>
              <a:rPr lang="en-GB" b="1" dirty="0" smtClean="0">
                <a:solidFill>
                  <a:srgbClr val="002060"/>
                </a:solidFill>
              </a:rPr>
              <a:t>ii)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GB" dirty="0" smtClean="0"/>
              <a:t>ADRC-NI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468313" y="1052737"/>
            <a:ext cx="8280400" cy="5256584"/>
          </a:xfrm>
        </p:spPr>
        <p:txBody>
          <a:bodyPr>
            <a:normAutofit/>
          </a:bodyPr>
          <a:lstStyle/>
          <a:p>
            <a:r>
              <a:rPr lang="en-GB" dirty="0"/>
              <a:t>Maguire A, McCann M, Moriarty J, O'Reilly D. </a:t>
            </a:r>
            <a:r>
              <a:rPr lang="en-GB" dirty="0">
                <a:solidFill>
                  <a:srgbClr val="C00000"/>
                </a:solidFill>
              </a:rPr>
              <a:t>Grieving at different ages</a:t>
            </a:r>
            <a:r>
              <a:rPr lang="en-GB" dirty="0"/>
              <a:t>: assessing mental health after bereavement due to illness, sudden death and suicide using linked population data. </a:t>
            </a:r>
            <a:r>
              <a:rPr lang="en-GB" sz="1200" dirty="0"/>
              <a:t>J Depress &amp; Anxiety (Submitted April 2015)</a:t>
            </a:r>
          </a:p>
          <a:p>
            <a:r>
              <a:rPr lang="en-GB" dirty="0"/>
              <a:t>Maguire A, </a:t>
            </a:r>
            <a:r>
              <a:rPr lang="en-GB" dirty="0" smtClean="0"/>
              <a:t>French D, O'Reilly </a:t>
            </a:r>
            <a:r>
              <a:rPr lang="en-GB" dirty="0"/>
              <a:t>D </a:t>
            </a:r>
            <a:r>
              <a:rPr lang="en-GB" b="1" dirty="0" smtClean="0">
                <a:solidFill>
                  <a:srgbClr val="C00000"/>
                </a:solidFill>
              </a:rPr>
              <a:t>Segregation</a:t>
            </a:r>
            <a:r>
              <a:rPr lang="en-GB" b="1" dirty="0">
                <a:solidFill>
                  <a:srgbClr val="C00000"/>
                </a:solidFill>
              </a:rPr>
              <a:t>, dividing walls and mental health</a:t>
            </a:r>
            <a:r>
              <a:rPr lang="en-GB" b="1" dirty="0"/>
              <a:t>: </a:t>
            </a:r>
            <a:r>
              <a:rPr lang="en-GB" dirty="0"/>
              <a:t>A population-based record linkage study</a:t>
            </a:r>
            <a:r>
              <a:rPr lang="en-GB" dirty="0" smtClean="0"/>
              <a:t>.</a:t>
            </a:r>
          </a:p>
          <a:p>
            <a:endParaRPr lang="en-GB" sz="1200" dirty="0"/>
          </a:p>
          <a:p>
            <a:pPr lvl="0"/>
            <a:r>
              <a:rPr lang="en-US" dirty="0"/>
              <a:t>O’Reilly D, </a:t>
            </a:r>
            <a:r>
              <a:rPr lang="en-US" dirty="0" err="1"/>
              <a:t>Rosato</a:t>
            </a:r>
            <a:r>
              <a:rPr lang="en-US" dirty="0"/>
              <a:t> M </a:t>
            </a:r>
            <a:r>
              <a:rPr lang="en-US" dirty="0" smtClean="0"/>
              <a:t>The </a:t>
            </a:r>
            <a:r>
              <a:rPr lang="en-US" dirty="0"/>
              <a:t>relationship between </a:t>
            </a:r>
            <a:r>
              <a:rPr lang="en-US" b="1" dirty="0">
                <a:solidFill>
                  <a:srgbClr val="C00000"/>
                </a:solidFill>
              </a:rPr>
              <a:t>chronic poor mental health and suicide risk</a:t>
            </a:r>
            <a:r>
              <a:rPr lang="en-US" dirty="0"/>
              <a:t>. </a:t>
            </a:r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en-US" b="1" dirty="0" smtClean="0">
                <a:solidFill>
                  <a:srgbClr val="C00000"/>
                </a:solidFill>
              </a:rPr>
              <a:t>Measuring </a:t>
            </a:r>
            <a:r>
              <a:rPr lang="en-US" b="1" dirty="0">
                <a:solidFill>
                  <a:srgbClr val="C00000"/>
                </a:solidFill>
              </a:rPr>
              <a:t>mental health in the community </a:t>
            </a:r>
            <a:endParaRPr lang="en-US" b="1" dirty="0" smtClean="0">
              <a:solidFill>
                <a:srgbClr val="C00000"/>
              </a:solidFill>
            </a:endParaRPr>
          </a:p>
          <a:p>
            <a:pPr lvl="0"/>
            <a:endParaRPr lang="en-US" dirty="0"/>
          </a:p>
          <a:p>
            <a:pPr lvl="0"/>
            <a:r>
              <a:rPr lang="en-US" dirty="0"/>
              <a:t>O’Reilly D, </a:t>
            </a:r>
            <a:r>
              <a:rPr lang="en-US" dirty="0" err="1"/>
              <a:t>Rosato</a:t>
            </a:r>
            <a:r>
              <a:rPr lang="en-US" dirty="0"/>
              <a:t> M </a:t>
            </a:r>
            <a:r>
              <a:rPr lang="en-US" b="1" dirty="0" smtClean="0">
                <a:solidFill>
                  <a:srgbClr val="C00000"/>
                </a:solidFill>
              </a:rPr>
              <a:t>Volunteering </a:t>
            </a:r>
            <a:r>
              <a:rPr lang="en-US" b="1" dirty="0">
                <a:solidFill>
                  <a:srgbClr val="C00000"/>
                </a:solidFill>
              </a:rPr>
              <a:t>and suicide risk</a:t>
            </a:r>
            <a:r>
              <a:rPr lang="en-US" dirty="0"/>
              <a:t>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2314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en-GB" sz="2800" b="1" dirty="0" smtClean="0">
                <a:solidFill>
                  <a:schemeClr val="tx2">
                    <a:lumMod val="75000"/>
                  </a:schemeClr>
                </a:solidFill>
              </a:rPr>
              <a:t>Public health -general</a:t>
            </a:r>
            <a:endParaRPr lang="en-GB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GB" dirty="0" smtClean="0"/>
              <a:t>ADRC-NI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467544" y="1412776"/>
            <a:ext cx="8280400" cy="4248471"/>
          </a:xfrm>
        </p:spPr>
        <p:txBody>
          <a:bodyPr/>
          <a:lstStyle/>
          <a:p>
            <a:r>
              <a:rPr lang="en-GB" dirty="0" smtClean="0"/>
              <a:t>Doherty R, Wright D, </a:t>
            </a:r>
            <a:r>
              <a:rPr lang="en-GB" dirty="0" err="1" smtClean="0"/>
              <a:t>Rosato</a:t>
            </a:r>
            <a:r>
              <a:rPr lang="en-GB" dirty="0" smtClean="0"/>
              <a:t> M, O’Reilly D. Is </a:t>
            </a:r>
            <a:r>
              <a:rPr lang="en-GB" dirty="0"/>
              <a:t>the risk of </a:t>
            </a:r>
            <a:r>
              <a:rPr lang="en-GB" b="1" dirty="0">
                <a:solidFill>
                  <a:srgbClr val="C00000"/>
                </a:solidFill>
              </a:rPr>
              <a:t>teenage motherhood influenced by area of residence</a:t>
            </a:r>
            <a:r>
              <a:rPr lang="en-GB" dirty="0"/>
              <a:t>? A prospective cohort study of 14,000 </a:t>
            </a:r>
            <a:r>
              <a:rPr lang="en-GB" dirty="0" smtClean="0"/>
              <a:t>women. 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The </a:t>
            </a:r>
            <a:r>
              <a:rPr lang="en-GB" b="1" dirty="0" smtClean="0">
                <a:solidFill>
                  <a:srgbClr val="C00000"/>
                </a:solidFill>
              </a:rPr>
              <a:t>health and mental health of migrants </a:t>
            </a:r>
            <a:r>
              <a:rPr lang="en-GB" dirty="0" smtClean="0"/>
              <a:t>to NI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Does poor </a:t>
            </a:r>
            <a:r>
              <a:rPr lang="en-GB" b="1" dirty="0" smtClean="0">
                <a:solidFill>
                  <a:srgbClr val="C00000"/>
                </a:solidFill>
              </a:rPr>
              <a:t>mental health reduce cancer screening </a:t>
            </a:r>
            <a:r>
              <a:rPr lang="en-GB" dirty="0" smtClean="0"/>
              <a:t>uptake. 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Factors influencing social mobility in NI.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2809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Questions?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556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aster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Basic Page with Footer - AD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1154</TotalTime>
  <Words>773</Words>
  <Application>Microsoft Office PowerPoint</Application>
  <PresentationFormat>On-screen Show (4:3)</PresentationFormat>
  <Paragraphs>66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Master Slide</vt:lpstr>
      <vt:lpstr>1_Master Slide</vt:lpstr>
      <vt:lpstr>Basic Page with Footer - ADRC</vt:lpstr>
      <vt:lpstr>PowerPoint Presentation</vt:lpstr>
      <vt:lpstr>Layout of talk</vt:lpstr>
      <vt:lpstr>HSR</vt:lpstr>
      <vt:lpstr>Adults</vt:lpstr>
      <vt:lpstr>Older people</vt:lpstr>
      <vt:lpstr>Mental health (i)</vt:lpstr>
      <vt:lpstr>Mental health (ii)</vt:lpstr>
      <vt:lpstr>Public health -general</vt:lpstr>
      <vt:lpstr>Questions?</vt:lpstr>
    </vt:vector>
  </TitlesOfParts>
  <Company>IT Assist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Maire Brolly</dc:creator>
  <cp:lastModifiedBy>fmcal006</cp:lastModifiedBy>
  <cp:revision>80</cp:revision>
  <cp:lastPrinted>2014-02-25T13:10:54Z</cp:lastPrinted>
  <dcterms:created xsi:type="dcterms:W3CDTF">2013-10-11T15:27:00Z</dcterms:created>
  <dcterms:modified xsi:type="dcterms:W3CDTF">2015-06-22T13:56:47Z</dcterms:modified>
</cp:coreProperties>
</file>